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vml" ContentType="application/vnd.openxmlformats-officedocument.vmlDrawin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embeddings/oleObject1.bin" ContentType="application/vnd.openxmlformats-officedocument.oleObject"/>
  <Override PartName="/ppt/embeddings/oleObject2.bin" ContentType="application/vnd.openxmlformats-officedocument.oleObject"/>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083" r:id="rId1"/>
  </p:sldMasterIdLst>
  <p:notesMasterIdLst>
    <p:notesMasterId r:id="rId83"/>
  </p:notesMasterIdLst>
  <p:handoutMasterIdLst>
    <p:handoutMasterId r:id="rId84"/>
  </p:handoutMasterIdLst>
  <p:sldIdLst>
    <p:sldId id="256" r:id="rId2"/>
    <p:sldId id="388" r:id="rId3"/>
    <p:sldId id="389" r:id="rId4"/>
    <p:sldId id="390" r:id="rId5"/>
    <p:sldId id="391" r:id="rId6"/>
    <p:sldId id="392" r:id="rId7"/>
    <p:sldId id="393" r:id="rId8"/>
    <p:sldId id="394" r:id="rId9"/>
    <p:sldId id="395" r:id="rId10"/>
    <p:sldId id="396" r:id="rId11"/>
    <p:sldId id="397" r:id="rId12"/>
    <p:sldId id="398" r:id="rId13"/>
    <p:sldId id="399" r:id="rId14"/>
    <p:sldId id="400" r:id="rId15"/>
    <p:sldId id="401" r:id="rId16"/>
    <p:sldId id="402" r:id="rId17"/>
    <p:sldId id="403" r:id="rId18"/>
    <p:sldId id="404" r:id="rId19"/>
    <p:sldId id="405" r:id="rId20"/>
    <p:sldId id="510" r:id="rId21"/>
    <p:sldId id="448" r:id="rId22"/>
    <p:sldId id="449" r:id="rId23"/>
    <p:sldId id="450" r:id="rId24"/>
    <p:sldId id="451" r:id="rId25"/>
    <p:sldId id="452" r:id="rId26"/>
    <p:sldId id="453" r:id="rId27"/>
    <p:sldId id="454" r:id="rId28"/>
    <p:sldId id="455" r:id="rId29"/>
    <p:sldId id="456" r:id="rId30"/>
    <p:sldId id="457" r:id="rId31"/>
    <p:sldId id="458" r:id="rId32"/>
    <p:sldId id="459" r:id="rId33"/>
    <p:sldId id="460" r:id="rId34"/>
    <p:sldId id="461" r:id="rId35"/>
    <p:sldId id="462" r:id="rId36"/>
    <p:sldId id="463" r:id="rId37"/>
    <p:sldId id="464" r:id="rId38"/>
    <p:sldId id="465" r:id="rId39"/>
    <p:sldId id="466" r:id="rId40"/>
    <p:sldId id="467" r:id="rId41"/>
    <p:sldId id="468" r:id="rId42"/>
    <p:sldId id="469" r:id="rId43"/>
    <p:sldId id="470" r:id="rId44"/>
    <p:sldId id="471" r:id="rId45"/>
    <p:sldId id="472" r:id="rId46"/>
    <p:sldId id="473" r:id="rId47"/>
    <p:sldId id="474" r:id="rId48"/>
    <p:sldId id="475" r:id="rId49"/>
    <p:sldId id="476" r:id="rId50"/>
    <p:sldId id="477" r:id="rId51"/>
    <p:sldId id="478" r:id="rId52"/>
    <p:sldId id="479" r:id="rId53"/>
    <p:sldId id="480" r:id="rId54"/>
    <p:sldId id="481" r:id="rId55"/>
    <p:sldId id="482" r:id="rId56"/>
    <p:sldId id="483" r:id="rId57"/>
    <p:sldId id="484" r:id="rId58"/>
    <p:sldId id="485" r:id="rId59"/>
    <p:sldId id="486" r:id="rId60"/>
    <p:sldId id="487" r:id="rId61"/>
    <p:sldId id="488" r:id="rId62"/>
    <p:sldId id="505" r:id="rId63"/>
    <p:sldId id="503" r:id="rId64"/>
    <p:sldId id="504" r:id="rId65"/>
    <p:sldId id="489" r:id="rId66"/>
    <p:sldId id="506" r:id="rId67"/>
    <p:sldId id="511" r:id="rId68"/>
    <p:sldId id="491" r:id="rId69"/>
    <p:sldId id="507" r:id="rId70"/>
    <p:sldId id="508" r:id="rId71"/>
    <p:sldId id="509" r:id="rId72"/>
    <p:sldId id="493" r:id="rId73"/>
    <p:sldId id="494" r:id="rId74"/>
    <p:sldId id="495" r:id="rId75"/>
    <p:sldId id="496" r:id="rId76"/>
    <p:sldId id="497" r:id="rId77"/>
    <p:sldId id="512" r:id="rId78"/>
    <p:sldId id="499" r:id="rId79"/>
    <p:sldId id="500" r:id="rId80"/>
    <p:sldId id="501" r:id="rId81"/>
    <p:sldId id="513" r:id="rId82"/>
  </p:sldIdLst>
  <p:sldSz cx="13004800" cy="9753600"/>
  <p:notesSz cx="6858000" cy="9144000"/>
  <p:defaultTextStyle>
    <a:defPPr>
      <a:defRPr lang="en-US"/>
    </a:defPPr>
    <a:lvl1pPr algn="ctr" rtl="0" fontAlgn="base">
      <a:spcBef>
        <a:spcPct val="0"/>
      </a:spcBef>
      <a:spcAft>
        <a:spcPct val="0"/>
      </a:spcAft>
      <a:defRPr sz="4000" kern="1200">
        <a:solidFill>
          <a:srgbClr val="3F3F3F"/>
        </a:solidFill>
        <a:latin typeface="Palatino" charset="0"/>
        <a:ea typeface="华文宋体" pitchFamily="2" charset="-122"/>
        <a:cs typeface="+mn-cs"/>
        <a:sym typeface="Palatino" charset="0"/>
      </a:defRPr>
    </a:lvl1pPr>
    <a:lvl2pPr marL="455613" indent="1588" algn="ctr" rtl="0" fontAlgn="base">
      <a:spcBef>
        <a:spcPct val="0"/>
      </a:spcBef>
      <a:spcAft>
        <a:spcPct val="0"/>
      </a:spcAft>
      <a:defRPr sz="4000" kern="1200">
        <a:solidFill>
          <a:srgbClr val="3F3F3F"/>
        </a:solidFill>
        <a:latin typeface="Palatino" charset="0"/>
        <a:ea typeface="华文宋体" pitchFamily="2" charset="-122"/>
        <a:cs typeface="+mn-cs"/>
        <a:sym typeface="Palatino" charset="0"/>
      </a:defRPr>
    </a:lvl2pPr>
    <a:lvl3pPr marL="912813" indent="1588" algn="ctr" rtl="0" fontAlgn="base">
      <a:spcBef>
        <a:spcPct val="0"/>
      </a:spcBef>
      <a:spcAft>
        <a:spcPct val="0"/>
      </a:spcAft>
      <a:defRPr sz="4000" kern="1200">
        <a:solidFill>
          <a:srgbClr val="3F3F3F"/>
        </a:solidFill>
        <a:latin typeface="Palatino" charset="0"/>
        <a:ea typeface="华文宋体" pitchFamily="2" charset="-122"/>
        <a:cs typeface="+mn-cs"/>
        <a:sym typeface="Palatino" charset="0"/>
      </a:defRPr>
    </a:lvl3pPr>
    <a:lvl4pPr marL="1370013" indent="1588" algn="ctr" rtl="0" fontAlgn="base">
      <a:spcBef>
        <a:spcPct val="0"/>
      </a:spcBef>
      <a:spcAft>
        <a:spcPct val="0"/>
      </a:spcAft>
      <a:defRPr sz="4000" kern="1200">
        <a:solidFill>
          <a:srgbClr val="3F3F3F"/>
        </a:solidFill>
        <a:latin typeface="Palatino" charset="0"/>
        <a:ea typeface="华文宋体" pitchFamily="2" charset="-122"/>
        <a:cs typeface="+mn-cs"/>
        <a:sym typeface="Palatino" charset="0"/>
      </a:defRPr>
    </a:lvl4pPr>
    <a:lvl5pPr marL="1827213" indent="1588" algn="ctr" rtl="0" fontAlgn="base">
      <a:spcBef>
        <a:spcPct val="0"/>
      </a:spcBef>
      <a:spcAft>
        <a:spcPct val="0"/>
      </a:spcAft>
      <a:defRPr sz="4000" kern="1200">
        <a:solidFill>
          <a:srgbClr val="3F3F3F"/>
        </a:solidFill>
        <a:latin typeface="Palatino" charset="0"/>
        <a:ea typeface="华文宋体" pitchFamily="2" charset="-122"/>
        <a:cs typeface="+mn-cs"/>
        <a:sym typeface="Palatino" charset="0"/>
      </a:defRPr>
    </a:lvl5pPr>
    <a:lvl6pPr marL="2286000" algn="l" defTabSz="914400" rtl="0" eaLnBrk="1" latinLnBrk="0" hangingPunct="1">
      <a:defRPr sz="4000" kern="1200">
        <a:solidFill>
          <a:srgbClr val="3F3F3F"/>
        </a:solidFill>
        <a:latin typeface="Palatino" charset="0"/>
        <a:ea typeface="华文宋体" pitchFamily="2" charset="-122"/>
        <a:cs typeface="+mn-cs"/>
        <a:sym typeface="Palatino" charset="0"/>
      </a:defRPr>
    </a:lvl6pPr>
    <a:lvl7pPr marL="2743200" algn="l" defTabSz="914400" rtl="0" eaLnBrk="1" latinLnBrk="0" hangingPunct="1">
      <a:defRPr sz="4000" kern="1200">
        <a:solidFill>
          <a:srgbClr val="3F3F3F"/>
        </a:solidFill>
        <a:latin typeface="Palatino" charset="0"/>
        <a:ea typeface="华文宋体" pitchFamily="2" charset="-122"/>
        <a:cs typeface="+mn-cs"/>
        <a:sym typeface="Palatino" charset="0"/>
      </a:defRPr>
    </a:lvl7pPr>
    <a:lvl8pPr marL="3200400" algn="l" defTabSz="914400" rtl="0" eaLnBrk="1" latinLnBrk="0" hangingPunct="1">
      <a:defRPr sz="4000" kern="1200">
        <a:solidFill>
          <a:srgbClr val="3F3F3F"/>
        </a:solidFill>
        <a:latin typeface="Palatino" charset="0"/>
        <a:ea typeface="华文宋体" pitchFamily="2" charset="-122"/>
        <a:cs typeface="+mn-cs"/>
        <a:sym typeface="Palatino" charset="0"/>
      </a:defRPr>
    </a:lvl8pPr>
    <a:lvl9pPr marL="3657600" algn="l" defTabSz="914400" rtl="0" eaLnBrk="1" latinLnBrk="0" hangingPunct="1">
      <a:defRPr sz="4000" kern="1200">
        <a:solidFill>
          <a:srgbClr val="3F3F3F"/>
        </a:solidFill>
        <a:latin typeface="Palatino" charset="0"/>
        <a:ea typeface="华文宋体" pitchFamily="2" charset="-122"/>
        <a:cs typeface="+mn-cs"/>
        <a:sym typeface="Palatino"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775" autoAdjust="0"/>
  </p:normalViewPr>
  <p:slideViewPr>
    <p:cSldViewPr>
      <p:cViewPr>
        <p:scale>
          <a:sx n="60" d="100"/>
          <a:sy n="60" d="100"/>
        </p:scale>
        <p:origin x="-1768" y="-80"/>
      </p:cViewPr>
      <p:guideLst>
        <p:guide orient="horz" pos="3072"/>
        <p:guide pos="4096"/>
      </p:guideLst>
    </p:cSldViewPr>
  </p:slideViewPr>
  <p:outlineViewPr>
    <p:cViewPr>
      <p:scale>
        <a:sx n="33" d="100"/>
        <a:sy n="33" d="100"/>
      </p:scale>
      <p:origin x="0" y="22104"/>
    </p:cViewPr>
  </p:outlineViewPr>
  <p:notesTextViewPr>
    <p:cViewPr>
      <p:scale>
        <a:sx n="100" d="100"/>
        <a:sy n="100" d="100"/>
      </p:scale>
      <p:origin x="0" y="0"/>
    </p:cViewPr>
  </p:notesTextViewPr>
  <p:notesViewPr>
    <p:cSldViewPr>
      <p:cViewPr varScale="1">
        <p:scale>
          <a:sx n="73" d="100"/>
          <a:sy n="73" d="100"/>
        </p:scale>
        <p:origin x="-344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handoutMaster" Target="handoutMasters/handoutMaster1.xml"/><Relationship Id="rId85" Type="http://schemas.openxmlformats.org/officeDocument/2006/relationships/printerSettings" Target="printerSettings/printerSettings1.bin"/><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 Id="rId1" Type="http://schemas.openxmlformats.org/officeDocument/2006/relationships/image" Target="../media/image41.png"/><Relationship Id="rId2"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43.png"/><Relationship Id="rId6" Type="http://schemas.openxmlformats.org/officeDocument/2006/relationships/image" Target="../media/image48.png"/><Relationship Id="rId7" Type="http://schemas.openxmlformats.org/officeDocument/2006/relationships/image" Target="../media/image47.png"/><Relationship Id="rId8" Type="http://schemas.openxmlformats.org/officeDocument/2006/relationships/image" Target="../media/image44.png"/><Relationship Id="rId9" Type="http://schemas.openxmlformats.org/officeDocument/2006/relationships/image" Target="../media/image50.png"/><Relationship Id="rId10" Type="http://schemas.openxmlformats.org/officeDocument/2006/relationships/image" Target="../media/image49.png"/><Relationship Id="rId1" Type="http://schemas.openxmlformats.org/officeDocument/2006/relationships/image" Target="../media/image41.png"/><Relationship Id="rId2"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0E307D-7158-8346-82EB-5ADBB667E5AC}" type="doc">
      <dgm:prSet loTypeId="urn:microsoft.com/office/officeart/2008/layout/RadialCluster" loCatId="" qsTypeId="urn:microsoft.com/office/officeart/2005/8/quickstyle/3D9" qsCatId="3D" csTypeId="urn:microsoft.com/office/officeart/2005/8/colors/accent1_2" csCatId="accent1" phldr="1"/>
      <dgm:spPr/>
      <dgm:t>
        <a:bodyPr/>
        <a:lstStyle/>
        <a:p>
          <a:endParaRPr lang="en-US"/>
        </a:p>
      </dgm:t>
    </dgm:pt>
    <dgm:pt modelId="{0F768145-0AE1-4B41-A866-5D4568D189B9}">
      <dgm:prSet phldrT="[Text]"/>
      <dgm:spPr>
        <a:blipFill rotWithShape="0">
          <a:blip xmlns:r="http://schemas.openxmlformats.org/officeDocument/2006/relationships" r:embed="rId1">
            <a:extLst>
              <a:ext uri="{28A0092B-C50C-407E-A947-70E740481C1C}">
                <a14:useLocalDpi xmlns:a14="http://schemas.microsoft.com/office/drawing/2010/main" val="0"/>
              </a:ext>
            </a:extLst>
          </a:blip>
          <a:stretch>
            <a:fillRect/>
          </a:stretch>
        </a:blipFill>
      </dgm:spPr>
      <dgm:t>
        <a:bodyPr/>
        <a:lstStyle/>
        <a:p>
          <a:r>
            <a:rPr lang="zh-CN" altLang="en-US" dirty="0" smtClean="0"/>
            <a:t> </a:t>
          </a:r>
          <a:endParaRPr lang="en-US" dirty="0"/>
        </a:p>
      </dgm:t>
    </dgm:pt>
    <dgm:pt modelId="{DE79C95D-5E88-4A49-8392-BFBC2FBC095D}" type="parTrans" cxnId="{0324D2CB-F105-9C45-8F3C-E7449C91161E}">
      <dgm:prSet/>
      <dgm:spPr/>
      <dgm:t>
        <a:bodyPr/>
        <a:lstStyle/>
        <a:p>
          <a:endParaRPr lang="en-US"/>
        </a:p>
      </dgm:t>
    </dgm:pt>
    <dgm:pt modelId="{775F78F4-B8B2-2946-B510-152095C3BC75}" type="sibTrans" cxnId="{0324D2CB-F105-9C45-8F3C-E7449C91161E}">
      <dgm:prSet/>
      <dgm:spPr/>
      <dgm:t>
        <a:bodyPr/>
        <a:lstStyle/>
        <a:p>
          <a:endParaRPr lang="en-US"/>
        </a:p>
      </dgm:t>
    </dgm:pt>
    <dgm:pt modelId="{712588F5-2325-8D4D-9466-578485F08A9E}">
      <dgm:prSet phldrT="[Text]"/>
      <dgm:spPr>
        <a:blipFill rotWithShape="0">
          <a:blip xmlns:r="http://schemas.openxmlformats.org/officeDocument/2006/relationships" r:embed="rId2">
            <a:extLst>
              <a:ext uri="{28A0092B-C50C-407E-A947-70E740481C1C}">
                <a14:useLocalDpi xmlns:a14="http://schemas.microsoft.com/office/drawing/2010/main" val="0"/>
              </a:ext>
            </a:extLst>
          </a:blip>
          <a:stretch>
            <a:fillRect/>
          </a:stretch>
        </a:blipFill>
      </dgm:spPr>
      <dgm:t>
        <a:bodyPr/>
        <a:lstStyle/>
        <a:p>
          <a:r>
            <a:rPr lang="zh-CN" altLang="en-US" dirty="0" smtClean="0"/>
            <a:t> </a:t>
          </a:r>
          <a:endParaRPr lang="en-US" dirty="0"/>
        </a:p>
      </dgm:t>
    </dgm:pt>
    <dgm:pt modelId="{D6451348-3B55-D245-907D-23855786099C}" type="parTrans" cxnId="{D606C2FD-FE2E-684C-849F-F14B93BF38FC}">
      <dgm:prSet/>
      <dgm:spPr/>
      <dgm:t>
        <a:bodyPr/>
        <a:lstStyle/>
        <a:p>
          <a:endParaRPr lang="en-US"/>
        </a:p>
      </dgm:t>
    </dgm:pt>
    <dgm:pt modelId="{18D89857-230B-DC45-832B-A208F3F92451}" type="sibTrans" cxnId="{D606C2FD-FE2E-684C-849F-F14B93BF38FC}">
      <dgm:prSet/>
      <dgm:spPr/>
      <dgm:t>
        <a:bodyPr/>
        <a:lstStyle/>
        <a:p>
          <a:endParaRPr lang="en-US"/>
        </a:p>
      </dgm:t>
    </dgm:pt>
    <dgm:pt modelId="{286FBFA4-F6D4-0A49-9398-578CDE928C61}">
      <dgm:prSet phldrT="[Text]"/>
      <dgm:spPr>
        <a:blipFill rotWithShape="0">
          <a:blip xmlns:r="http://schemas.openxmlformats.org/officeDocument/2006/relationships" r:embed="rId3">
            <a:extLst>
              <a:ext uri="{28A0092B-C50C-407E-A947-70E740481C1C}">
                <a14:useLocalDpi xmlns:a14="http://schemas.microsoft.com/office/drawing/2010/main" val="0"/>
              </a:ext>
            </a:extLst>
          </a:blip>
          <a:stretch>
            <a:fillRect/>
          </a:stretch>
        </a:blipFill>
      </dgm:spPr>
      <dgm:t>
        <a:bodyPr/>
        <a:lstStyle/>
        <a:p>
          <a:r>
            <a:rPr lang="zh-CN" altLang="en-US" dirty="0" smtClean="0"/>
            <a:t> </a:t>
          </a:r>
          <a:endParaRPr lang="en-US" dirty="0"/>
        </a:p>
      </dgm:t>
    </dgm:pt>
    <dgm:pt modelId="{8E6AC186-4DDD-034B-BA08-093D3F7CE016}" type="parTrans" cxnId="{BF9E0ECB-5A31-234A-A328-2BA418D1432C}">
      <dgm:prSet/>
      <dgm:spPr/>
      <dgm:t>
        <a:bodyPr/>
        <a:lstStyle/>
        <a:p>
          <a:endParaRPr lang="en-US"/>
        </a:p>
      </dgm:t>
    </dgm:pt>
    <dgm:pt modelId="{80448F71-D078-EA45-BF46-83AAE7ACE915}" type="sibTrans" cxnId="{BF9E0ECB-5A31-234A-A328-2BA418D1432C}">
      <dgm:prSet/>
      <dgm:spPr/>
      <dgm:t>
        <a:bodyPr/>
        <a:lstStyle/>
        <a:p>
          <a:endParaRPr lang="en-US"/>
        </a:p>
      </dgm:t>
    </dgm:pt>
    <dgm:pt modelId="{33442A4F-D52E-5C4F-9431-4C39AEFADAAC}">
      <dgm:prSet phldrT="[Text]"/>
      <dgm:spPr>
        <a:blipFill rotWithShape="0">
          <a:blip xmlns:r="http://schemas.openxmlformats.org/officeDocument/2006/relationships" r:embed="rId4">
            <a:extLst>
              <a:ext uri="{28A0092B-C50C-407E-A947-70E740481C1C}">
                <a14:useLocalDpi xmlns:a14="http://schemas.microsoft.com/office/drawing/2010/main" val="0"/>
              </a:ext>
            </a:extLst>
          </a:blip>
          <a:stretch>
            <a:fillRect/>
          </a:stretch>
        </a:blipFill>
      </dgm:spPr>
      <dgm:t>
        <a:bodyPr/>
        <a:lstStyle/>
        <a:p>
          <a:endParaRPr lang="en-US" dirty="0"/>
        </a:p>
      </dgm:t>
    </dgm:pt>
    <dgm:pt modelId="{60E81B79-7684-B74A-92F0-A90A9B0891F1}" type="parTrans" cxnId="{D8C4932B-B6B8-9044-BA15-FF6E604547A6}">
      <dgm:prSet/>
      <dgm:spPr/>
      <dgm:t>
        <a:bodyPr/>
        <a:lstStyle/>
        <a:p>
          <a:endParaRPr lang="en-US"/>
        </a:p>
      </dgm:t>
    </dgm:pt>
    <dgm:pt modelId="{B205A8A3-8DC7-FE4F-B959-9818F8F8D3B2}" type="sibTrans" cxnId="{D8C4932B-B6B8-9044-BA15-FF6E604547A6}">
      <dgm:prSet/>
      <dgm:spPr/>
      <dgm:t>
        <a:bodyPr/>
        <a:lstStyle/>
        <a:p>
          <a:endParaRPr lang="en-US"/>
        </a:p>
      </dgm:t>
    </dgm:pt>
    <dgm:pt modelId="{3DDFC189-3094-1E4B-99F2-91B6AE13C7D0}">
      <dgm:prSet phldrT="[Text]"/>
      <dgm:spPr>
        <a:blipFill rotWithShape="0">
          <a:blip xmlns:r="http://schemas.openxmlformats.org/officeDocument/2006/relationships" r:embed="rId5">
            <a:extLst>
              <a:ext uri="{28A0092B-C50C-407E-A947-70E740481C1C}">
                <a14:useLocalDpi xmlns:a14="http://schemas.microsoft.com/office/drawing/2010/main" val="0"/>
              </a:ext>
            </a:extLst>
          </a:blip>
          <a:stretch>
            <a:fillRect/>
          </a:stretch>
        </a:blipFill>
      </dgm:spPr>
      <dgm:t>
        <a:bodyPr/>
        <a:lstStyle/>
        <a:p>
          <a:endParaRPr lang="en-US" dirty="0"/>
        </a:p>
      </dgm:t>
    </dgm:pt>
    <dgm:pt modelId="{78C626E1-9E19-C94F-9DC8-1F136AA2E83C}" type="parTrans" cxnId="{97559DAF-9C99-6848-844C-1A6064AB4922}">
      <dgm:prSet/>
      <dgm:spPr/>
      <dgm:t>
        <a:bodyPr/>
        <a:lstStyle/>
        <a:p>
          <a:endParaRPr lang="en-US"/>
        </a:p>
      </dgm:t>
    </dgm:pt>
    <dgm:pt modelId="{95374A6B-56AC-3946-8A50-39FACF2BBBF6}" type="sibTrans" cxnId="{97559DAF-9C99-6848-844C-1A6064AB4922}">
      <dgm:prSet/>
      <dgm:spPr/>
      <dgm:t>
        <a:bodyPr/>
        <a:lstStyle/>
        <a:p>
          <a:endParaRPr lang="en-US"/>
        </a:p>
      </dgm:t>
    </dgm:pt>
    <dgm:pt modelId="{B8B3D604-9EAA-784F-9C8F-02791C8D90DB}">
      <dgm:prSet phldrT="[Text]"/>
      <dgm:spPr>
        <a:blipFill rotWithShape="0">
          <a:blip xmlns:r="http://schemas.openxmlformats.org/officeDocument/2006/relationships" r:embed="rId6">
            <a:extLst>
              <a:ext uri="{28A0092B-C50C-407E-A947-70E740481C1C}">
                <a14:useLocalDpi xmlns:a14="http://schemas.microsoft.com/office/drawing/2010/main" val="0"/>
              </a:ext>
            </a:extLst>
          </a:blip>
          <a:stretch>
            <a:fillRect/>
          </a:stretch>
        </a:blipFill>
      </dgm:spPr>
      <dgm:t>
        <a:bodyPr/>
        <a:lstStyle/>
        <a:p>
          <a:endParaRPr lang="en-US" dirty="0"/>
        </a:p>
      </dgm:t>
    </dgm:pt>
    <dgm:pt modelId="{5513B619-6959-DC4D-8FCD-95A34CF0225D}" type="parTrans" cxnId="{0BD01116-2A5A-514B-A48C-354BF3A1FD3E}">
      <dgm:prSet/>
      <dgm:spPr/>
      <dgm:t>
        <a:bodyPr/>
        <a:lstStyle/>
        <a:p>
          <a:endParaRPr lang="en-US"/>
        </a:p>
      </dgm:t>
    </dgm:pt>
    <dgm:pt modelId="{137F8577-6BB1-724E-A743-F56F31B7BFAB}" type="sibTrans" cxnId="{0BD01116-2A5A-514B-A48C-354BF3A1FD3E}">
      <dgm:prSet/>
      <dgm:spPr/>
      <dgm:t>
        <a:bodyPr/>
        <a:lstStyle/>
        <a:p>
          <a:endParaRPr lang="en-US"/>
        </a:p>
      </dgm:t>
    </dgm:pt>
    <dgm:pt modelId="{FC769E36-7584-D042-B2B6-33AE2DD0BD86}">
      <dgm:prSet phldrT="[Text]"/>
      <dgm:spPr>
        <a:blipFill rotWithShape="0">
          <a:blip xmlns:r="http://schemas.openxmlformats.org/officeDocument/2006/relationships" r:embed="rId7">
            <a:extLst>
              <a:ext uri="{28A0092B-C50C-407E-A947-70E740481C1C}">
                <a14:useLocalDpi xmlns:a14="http://schemas.microsoft.com/office/drawing/2010/main" val="0"/>
              </a:ext>
            </a:extLst>
          </a:blip>
          <a:stretch>
            <a:fillRect/>
          </a:stretch>
        </a:blipFill>
      </dgm:spPr>
      <dgm:t>
        <a:bodyPr/>
        <a:lstStyle/>
        <a:p>
          <a:endParaRPr lang="en-US" dirty="0"/>
        </a:p>
      </dgm:t>
    </dgm:pt>
    <dgm:pt modelId="{89274A77-9063-754F-B55A-87C003A64C85}" type="parTrans" cxnId="{CEFCC603-F004-D24E-8927-C4A1110DD729}">
      <dgm:prSet/>
      <dgm:spPr/>
      <dgm:t>
        <a:bodyPr/>
        <a:lstStyle/>
        <a:p>
          <a:endParaRPr lang="en-US"/>
        </a:p>
      </dgm:t>
    </dgm:pt>
    <dgm:pt modelId="{0F75A523-3A8F-EF4B-B4CF-5709807D13C3}" type="sibTrans" cxnId="{CEFCC603-F004-D24E-8927-C4A1110DD729}">
      <dgm:prSet/>
      <dgm:spPr/>
      <dgm:t>
        <a:bodyPr/>
        <a:lstStyle/>
        <a:p>
          <a:endParaRPr lang="en-US"/>
        </a:p>
      </dgm:t>
    </dgm:pt>
    <dgm:pt modelId="{F6E5F27A-B804-5A44-BC1D-7FB8A2F6C9BB}">
      <dgm:prSet phldrT="[Text]"/>
      <dgm:spPr>
        <a:blipFill rotWithShape="0">
          <a:blip xmlns:r="http://schemas.openxmlformats.org/officeDocument/2006/relationships" r:embed="rId8">
            <a:extLst>
              <a:ext uri="{28A0092B-C50C-407E-A947-70E740481C1C}">
                <a14:useLocalDpi xmlns:a14="http://schemas.microsoft.com/office/drawing/2010/main" val="0"/>
              </a:ext>
            </a:extLst>
          </a:blip>
          <a:stretch>
            <a:fillRect/>
          </a:stretch>
        </a:blipFill>
      </dgm:spPr>
      <dgm:t>
        <a:bodyPr/>
        <a:lstStyle/>
        <a:p>
          <a:endParaRPr lang="en-US" dirty="0"/>
        </a:p>
      </dgm:t>
    </dgm:pt>
    <dgm:pt modelId="{E70EF77D-6502-4F4E-A45D-F9A7EEE39CC9}" type="parTrans" cxnId="{F55D7EF6-8F5E-5647-8FAF-8A4E6FFC9648}">
      <dgm:prSet/>
      <dgm:spPr/>
      <dgm:t>
        <a:bodyPr/>
        <a:lstStyle/>
        <a:p>
          <a:endParaRPr lang="en-US"/>
        </a:p>
      </dgm:t>
    </dgm:pt>
    <dgm:pt modelId="{F463DFB4-4729-5549-B19A-D8B28D4363DF}" type="sibTrans" cxnId="{F55D7EF6-8F5E-5647-8FAF-8A4E6FFC9648}">
      <dgm:prSet/>
      <dgm:spPr/>
      <dgm:t>
        <a:bodyPr/>
        <a:lstStyle/>
        <a:p>
          <a:endParaRPr lang="en-US"/>
        </a:p>
      </dgm:t>
    </dgm:pt>
    <dgm:pt modelId="{1518B19B-3BDB-7B4E-A18B-9A7BFFF5540E}">
      <dgm:prSet phldrT="[Text]"/>
      <dgm:spPr>
        <a:blipFill rotWithShape="0">
          <a:blip xmlns:r="http://schemas.openxmlformats.org/officeDocument/2006/relationships" r:embed="rId9">
            <a:extLst>
              <a:ext uri="{28A0092B-C50C-407E-A947-70E740481C1C}">
                <a14:useLocalDpi xmlns:a14="http://schemas.microsoft.com/office/drawing/2010/main" val="0"/>
              </a:ext>
            </a:extLst>
          </a:blip>
          <a:stretch>
            <a:fillRect/>
          </a:stretch>
        </a:blipFill>
      </dgm:spPr>
      <dgm:t>
        <a:bodyPr/>
        <a:lstStyle/>
        <a:p>
          <a:endParaRPr lang="en-US" dirty="0"/>
        </a:p>
      </dgm:t>
    </dgm:pt>
    <dgm:pt modelId="{6B356AFF-32CE-3543-821E-1DBC40B73367}" type="parTrans" cxnId="{3DB6EAB9-A9B2-8749-ACBE-66A7E07614D5}">
      <dgm:prSet/>
      <dgm:spPr/>
      <dgm:t>
        <a:bodyPr/>
        <a:lstStyle/>
        <a:p>
          <a:endParaRPr lang="en-US"/>
        </a:p>
      </dgm:t>
    </dgm:pt>
    <dgm:pt modelId="{248B4BD1-F8EF-A24D-8C5A-EF9BA6FECF1D}" type="sibTrans" cxnId="{3DB6EAB9-A9B2-8749-ACBE-66A7E07614D5}">
      <dgm:prSet/>
      <dgm:spPr/>
      <dgm:t>
        <a:bodyPr/>
        <a:lstStyle/>
        <a:p>
          <a:endParaRPr lang="en-US"/>
        </a:p>
      </dgm:t>
    </dgm:pt>
    <dgm:pt modelId="{582563B4-3A90-044D-A717-72DBD03AD915}">
      <dgm:prSet phldrT="[Text]"/>
      <dgm:spPr>
        <a:blipFill rotWithShape="0">
          <a:blip xmlns:r="http://schemas.openxmlformats.org/officeDocument/2006/relationships" r:embed="rId10">
            <a:extLst>
              <a:ext uri="{28A0092B-C50C-407E-A947-70E740481C1C}">
                <a14:useLocalDpi xmlns:a14="http://schemas.microsoft.com/office/drawing/2010/main" val="0"/>
              </a:ext>
            </a:extLst>
          </a:blip>
          <a:stretch>
            <a:fillRect/>
          </a:stretch>
        </a:blipFill>
      </dgm:spPr>
      <dgm:t>
        <a:bodyPr/>
        <a:lstStyle/>
        <a:p>
          <a:endParaRPr lang="en-US" dirty="0"/>
        </a:p>
      </dgm:t>
    </dgm:pt>
    <dgm:pt modelId="{54C16D0C-4EC9-AC42-A257-0D7AE29D3154}" type="parTrans" cxnId="{7EB1BBA1-E3F9-AE46-92BD-B2A916099FCF}">
      <dgm:prSet/>
      <dgm:spPr/>
      <dgm:t>
        <a:bodyPr/>
        <a:lstStyle/>
        <a:p>
          <a:endParaRPr lang="en-US"/>
        </a:p>
      </dgm:t>
    </dgm:pt>
    <dgm:pt modelId="{6B6061BB-57DD-3E4E-9031-4E8F8F835F90}" type="sibTrans" cxnId="{7EB1BBA1-E3F9-AE46-92BD-B2A916099FCF}">
      <dgm:prSet/>
      <dgm:spPr/>
      <dgm:t>
        <a:bodyPr/>
        <a:lstStyle/>
        <a:p>
          <a:endParaRPr lang="en-US"/>
        </a:p>
      </dgm:t>
    </dgm:pt>
    <dgm:pt modelId="{E0E926F0-597E-524F-8925-C54734A6B3D7}" type="pres">
      <dgm:prSet presAssocID="{3C0E307D-7158-8346-82EB-5ADBB667E5AC}" presName="Name0" presStyleCnt="0">
        <dgm:presLayoutVars>
          <dgm:chMax val="1"/>
          <dgm:chPref val="1"/>
          <dgm:dir/>
          <dgm:animOne val="branch"/>
          <dgm:animLvl val="lvl"/>
        </dgm:presLayoutVars>
      </dgm:prSet>
      <dgm:spPr/>
      <dgm:t>
        <a:bodyPr/>
        <a:lstStyle/>
        <a:p>
          <a:endParaRPr lang="en-US"/>
        </a:p>
      </dgm:t>
    </dgm:pt>
    <dgm:pt modelId="{7ABF193A-1627-BD42-85AB-81986C2F7F62}" type="pres">
      <dgm:prSet presAssocID="{0F768145-0AE1-4B41-A866-5D4568D189B9}" presName="textCenter" presStyleLbl="node1" presStyleIdx="0" presStyleCnt="10" custScaleX="113106" custScaleY="113108" custLinFactNeighborX="7379" custLinFactNeighborY="-7299"/>
      <dgm:spPr/>
      <dgm:t>
        <a:bodyPr/>
        <a:lstStyle/>
        <a:p>
          <a:endParaRPr lang="en-US"/>
        </a:p>
      </dgm:t>
    </dgm:pt>
    <dgm:pt modelId="{EB858BDC-DCCF-9944-8879-78A1A76A864E}" type="pres">
      <dgm:prSet presAssocID="{0F768145-0AE1-4B41-A866-5D4568D189B9}" presName="cycle_1" presStyleCnt="0"/>
      <dgm:spPr/>
    </dgm:pt>
    <dgm:pt modelId="{02D0BEA4-24D5-C845-B442-BA60D57EADE6}" type="pres">
      <dgm:prSet presAssocID="{712588F5-2325-8D4D-9466-578485F08A9E}" presName="childCenter1" presStyleLbl="node1" presStyleIdx="1" presStyleCnt="10"/>
      <dgm:spPr/>
      <dgm:t>
        <a:bodyPr/>
        <a:lstStyle/>
        <a:p>
          <a:endParaRPr lang="en-US"/>
        </a:p>
      </dgm:t>
    </dgm:pt>
    <dgm:pt modelId="{301811B0-07F0-8D47-AB5D-9627426A2806}" type="pres">
      <dgm:prSet presAssocID="{5513B619-6959-DC4D-8FCD-95A34CF0225D}" presName="Name141" presStyleLbl="parChTrans1D3" presStyleIdx="0" presStyleCnt="6"/>
      <dgm:spPr/>
      <dgm:t>
        <a:bodyPr/>
        <a:lstStyle/>
        <a:p>
          <a:endParaRPr lang="en-US"/>
        </a:p>
      </dgm:t>
    </dgm:pt>
    <dgm:pt modelId="{EB4D9F16-DB59-504D-B274-378C82260B4B}" type="pres">
      <dgm:prSet presAssocID="{B8B3D604-9EAA-784F-9C8F-02791C8D90DB}" presName="text1" presStyleLbl="node1" presStyleIdx="2" presStyleCnt="10" custRadScaleRad="140650" custRadScaleInc="6846">
        <dgm:presLayoutVars>
          <dgm:bulletEnabled val="1"/>
        </dgm:presLayoutVars>
      </dgm:prSet>
      <dgm:spPr/>
      <dgm:t>
        <a:bodyPr/>
        <a:lstStyle/>
        <a:p>
          <a:endParaRPr lang="en-US"/>
        </a:p>
      </dgm:t>
    </dgm:pt>
    <dgm:pt modelId="{48287026-2085-A546-85FE-34A03632D579}" type="pres">
      <dgm:prSet presAssocID="{78C626E1-9E19-C94F-9DC8-1F136AA2E83C}" presName="Name141" presStyleLbl="parChTrans1D3" presStyleIdx="1" presStyleCnt="6"/>
      <dgm:spPr/>
      <dgm:t>
        <a:bodyPr/>
        <a:lstStyle/>
        <a:p>
          <a:endParaRPr lang="en-US"/>
        </a:p>
      </dgm:t>
    </dgm:pt>
    <dgm:pt modelId="{95C5FA6A-891B-4E41-A1E7-6B4053CF89DE}" type="pres">
      <dgm:prSet presAssocID="{3DDFC189-3094-1E4B-99F2-91B6AE13C7D0}" presName="text1" presStyleLbl="node1" presStyleIdx="3" presStyleCnt="10" custRadScaleRad="119916" custRadScaleInc="-5298">
        <dgm:presLayoutVars>
          <dgm:bulletEnabled val="1"/>
        </dgm:presLayoutVars>
      </dgm:prSet>
      <dgm:spPr/>
      <dgm:t>
        <a:bodyPr/>
        <a:lstStyle/>
        <a:p>
          <a:endParaRPr lang="en-US"/>
        </a:p>
      </dgm:t>
    </dgm:pt>
    <dgm:pt modelId="{6FDA7BEC-6C63-144A-A3B8-1D087CD7E4DA}" type="pres">
      <dgm:prSet presAssocID="{D6451348-3B55-D245-907D-23855786099C}" presName="Name144" presStyleLbl="parChTrans1D2" presStyleIdx="0" presStyleCnt="3"/>
      <dgm:spPr/>
      <dgm:t>
        <a:bodyPr/>
        <a:lstStyle/>
        <a:p>
          <a:endParaRPr lang="en-US"/>
        </a:p>
      </dgm:t>
    </dgm:pt>
    <dgm:pt modelId="{135A5CCF-BBCE-6441-8DC6-FA410B25C6D8}" type="pres">
      <dgm:prSet presAssocID="{0F768145-0AE1-4B41-A866-5D4568D189B9}" presName="cycle_2" presStyleCnt="0"/>
      <dgm:spPr/>
    </dgm:pt>
    <dgm:pt modelId="{DFEABADE-4106-B24C-AA73-E3AD99C17C68}" type="pres">
      <dgm:prSet presAssocID="{286FBFA4-F6D4-0A49-9398-578CDE928C61}" presName="childCenter2" presStyleLbl="node1" presStyleIdx="4" presStyleCnt="10" custLinFactNeighborX="18638" custLinFactNeighborY="-628"/>
      <dgm:spPr/>
      <dgm:t>
        <a:bodyPr/>
        <a:lstStyle/>
        <a:p>
          <a:endParaRPr lang="en-US"/>
        </a:p>
      </dgm:t>
    </dgm:pt>
    <dgm:pt modelId="{9EFCD141-B2D2-4842-B8B4-F55E7A1EE6D2}" type="pres">
      <dgm:prSet presAssocID="{E70EF77D-6502-4F4E-A45D-F9A7EEE39CC9}" presName="Name218" presStyleLbl="parChTrans1D3" presStyleIdx="2" presStyleCnt="6"/>
      <dgm:spPr/>
      <dgm:t>
        <a:bodyPr/>
        <a:lstStyle/>
        <a:p>
          <a:endParaRPr lang="en-US"/>
        </a:p>
      </dgm:t>
    </dgm:pt>
    <dgm:pt modelId="{9DFBB7E2-2334-4F47-A5A7-B82A26169072}" type="pres">
      <dgm:prSet presAssocID="{F6E5F27A-B804-5A44-BC1D-7FB8A2F6C9BB}" presName="text2" presStyleLbl="node1" presStyleIdx="5" presStyleCnt="10" custRadScaleRad="137792" custRadScaleInc="60061">
        <dgm:presLayoutVars>
          <dgm:bulletEnabled val="1"/>
        </dgm:presLayoutVars>
      </dgm:prSet>
      <dgm:spPr/>
      <dgm:t>
        <a:bodyPr/>
        <a:lstStyle/>
        <a:p>
          <a:endParaRPr lang="en-US"/>
        </a:p>
      </dgm:t>
    </dgm:pt>
    <dgm:pt modelId="{06093DDB-0256-2942-B514-8EA2552F2667}" type="pres">
      <dgm:prSet presAssocID="{89274A77-9063-754F-B55A-87C003A64C85}" presName="Name218" presStyleLbl="parChTrans1D3" presStyleIdx="3" presStyleCnt="6"/>
      <dgm:spPr/>
      <dgm:t>
        <a:bodyPr/>
        <a:lstStyle/>
        <a:p>
          <a:endParaRPr lang="en-US"/>
        </a:p>
      </dgm:t>
    </dgm:pt>
    <dgm:pt modelId="{E311BEFC-D6B3-FB41-B0F2-9A4D43409EFE}" type="pres">
      <dgm:prSet presAssocID="{FC769E36-7584-D042-B2B6-33AE2DD0BD86}" presName="text2" presStyleLbl="node1" presStyleIdx="6" presStyleCnt="10" custRadScaleRad="149195" custRadScaleInc="-93305">
        <dgm:presLayoutVars>
          <dgm:bulletEnabled val="1"/>
        </dgm:presLayoutVars>
      </dgm:prSet>
      <dgm:spPr/>
      <dgm:t>
        <a:bodyPr/>
        <a:lstStyle/>
        <a:p>
          <a:endParaRPr lang="en-US"/>
        </a:p>
      </dgm:t>
    </dgm:pt>
    <dgm:pt modelId="{513B4BC0-2822-6B4A-9E07-C621C9820A2A}" type="pres">
      <dgm:prSet presAssocID="{8E6AC186-4DDD-034B-BA08-093D3F7CE016}" presName="Name221" presStyleLbl="parChTrans1D2" presStyleIdx="1" presStyleCnt="3"/>
      <dgm:spPr/>
      <dgm:t>
        <a:bodyPr/>
        <a:lstStyle/>
        <a:p>
          <a:endParaRPr lang="en-US"/>
        </a:p>
      </dgm:t>
    </dgm:pt>
    <dgm:pt modelId="{E3675A7D-9882-2949-85A0-7A6AA292424F}" type="pres">
      <dgm:prSet presAssocID="{0F768145-0AE1-4B41-A866-5D4568D189B9}" presName="cycle_3" presStyleCnt="0"/>
      <dgm:spPr/>
    </dgm:pt>
    <dgm:pt modelId="{EA008A34-4B61-BC4A-A741-5EB90FDAA1FA}" type="pres">
      <dgm:prSet presAssocID="{33442A4F-D52E-5C4F-9431-4C39AEFADAAC}" presName="childCenter3" presStyleLbl="node1" presStyleIdx="7" presStyleCnt="10" custLinFactNeighborX="-12516" custLinFactNeighborY="1207"/>
      <dgm:spPr/>
      <dgm:t>
        <a:bodyPr/>
        <a:lstStyle/>
        <a:p>
          <a:endParaRPr lang="en-US"/>
        </a:p>
      </dgm:t>
    </dgm:pt>
    <dgm:pt modelId="{9D920203-396A-E149-89EA-2D285507AA3F}" type="pres">
      <dgm:prSet presAssocID="{54C16D0C-4EC9-AC42-A257-0D7AE29D3154}" presName="Name285" presStyleLbl="parChTrans1D3" presStyleIdx="4" presStyleCnt="6"/>
      <dgm:spPr/>
      <dgm:t>
        <a:bodyPr/>
        <a:lstStyle/>
        <a:p>
          <a:endParaRPr lang="en-US"/>
        </a:p>
      </dgm:t>
    </dgm:pt>
    <dgm:pt modelId="{4D94C493-9940-BF44-8322-5B3539DFAC6D}" type="pres">
      <dgm:prSet presAssocID="{582563B4-3A90-044D-A717-72DBD03AD915}" presName="text3" presStyleLbl="node1" presStyleIdx="8" presStyleCnt="10" custRadScaleRad="115865" custRadScaleInc="47952">
        <dgm:presLayoutVars>
          <dgm:bulletEnabled val="1"/>
        </dgm:presLayoutVars>
      </dgm:prSet>
      <dgm:spPr/>
      <dgm:t>
        <a:bodyPr/>
        <a:lstStyle/>
        <a:p>
          <a:endParaRPr lang="en-US"/>
        </a:p>
      </dgm:t>
    </dgm:pt>
    <dgm:pt modelId="{FF883F99-CCEE-B847-8FC9-F9891472E724}" type="pres">
      <dgm:prSet presAssocID="{6B356AFF-32CE-3543-821E-1DBC40B73367}" presName="Name285" presStyleLbl="parChTrans1D3" presStyleIdx="5" presStyleCnt="6"/>
      <dgm:spPr/>
      <dgm:t>
        <a:bodyPr/>
        <a:lstStyle/>
        <a:p>
          <a:endParaRPr lang="en-US"/>
        </a:p>
      </dgm:t>
    </dgm:pt>
    <dgm:pt modelId="{7263D435-8102-7340-A806-900F4C462803}" type="pres">
      <dgm:prSet presAssocID="{1518B19B-3BDB-7B4E-A18B-9A7BFFF5540E}" presName="text3" presStyleLbl="node1" presStyleIdx="9" presStyleCnt="10" custRadScaleRad="134973" custRadScaleInc="-2100">
        <dgm:presLayoutVars>
          <dgm:bulletEnabled val="1"/>
        </dgm:presLayoutVars>
      </dgm:prSet>
      <dgm:spPr/>
      <dgm:t>
        <a:bodyPr/>
        <a:lstStyle/>
        <a:p>
          <a:endParaRPr lang="en-US"/>
        </a:p>
      </dgm:t>
    </dgm:pt>
    <dgm:pt modelId="{F412DD6D-9036-8E42-9BD3-C0D3677439CF}" type="pres">
      <dgm:prSet presAssocID="{60E81B79-7684-B74A-92F0-A90A9B0891F1}" presName="Name288" presStyleLbl="parChTrans1D2" presStyleIdx="2" presStyleCnt="3"/>
      <dgm:spPr/>
      <dgm:t>
        <a:bodyPr/>
        <a:lstStyle/>
        <a:p>
          <a:endParaRPr lang="en-US"/>
        </a:p>
      </dgm:t>
    </dgm:pt>
  </dgm:ptLst>
  <dgm:cxnLst>
    <dgm:cxn modelId="{698D9549-3039-4CEB-8267-8F387B4EEA12}" type="presOf" srcId="{F6E5F27A-B804-5A44-BC1D-7FB8A2F6C9BB}" destId="{9DFBB7E2-2334-4F47-A5A7-B82A26169072}" srcOrd="0" destOrd="0" presId="urn:microsoft.com/office/officeart/2008/layout/RadialCluster"/>
    <dgm:cxn modelId="{0324D2CB-F105-9C45-8F3C-E7449C91161E}" srcId="{3C0E307D-7158-8346-82EB-5ADBB667E5AC}" destId="{0F768145-0AE1-4B41-A866-5D4568D189B9}" srcOrd="0" destOrd="0" parTransId="{DE79C95D-5E88-4A49-8392-BFBC2FBC095D}" sibTransId="{775F78F4-B8B2-2946-B510-152095C3BC75}"/>
    <dgm:cxn modelId="{3EAF1DF3-A58E-4826-8C24-0081CD9302F7}" type="presOf" srcId="{6B356AFF-32CE-3543-821E-1DBC40B73367}" destId="{FF883F99-CCEE-B847-8FC9-F9891472E724}" srcOrd="0" destOrd="0" presId="urn:microsoft.com/office/officeart/2008/layout/RadialCluster"/>
    <dgm:cxn modelId="{BF9E0ECB-5A31-234A-A328-2BA418D1432C}" srcId="{0F768145-0AE1-4B41-A866-5D4568D189B9}" destId="{286FBFA4-F6D4-0A49-9398-578CDE928C61}" srcOrd="1" destOrd="0" parTransId="{8E6AC186-4DDD-034B-BA08-093D3F7CE016}" sibTransId="{80448F71-D078-EA45-BF46-83AAE7ACE915}"/>
    <dgm:cxn modelId="{D606C2FD-FE2E-684C-849F-F14B93BF38FC}" srcId="{0F768145-0AE1-4B41-A866-5D4568D189B9}" destId="{712588F5-2325-8D4D-9466-578485F08A9E}" srcOrd="0" destOrd="0" parTransId="{D6451348-3B55-D245-907D-23855786099C}" sibTransId="{18D89857-230B-DC45-832B-A208F3F92451}"/>
    <dgm:cxn modelId="{FE3C9804-D70B-4A80-B6DD-2B3B4C256FD7}" type="presOf" srcId="{78C626E1-9E19-C94F-9DC8-1F136AA2E83C}" destId="{48287026-2085-A546-85FE-34A03632D579}" srcOrd="0" destOrd="0" presId="urn:microsoft.com/office/officeart/2008/layout/RadialCluster"/>
    <dgm:cxn modelId="{1658A56C-0FCE-4386-A706-44CADC6613FC}" type="presOf" srcId="{5513B619-6959-DC4D-8FCD-95A34CF0225D}" destId="{301811B0-07F0-8D47-AB5D-9627426A2806}" srcOrd="0" destOrd="0" presId="urn:microsoft.com/office/officeart/2008/layout/RadialCluster"/>
    <dgm:cxn modelId="{BC94659B-C5D5-470E-9FF3-E90D0DDFBEF8}" type="presOf" srcId="{60E81B79-7684-B74A-92F0-A90A9B0891F1}" destId="{F412DD6D-9036-8E42-9BD3-C0D3677439CF}" srcOrd="0" destOrd="0" presId="urn:microsoft.com/office/officeart/2008/layout/RadialCluster"/>
    <dgm:cxn modelId="{54C643BE-8085-436D-91E4-7599D11A94B2}" type="presOf" srcId="{33442A4F-D52E-5C4F-9431-4C39AEFADAAC}" destId="{EA008A34-4B61-BC4A-A741-5EB90FDAA1FA}" srcOrd="0" destOrd="0" presId="urn:microsoft.com/office/officeart/2008/layout/RadialCluster"/>
    <dgm:cxn modelId="{D0C3705F-4012-49CF-9508-84411ACD8507}" type="presOf" srcId="{FC769E36-7584-D042-B2B6-33AE2DD0BD86}" destId="{E311BEFC-D6B3-FB41-B0F2-9A4D43409EFE}" srcOrd="0" destOrd="0" presId="urn:microsoft.com/office/officeart/2008/layout/RadialCluster"/>
    <dgm:cxn modelId="{B941C628-CC49-4ED7-9B49-1BD76B852E84}" type="presOf" srcId="{8E6AC186-4DDD-034B-BA08-093D3F7CE016}" destId="{513B4BC0-2822-6B4A-9E07-C621C9820A2A}" srcOrd="0" destOrd="0" presId="urn:microsoft.com/office/officeart/2008/layout/RadialCluster"/>
    <dgm:cxn modelId="{D8C4932B-B6B8-9044-BA15-FF6E604547A6}" srcId="{0F768145-0AE1-4B41-A866-5D4568D189B9}" destId="{33442A4F-D52E-5C4F-9431-4C39AEFADAAC}" srcOrd="2" destOrd="0" parTransId="{60E81B79-7684-B74A-92F0-A90A9B0891F1}" sibTransId="{B205A8A3-8DC7-FE4F-B959-9818F8F8D3B2}"/>
    <dgm:cxn modelId="{3543B68F-68E1-47C0-B152-B6013BC6ABA1}" type="presOf" srcId="{0F768145-0AE1-4B41-A866-5D4568D189B9}" destId="{7ABF193A-1627-BD42-85AB-81986C2F7F62}" srcOrd="0" destOrd="0" presId="urn:microsoft.com/office/officeart/2008/layout/RadialCluster"/>
    <dgm:cxn modelId="{0BD01116-2A5A-514B-A48C-354BF3A1FD3E}" srcId="{712588F5-2325-8D4D-9466-578485F08A9E}" destId="{B8B3D604-9EAA-784F-9C8F-02791C8D90DB}" srcOrd="0" destOrd="0" parTransId="{5513B619-6959-DC4D-8FCD-95A34CF0225D}" sibTransId="{137F8577-6BB1-724E-A743-F56F31B7BFAB}"/>
    <dgm:cxn modelId="{8DD33320-756B-4065-87CB-09C9D166EC40}" type="presOf" srcId="{3DDFC189-3094-1E4B-99F2-91B6AE13C7D0}" destId="{95C5FA6A-891B-4E41-A1E7-6B4053CF89DE}" srcOrd="0" destOrd="0" presId="urn:microsoft.com/office/officeart/2008/layout/RadialCluster"/>
    <dgm:cxn modelId="{4B516573-352A-489B-B3EA-FF245ED97A4B}" type="presOf" srcId="{E70EF77D-6502-4F4E-A45D-F9A7EEE39CC9}" destId="{9EFCD141-B2D2-4842-B8B4-F55E7A1EE6D2}" srcOrd="0" destOrd="0" presId="urn:microsoft.com/office/officeart/2008/layout/RadialCluster"/>
    <dgm:cxn modelId="{97559DAF-9C99-6848-844C-1A6064AB4922}" srcId="{712588F5-2325-8D4D-9466-578485F08A9E}" destId="{3DDFC189-3094-1E4B-99F2-91B6AE13C7D0}" srcOrd="1" destOrd="0" parTransId="{78C626E1-9E19-C94F-9DC8-1F136AA2E83C}" sibTransId="{95374A6B-56AC-3946-8A50-39FACF2BBBF6}"/>
    <dgm:cxn modelId="{BEF0D0E3-DEFE-49C8-84FF-5D48D1B47CA9}" type="presOf" srcId="{3C0E307D-7158-8346-82EB-5ADBB667E5AC}" destId="{E0E926F0-597E-524F-8925-C54734A6B3D7}" srcOrd="0" destOrd="0" presId="urn:microsoft.com/office/officeart/2008/layout/RadialCluster"/>
    <dgm:cxn modelId="{46CB5630-53DA-4B91-9705-C351B9E4C246}" type="presOf" srcId="{D6451348-3B55-D245-907D-23855786099C}" destId="{6FDA7BEC-6C63-144A-A3B8-1D087CD7E4DA}" srcOrd="0" destOrd="0" presId="urn:microsoft.com/office/officeart/2008/layout/RadialCluster"/>
    <dgm:cxn modelId="{600A9AB1-092A-47BB-B1BA-C51D253CE579}" type="presOf" srcId="{286FBFA4-F6D4-0A49-9398-578CDE928C61}" destId="{DFEABADE-4106-B24C-AA73-E3AD99C17C68}" srcOrd="0" destOrd="0" presId="urn:microsoft.com/office/officeart/2008/layout/RadialCluster"/>
    <dgm:cxn modelId="{C16B00F5-2A11-4BB3-B9C3-84F863FD73E9}" type="presOf" srcId="{712588F5-2325-8D4D-9466-578485F08A9E}" destId="{02D0BEA4-24D5-C845-B442-BA60D57EADE6}" srcOrd="0" destOrd="0" presId="urn:microsoft.com/office/officeart/2008/layout/RadialCluster"/>
    <dgm:cxn modelId="{1E11F006-D58F-4CFA-853B-0CBD604F7A82}" type="presOf" srcId="{89274A77-9063-754F-B55A-87C003A64C85}" destId="{06093DDB-0256-2942-B514-8EA2552F2667}" srcOrd="0" destOrd="0" presId="urn:microsoft.com/office/officeart/2008/layout/RadialCluster"/>
    <dgm:cxn modelId="{C7B0E16B-6C17-42E2-83B5-2D4C0496D6A6}" type="presOf" srcId="{582563B4-3A90-044D-A717-72DBD03AD915}" destId="{4D94C493-9940-BF44-8322-5B3539DFAC6D}" srcOrd="0" destOrd="0" presId="urn:microsoft.com/office/officeart/2008/layout/RadialCluster"/>
    <dgm:cxn modelId="{B8BECEC2-54D4-4868-9750-C3CC2F5B7EF1}" type="presOf" srcId="{1518B19B-3BDB-7B4E-A18B-9A7BFFF5540E}" destId="{7263D435-8102-7340-A806-900F4C462803}" srcOrd="0" destOrd="0" presId="urn:microsoft.com/office/officeart/2008/layout/RadialCluster"/>
    <dgm:cxn modelId="{3DB6EAB9-A9B2-8749-ACBE-66A7E07614D5}" srcId="{33442A4F-D52E-5C4F-9431-4C39AEFADAAC}" destId="{1518B19B-3BDB-7B4E-A18B-9A7BFFF5540E}" srcOrd="1" destOrd="0" parTransId="{6B356AFF-32CE-3543-821E-1DBC40B73367}" sibTransId="{248B4BD1-F8EF-A24D-8C5A-EF9BA6FECF1D}"/>
    <dgm:cxn modelId="{F55D7EF6-8F5E-5647-8FAF-8A4E6FFC9648}" srcId="{286FBFA4-F6D4-0A49-9398-578CDE928C61}" destId="{F6E5F27A-B804-5A44-BC1D-7FB8A2F6C9BB}" srcOrd="0" destOrd="0" parTransId="{E70EF77D-6502-4F4E-A45D-F9A7EEE39CC9}" sibTransId="{F463DFB4-4729-5549-B19A-D8B28D4363DF}"/>
    <dgm:cxn modelId="{B1D833A2-2AFA-4CCF-A99B-76F5B8265699}" type="presOf" srcId="{54C16D0C-4EC9-AC42-A257-0D7AE29D3154}" destId="{9D920203-396A-E149-89EA-2D285507AA3F}" srcOrd="0" destOrd="0" presId="urn:microsoft.com/office/officeart/2008/layout/RadialCluster"/>
    <dgm:cxn modelId="{CEFCC603-F004-D24E-8927-C4A1110DD729}" srcId="{286FBFA4-F6D4-0A49-9398-578CDE928C61}" destId="{FC769E36-7584-D042-B2B6-33AE2DD0BD86}" srcOrd="1" destOrd="0" parTransId="{89274A77-9063-754F-B55A-87C003A64C85}" sibTransId="{0F75A523-3A8F-EF4B-B4CF-5709807D13C3}"/>
    <dgm:cxn modelId="{7EB1BBA1-E3F9-AE46-92BD-B2A916099FCF}" srcId="{33442A4F-D52E-5C4F-9431-4C39AEFADAAC}" destId="{582563B4-3A90-044D-A717-72DBD03AD915}" srcOrd="0" destOrd="0" parTransId="{54C16D0C-4EC9-AC42-A257-0D7AE29D3154}" sibTransId="{6B6061BB-57DD-3E4E-9031-4E8F8F835F90}"/>
    <dgm:cxn modelId="{CDA9D941-D3A6-4ED0-B11B-14584013A977}" type="presOf" srcId="{B8B3D604-9EAA-784F-9C8F-02791C8D90DB}" destId="{EB4D9F16-DB59-504D-B274-378C82260B4B}" srcOrd="0" destOrd="0" presId="urn:microsoft.com/office/officeart/2008/layout/RadialCluster"/>
    <dgm:cxn modelId="{2451083C-951E-4D86-863A-B70176BE4126}" type="presParOf" srcId="{E0E926F0-597E-524F-8925-C54734A6B3D7}" destId="{7ABF193A-1627-BD42-85AB-81986C2F7F62}" srcOrd="0" destOrd="0" presId="urn:microsoft.com/office/officeart/2008/layout/RadialCluster"/>
    <dgm:cxn modelId="{B10150EA-31D8-43BE-A486-A30C130BDD92}" type="presParOf" srcId="{E0E926F0-597E-524F-8925-C54734A6B3D7}" destId="{EB858BDC-DCCF-9944-8879-78A1A76A864E}" srcOrd="1" destOrd="0" presId="urn:microsoft.com/office/officeart/2008/layout/RadialCluster"/>
    <dgm:cxn modelId="{D7835353-FD7D-4403-AA03-0B4C65F16E18}" type="presParOf" srcId="{EB858BDC-DCCF-9944-8879-78A1A76A864E}" destId="{02D0BEA4-24D5-C845-B442-BA60D57EADE6}" srcOrd="0" destOrd="0" presId="urn:microsoft.com/office/officeart/2008/layout/RadialCluster"/>
    <dgm:cxn modelId="{0C7B43DA-592C-4854-927A-82CCB901F8B5}" type="presParOf" srcId="{EB858BDC-DCCF-9944-8879-78A1A76A864E}" destId="{301811B0-07F0-8D47-AB5D-9627426A2806}" srcOrd="1" destOrd="0" presId="urn:microsoft.com/office/officeart/2008/layout/RadialCluster"/>
    <dgm:cxn modelId="{29FD31A2-B722-468F-84D1-9F8A21CD7190}" type="presParOf" srcId="{EB858BDC-DCCF-9944-8879-78A1A76A864E}" destId="{EB4D9F16-DB59-504D-B274-378C82260B4B}" srcOrd="2" destOrd="0" presId="urn:microsoft.com/office/officeart/2008/layout/RadialCluster"/>
    <dgm:cxn modelId="{1AB3B3C9-92E3-44DE-87D5-1153E256E47F}" type="presParOf" srcId="{EB858BDC-DCCF-9944-8879-78A1A76A864E}" destId="{48287026-2085-A546-85FE-34A03632D579}" srcOrd="3" destOrd="0" presId="urn:microsoft.com/office/officeart/2008/layout/RadialCluster"/>
    <dgm:cxn modelId="{4262B992-F5A0-4B40-AB46-2D308517CCF6}" type="presParOf" srcId="{EB858BDC-DCCF-9944-8879-78A1A76A864E}" destId="{95C5FA6A-891B-4E41-A1E7-6B4053CF89DE}" srcOrd="4" destOrd="0" presId="urn:microsoft.com/office/officeart/2008/layout/RadialCluster"/>
    <dgm:cxn modelId="{92E96DB9-07C4-420D-82B7-3553217E0430}" type="presParOf" srcId="{E0E926F0-597E-524F-8925-C54734A6B3D7}" destId="{6FDA7BEC-6C63-144A-A3B8-1D087CD7E4DA}" srcOrd="2" destOrd="0" presId="urn:microsoft.com/office/officeart/2008/layout/RadialCluster"/>
    <dgm:cxn modelId="{F6191B76-374F-4658-9072-595E670E82A6}" type="presParOf" srcId="{E0E926F0-597E-524F-8925-C54734A6B3D7}" destId="{135A5CCF-BBCE-6441-8DC6-FA410B25C6D8}" srcOrd="3" destOrd="0" presId="urn:microsoft.com/office/officeart/2008/layout/RadialCluster"/>
    <dgm:cxn modelId="{6740EEEC-6230-4BC8-BDA5-A2FE401A2E61}" type="presParOf" srcId="{135A5CCF-BBCE-6441-8DC6-FA410B25C6D8}" destId="{DFEABADE-4106-B24C-AA73-E3AD99C17C68}" srcOrd="0" destOrd="0" presId="urn:microsoft.com/office/officeart/2008/layout/RadialCluster"/>
    <dgm:cxn modelId="{AFB04174-87C1-42D9-A2D3-EA142D142A2F}" type="presParOf" srcId="{135A5CCF-BBCE-6441-8DC6-FA410B25C6D8}" destId="{9EFCD141-B2D2-4842-B8B4-F55E7A1EE6D2}" srcOrd="1" destOrd="0" presId="urn:microsoft.com/office/officeart/2008/layout/RadialCluster"/>
    <dgm:cxn modelId="{CF3488BB-F8B3-4043-B6B0-D43AD513F524}" type="presParOf" srcId="{135A5CCF-BBCE-6441-8DC6-FA410B25C6D8}" destId="{9DFBB7E2-2334-4F47-A5A7-B82A26169072}" srcOrd="2" destOrd="0" presId="urn:microsoft.com/office/officeart/2008/layout/RadialCluster"/>
    <dgm:cxn modelId="{7D2C826C-127B-4FDA-8460-E95EB0DF1988}" type="presParOf" srcId="{135A5CCF-BBCE-6441-8DC6-FA410B25C6D8}" destId="{06093DDB-0256-2942-B514-8EA2552F2667}" srcOrd="3" destOrd="0" presId="urn:microsoft.com/office/officeart/2008/layout/RadialCluster"/>
    <dgm:cxn modelId="{5EEBDB1E-FC46-452F-ACC0-05E1952AF16D}" type="presParOf" srcId="{135A5CCF-BBCE-6441-8DC6-FA410B25C6D8}" destId="{E311BEFC-D6B3-FB41-B0F2-9A4D43409EFE}" srcOrd="4" destOrd="0" presId="urn:microsoft.com/office/officeart/2008/layout/RadialCluster"/>
    <dgm:cxn modelId="{0B834D0D-6AE3-4420-BC27-D929D0F0DB1A}" type="presParOf" srcId="{E0E926F0-597E-524F-8925-C54734A6B3D7}" destId="{513B4BC0-2822-6B4A-9E07-C621C9820A2A}" srcOrd="4" destOrd="0" presId="urn:microsoft.com/office/officeart/2008/layout/RadialCluster"/>
    <dgm:cxn modelId="{F617BB87-E118-44AF-8B2D-604FF1C59D16}" type="presParOf" srcId="{E0E926F0-597E-524F-8925-C54734A6B3D7}" destId="{E3675A7D-9882-2949-85A0-7A6AA292424F}" srcOrd="5" destOrd="0" presId="urn:microsoft.com/office/officeart/2008/layout/RadialCluster"/>
    <dgm:cxn modelId="{914A312B-062F-41BA-BE52-E79D23FD30A1}" type="presParOf" srcId="{E3675A7D-9882-2949-85A0-7A6AA292424F}" destId="{EA008A34-4B61-BC4A-A741-5EB90FDAA1FA}" srcOrd="0" destOrd="0" presId="urn:microsoft.com/office/officeart/2008/layout/RadialCluster"/>
    <dgm:cxn modelId="{53FFF1E7-1550-4EF5-9D1F-73D7761C4ACD}" type="presParOf" srcId="{E3675A7D-9882-2949-85A0-7A6AA292424F}" destId="{9D920203-396A-E149-89EA-2D285507AA3F}" srcOrd="1" destOrd="0" presId="urn:microsoft.com/office/officeart/2008/layout/RadialCluster"/>
    <dgm:cxn modelId="{A09926C3-5DD1-4EC2-A26C-0C60993F871C}" type="presParOf" srcId="{E3675A7D-9882-2949-85A0-7A6AA292424F}" destId="{4D94C493-9940-BF44-8322-5B3539DFAC6D}" srcOrd="2" destOrd="0" presId="urn:microsoft.com/office/officeart/2008/layout/RadialCluster"/>
    <dgm:cxn modelId="{59469F07-C28B-4DEF-A254-C6AC070FEA9B}" type="presParOf" srcId="{E3675A7D-9882-2949-85A0-7A6AA292424F}" destId="{FF883F99-CCEE-B847-8FC9-F9891472E724}" srcOrd="3" destOrd="0" presId="urn:microsoft.com/office/officeart/2008/layout/RadialCluster"/>
    <dgm:cxn modelId="{16D96451-FFCB-4FED-866F-29837BCCBD47}" type="presParOf" srcId="{E3675A7D-9882-2949-85A0-7A6AA292424F}" destId="{7263D435-8102-7340-A806-900F4C462803}" srcOrd="4" destOrd="0" presId="urn:microsoft.com/office/officeart/2008/layout/RadialCluster"/>
    <dgm:cxn modelId="{026F5DB0-EFFC-42B2-80F4-03CFCCD0DD94}" type="presParOf" srcId="{E0E926F0-597E-524F-8925-C54734A6B3D7}" destId="{F412DD6D-9036-8E42-9BD3-C0D3677439CF}"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35E081-865D-419C-850E-843826A8AF45}" type="doc">
      <dgm:prSet loTypeId="urn:microsoft.com/office/officeart/2005/8/layout/hierarchy6" loCatId="hierarchy" qsTypeId="urn:microsoft.com/office/officeart/2005/8/quickstyle/3d3" qsCatId="3D" csTypeId="urn:microsoft.com/office/officeart/2005/8/colors/colorful5" csCatId="colorful" phldr="1"/>
      <dgm:spPr/>
      <dgm:t>
        <a:bodyPr/>
        <a:lstStyle/>
        <a:p>
          <a:endParaRPr lang="zh-CN" altLang="en-US"/>
        </a:p>
      </dgm:t>
    </dgm:pt>
    <dgm:pt modelId="{20B88850-5D4E-429D-AFDA-4D28FAA5EFA0}">
      <dgm:prSet phldrT="[文本]"/>
      <dgm:spPr/>
      <dgm:t>
        <a:bodyPr/>
        <a:lstStyle/>
        <a:p>
          <a:r>
            <a:rPr lang="en-US" altLang="zh-CN" dirty="0" smtClean="0"/>
            <a:t>Linux</a:t>
          </a:r>
          <a:r>
            <a:rPr lang="zh-CN" altLang="en-US" dirty="0" smtClean="0"/>
            <a:t>用户</a:t>
          </a:r>
          <a:endParaRPr lang="zh-CN" altLang="en-US" dirty="0"/>
        </a:p>
      </dgm:t>
    </dgm:pt>
    <dgm:pt modelId="{15AC3CC7-B4AC-4C6E-AE59-D3C66B2A2C41}" type="parTrans" cxnId="{2C6AA820-3CA6-498A-A037-075B7614A4C5}">
      <dgm:prSet/>
      <dgm:spPr/>
      <dgm:t>
        <a:bodyPr/>
        <a:lstStyle/>
        <a:p>
          <a:endParaRPr lang="zh-CN" altLang="en-US"/>
        </a:p>
      </dgm:t>
    </dgm:pt>
    <dgm:pt modelId="{BA931886-B249-4CC5-BCE9-169FA1230112}" type="sibTrans" cxnId="{2C6AA820-3CA6-498A-A037-075B7614A4C5}">
      <dgm:prSet/>
      <dgm:spPr/>
      <dgm:t>
        <a:bodyPr/>
        <a:lstStyle/>
        <a:p>
          <a:endParaRPr lang="zh-CN" altLang="en-US"/>
        </a:p>
      </dgm:t>
    </dgm:pt>
    <dgm:pt modelId="{0D1402D6-4096-44F2-8F44-30F9627599EA}">
      <dgm:prSet phldrT="[文本]"/>
      <dgm:spPr/>
      <dgm:t>
        <a:bodyPr/>
        <a:lstStyle/>
        <a:p>
          <a:r>
            <a:rPr lang="zh-CN" altLang="en-US" dirty="0" smtClean="0"/>
            <a:t>真实用户</a:t>
          </a:r>
          <a:endParaRPr lang="zh-CN" altLang="en-US" dirty="0"/>
        </a:p>
      </dgm:t>
    </dgm:pt>
    <dgm:pt modelId="{674C9B75-F424-4586-BE0A-CF4C46C6C3D9}" type="parTrans" cxnId="{226044BC-6A58-4C5E-B52F-161E7FFC97AF}">
      <dgm:prSet/>
      <dgm:spPr/>
      <dgm:t>
        <a:bodyPr/>
        <a:lstStyle/>
        <a:p>
          <a:endParaRPr lang="zh-CN" altLang="en-US"/>
        </a:p>
      </dgm:t>
    </dgm:pt>
    <dgm:pt modelId="{C37BB0E6-4BB9-4A64-8D10-06331CB1ED5B}" type="sibTrans" cxnId="{226044BC-6A58-4C5E-B52F-161E7FFC97AF}">
      <dgm:prSet/>
      <dgm:spPr/>
      <dgm:t>
        <a:bodyPr/>
        <a:lstStyle/>
        <a:p>
          <a:endParaRPr lang="zh-CN" altLang="en-US"/>
        </a:p>
      </dgm:t>
    </dgm:pt>
    <dgm:pt modelId="{351A79A9-8ABA-4750-BDAA-FC2D353CD627}">
      <dgm:prSet phldrT="[文本]"/>
      <dgm:spPr/>
      <dgm:t>
        <a:bodyPr/>
        <a:lstStyle/>
        <a:p>
          <a:r>
            <a:rPr lang="en-US" altLang="zh-CN" dirty="0" smtClean="0"/>
            <a:t>root</a:t>
          </a:r>
          <a:endParaRPr lang="zh-CN" altLang="en-US" dirty="0"/>
        </a:p>
      </dgm:t>
    </dgm:pt>
    <dgm:pt modelId="{6603A281-B1DE-48BD-8107-EDC4DA8E2A96}" type="parTrans" cxnId="{D145905D-8A86-4C6E-8DD3-B7BD61B3A335}">
      <dgm:prSet/>
      <dgm:spPr/>
      <dgm:t>
        <a:bodyPr/>
        <a:lstStyle/>
        <a:p>
          <a:endParaRPr lang="zh-CN" altLang="en-US"/>
        </a:p>
      </dgm:t>
    </dgm:pt>
    <dgm:pt modelId="{B1A628FE-1457-4FB3-B449-42B56181F969}" type="sibTrans" cxnId="{D145905D-8A86-4C6E-8DD3-B7BD61B3A335}">
      <dgm:prSet/>
      <dgm:spPr/>
      <dgm:t>
        <a:bodyPr/>
        <a:lstStyle/>
        <a:p>
          <a:endParaRPr lang="zh-CN" altLang="en-US"/>
        </a:p>
      </dgm:t>
    </dgm:pt>
    <dgm:pt modelId="{4900586B-B3BD-4CC0-AB23-8662DBF6D818}">
      <dgm:prSet phldrT="[文本]"/>
      <dgm:spPr/>
      <dgm:t>
        <a:bodyPr/>
        <a:lstStyle/>
        <a:p>
          <a:r>
            <a:rPr lang="zh-CN" altLang="en-US" dirty="0" smtClean="0"/>
            <a:t>普通用户</a:t>
          </a:r>
          <a:endParaRPr lang="zh-CN" altLang="en-US" dirty="0"/>
        </a:p>
      </dgm:t>
    </dgm:pt>
    <dgm:pt modelId="{FEA10757-90FD-4F5B-8A47-3D6C66A36C6C}" type="parTrans" cxnId="{57708FB1-E7EE-402F-BFDA-65897AECB754}">
      <dgm:prSet/>
      <dgm:spPr/>
      <dgm:t>
        <a:bodyPr/>
        <a:lstStyle/>
        <a:p>
          <a:endParaRPr lang="zh-CN" altLang="en-US"/>
        </a:p>
      </dgm:t>
    </dgm:pt>
    <dgm:pt modelId="{CC5BC730-4843-457B-BE01-9175BA100E16}" type="sibTrans" cxnId="{57708FB1-E7EE-402F-BFDA-65897AECB754}">
      <dgm:prSet/>
      <dgm:spPr/>
      <dgm:t>
        <a:bodyPr/>
        <a:lstStyle/>
        <a:p>
          <a:endParaRPr lang="zh-CN" altLang="en-US"/>
        </a:p>
      </dgm:t>
    </dgm:pt>
    <dgm:pt modelId="{E4FDB221-3750-48BA-A0A8-5BE502213720}">
      <dgm:prSet phldrT="[文本]"/>
      <dgm:spPr/>
      <dgm:t>
        <a:bodyPr/>
        <a:lstStyle/>
        <a:p>
          <a:r>
            <a:rPr lang="zh-CN" altLang="en-US" dirty="0" smtClean="0"/>
            <a:t>虚拟用户</a:t>
          </a:r>
          <a:endParaRPr lang="zh-CN" altLang="en-US" dirty="0"/>
        </a:p>
      </dgm:t>
    </dgm:pt>
    <dgm:pt modelId="{DBC9B9DC-A191-4907-A711-685B47E790B5}" type="parTrans" cxnId="{1E7742AA-FC28-4975-A0C8-4B0AA2E37312}">
      <dgm:prSet/>
      <dgm:spPr/>
      <dgm:t>
        <a:bodyPr/>
        <a:lstStyle/>
        <a:p>
          <a:endParaRPr lang="zh-CN" altLang="en-US"/>
        </a:p>
      </dgm:t>
    </dgm:pt>
    <dgm:pt modelId="{BDDD8FDB-7914-4D09-B10B-8C8307339205}" type="sibTrans" cxnId="{1E7742AA-FC28-4975-A0C8-4B0AA2E37312}">
      <dgm:prSet/>
      <dgm:spPr/>
      <dgm:t>
        <a:bodyPr/>
        <a:lstStyle/>
        <a:p>
          <a:endParaRPr lang="zh-CN" altLang="en-US"/>
        </a:p>
      </dgm:t>
    </dgm:pt>
    <dgm:pt modelId="{A53A50E4-8E50-4CBA-A475-305A995F2B0D}" type="pres">
      <dgm:prSet presAssocID="{E335E081-865D-419C-850E-843826A8AF45}" presName="mainComposite" presStyleCnt="0">
        <dgm:presLayoutVars>
          <dgm:chPref val="1"/>
          <dgm:dir/>
          <dgm:animOne val="branch"/>
          <dgm:animLvl val="lvl"/>
          <dgm:resizeHandles val="exact"/>
        </dgm:presLayoutVars>
      </dgm:prSet>
      <dgm:spPr/>
      <dgm:t>
        <a:bodyPr/>
        <a:lstStyle/>
        <a:p>
          <a:endParaRPr lang="en-US"/>
        </a:p>
      </dgm:t>
    </dgm:pt>
    <dgm:pt modelId="{3CB315C7-7BF6-4879-AE0A-A6B8D8050927}" type="pres">
      <dgm:prSet presAssocID="{E335E081-865D-419C-850E-843826A8AF45}" presName="hierFlow" presStyleCnt="0"/>
      <dgm:spPr/>
    </dgm:pt>
    <dgm:pt modelId="{CF3FD6F3-F001-449F-853C-EA7E548235E7}" type="pres">
      <dgm:prSet presAssocID="{E335E081-865D-419C-850E-843826A8AF45}" presName="hierChild1" presStyleCnt="0">
        <dgm:presLayoutVars>
          <dgm:chPref val="1"/>
          <dgm:animOne val="branch"/>
          <dgm:animLvl val="lvl"/>
        </dgm:presLayoutVars>
      </dgm:prSet>
      <dgm:spPr/>
    </dgm:pt>
    <dgm:pt modelId="{FFC0DDC8-306E-47A7-862C-0BF8C332A2CA}" type="pres">
      <dgm:prSet presAssocID="{20B88850-5D4E-429D-AFDA-4D28FAA5EFA0}" presName="Name14" presStyleCnt="0"/>
      <dgm:spPr/>
    </dgm:pt>
    <dgm:pt modelId="{84F19A3E-3EA9-47D3-8506-7797429F8918}" type="pres">
      <dgm:prSet presAssocID="{20B88850-5D4E-429D-AFDA-4D28FAA5EFA0}" presName="level1Shape" presStyleLbl="node0" presStyleIdx="0" presStyleCnt="1" custScaleX="177181">
        <dgm:presLayoutVars>
          <dgm:chPref val="3"/>
        </dgm:presLayoutVars>
      </dgm:prSet>
      <dgm:spPr/>
      <dgm:t>
        <a:bodyPr/>
        <a:lstStyle/>
        <a:p>
          <a:endParaRPr lang="en-US"/>
        </a:p>
      </dgm:t>
    </dgm:pt>
    <dgm:pt modelId="{C7A73AF7-C27C-44F8-8F08-34FF167A4F9A}" type="pres">
      <dgm:prSet presAssocID="{20B88850-5D4E-429D-AFDA-4D28FAA5EFA0}" presName="hierChild2" presStyleCnt="0"/>
      <dgm:spPr/>
    </dgm:pt>
    <dgm:pt modelId="{EB4AAE71-0128-4637-AF58-355BF2A437AC}" type="pres">
      <dgm:prSet presAssocID="{674C9B75-F424-4586-BE0A-CF4C46C6C3D9}" presName="Name19" presStyleLbl="parChTrans1D2" presStyleIdx="0" presStyleCnt="2"/>
      <dgm:spPr/>
      <dgm:t>
        <a:bodyPr/>
        <a:lstStyle/>
        <a:p>
          <a:endParaRPr lang="en-US"/>
        </a:p>
      </dgm:t>
    </dgm:pt>
    <dgm:pt modelId="{5EFC46C3-E150-4521-975E-402770527B39}" type="pres">
      <dgm:prSet presAssocID="{0D1402D6-4096-44F2-8F44-30F9627599EA}" presName="Name21" presStyleCnt="0"/>
      <dgm:spPr/>
    </dgm:pt>
    <dgm:pt modelId="{431A7F82-D355-4235-9DA2-6180E2AA9E26}" type="pres">
      <dgm:prSet presAssocID="{0D1402D6-4096-44F2-8F44-30F9627599EA}" presName="level2Shape" presStyleLbl="node2" presStyleIdx="0" presStyleCnt="2" custScaleX="127892"/>
      <dgm:spPr/>
      <dgm:t>
        <a:bodyPr/>
        <a:lstStyle/>
        <a:p>
          <a:endParaRPr lang="en-US"/>
        </a:p>
      </dgm:t>
    </dgm:pt>
    <dgm:pt modelId="{2806C2A6-5F54-47B5-B2BA-86152127D313}" type="pres">
      <dgm:prSet presAssocID="{0D1402D6-4096-44F2-8F44-30F9627599EA}" presName="hierChild3" presStyleCnt="0"/>
      <dgm:spPr/>
    </dgm:pt>
    <dgm:pt modelId="{D87788BC-4711-4ADB-AFC0-49883F3D613D}" type="pres">
      <dgm:prSet presAssocID="{6603A281-B1DE-48BD-8107-EDC4DA8E2A96}" presName="Name19" presStyleLbl="parChTrans1D3" presStyleIdx="0" presStyleCnt="2"/>
      <dgm:spPr/>
      <dgm:t>
        <a:bodyPr/>
        <a:lstStyle/>
        <a:p>
          <a:endParaRPr lang="en-US"/>
        </a:p>
      </dgm:t>
    </dgm:pt>
    <dgm:pt modelId="{356592CE-8270-4167-98C2-DB72C09DBCD6}" type="pres">
      <dgm:prSet presAssocID="{351A79A9-8ABA-4750-BDAA-FC2D353CD627}" presName="Name21" presStyleCnt="0"/>
      <dgm:spPr/>
    </dgm:pt>
    <dgm:pt modelId="{DA6F5D5A-2988-43CA-BD0B-75B618CD24FF}" type="pres">
      <dgm:prSet presAssocID="{351A79A9-8ABA-4750-BDAA-FC2D353CD627}" presName="level2Shape" presStyleLbl="node3" presStyleIdx="0" presStyleCnt="2"/>
      <dgm:spPr/>
      <dgm:t>
        <a:bodyPr/>
        <a:lstStyle/>
        <a:p>
          <a:endParaRPr lang="en-US"/>
        </a:p>
      </dgm:t>
    </dgm:pt>
    <dgm:pt modelId="{9249919F-AF53-445A-9621-1169CCFDC852}" type="pres">
      <dgm:prSet presAssocID="{351A79A9-8ABA-4750-BDAA-FC2D353CD627}" presName="hierChild3" presStyleCnt="0"/>
      <dgm:spPr/>
    </dgm:pt>
    <dgm:pt modelId="{47BFA365-A0BF-4B6D-99FA-0DC236B2A4D5}" type="pres">
      <dgm:prSet presAssocID="{FEA10757-90FD-4F5B-8A47-3D6C66A36C6C}" presName="Name19" presStyleLbl="parChTrans1D3" presStyleIdx="1" presStyleCnt="2"/>
      <dgm:spPr/>
      <dgm:t>
        <a:bodyPr/>
        <a:lstStyle/>
        <a:p>
          <a:endParaRPr lang="en-US"/>
        </a:p>
      </dgm:t>
    </dgm:pt>
    <dgm:pt modelId="{0BA0679B-865D-4FFB-AE0D-C678701C7F5B}" type="pres">
      <dgm:prSet presAssocID="{4900586B-B3BD-4CC0-AB23-8662DBF6D818}" presName="Name21" presStyleCnt="0"/>
      <dgm:spPr/>
    </dgm:pt>
    <dgm:pt modelId="{11086EED-2479-40B9-9D8C-41CDAD2240D8}" type="pres">
      <dgm:prSet presAssocID="{4900586B-B3BD-4CC0-AB23-8662DBF6D818}" presName="level2Shape" presStyleLbl="node3" presStyleIdx="1" presStyleCnt="2" custScaleX="129939"/>
      <dgm:spPr/>
      <dgm:t>
        <a:bodyPr/>
        <a:lstStyle/>
        <a:p>
          <a:endParaRPr lang="en-US"/>
        </a:p>
      </dgm:t>
    </dgm:pt>
    <dgm:pt modelId="{3BA1B652-3139-4C33-AEBB-B4DB528E9B24}" type="pres">
      <dgm:prSet presAssocID="{4900586B-B3BD-4CC0-AB23-8662DBF6D818}" presName="hierChild3" presStyleCnt="0"/>
      <dgm:spPr/>
    </dgm:pt>
    <dgm:pt modelId="{77CA53D9-EE62-4FBD-BB5B-7A45EA40B35E}" type="pres">
      <dgm:prSet presAssocID="{DBC9B9DC-A191-4907-A711-685B47E790B5}" presName="Name19" presStyleLbl="parChTrans1D2" presStyleIdx="1" presStyleCnt="2"/>
      <dgm:spPr/>
      <dgm:t>
        <a:bodyPr/>
        <a:lstStyle/>
        <a:p>
          <a:endParaRPr lang="en-US"/>
        </a:p>
      </dgm:t>
    </dgm:pt>
    <dgm:pt modelId="{4BF81924-7F89-4331-8140-07A4F49DA038}" type="pres">
      <dgm:prSet presAssocID="{E4FDB221-3750-48BA-A0A8-5BE502213720}" presName="Name21" presStyleCnt="0"/>
      <dgm:spPr/>
    </dgm:pt>
    <dgm:pt modelId="{CD2BBCAB-EC2A-40F9-B7DB-DFBBF912916A}" type="pres">
      <dgm:prSet presAssocID="{E4FDB221-3750-48BA-A0A8-5BE502213720}" presName="level2Shape" presStyleLbl="node2" presStyleIdx="1" presStyleCnt="2" custScaleX="132544"/>
      <dgm:spPr/>
      <dgm:t>
        <a:bodyPr/>
        <a:lstStyle/>
        <a:p>
          <a:endParaRPr lang="en-US"/>
        </a:p>
      </dgm:t>
    </dgm:pt>
    <dgm:pt modelId="{9C9FB31C-9CAB-43D3-A5AC-5A6C57394357}" type="pres">
      <dgm:prSet presAssocID="{E4FDB221-3750-48BA-A0A8-5BE502213720}" presName="hierChild3" presStyleCnt="0"/>
      <dgm:spPr/>
    </dgm:pt>
    <dgm:pt modelId="{83145105-C5B9-44BE-82E2-75FF4A50A142}" type="pres">
      <dgm:prSet presAssocID="{E335E081-865D-419C-850E-843826A8AF45}" presName="bgShapesFlow" presStyleCnt="0"/>
      <dgm:spPr/>
    </dgm:pt>
  </dgm:ptLst>
  <dgm:cxnLst>
    <dgm:cxn modelId="{D145905D-8A86-4C6E-8DD3-B7BD61B3A335}" srcId="{0D1402D6-4096-44F2-8F44-30F9627599EA}" destId="{351A79A9-8ABA-4750-BDAA-FC2D353CD627}" srcOrd="0" destOrd="0" parTransId="{6603A281-B1DE-48BD-8107-EDC4DA8E2A96}" sibTransId="{B1A628FE-1457-4FB3-B449-42B56181F969}"/>
    <dgm:cxn modelId="{B6D87101-6AE9-754B-9B64-3689FF084BAA}" type="presOf" srcId="{674C9B75-F424-4586-BE0A-CF4C46C6C3D9}" destId="{EB4AAE71-0128-4637-AF58-355BF2A437AC}" srcOrd="0" destOrd="0" presId="urn:microsoft.com/office/officeart/2005/8/layout/hierarchy6"/>
    <dgm:cxn modelId="{27F81333-2F72-CA4B-B6D6-EAB688B6C5CF}" type="presOf" srcId="{20B88850-5D4E-429D-AFDA-4D28FAA5EFA0}" destId="{84F19A3E-3EA9-47D3-8506-7797429F8918}" srcOrd="0" destOrd="0" presId="urn:microsoft.com/office/officeart/2005/8/layout/hierarchy6"/>
    <dgm:cxn modelId="{DDC98C04-7A46-714E-A124-B598081FA4B5}" type="presOf" srcId="{E335E081-865D-419C-850E-843826A8AF45}" destId="{A53A50E4-8E50-4CBA-A475-305A995F2B0D}" srcOrd="0" destOrd="0" presId="urn:microsoft.com/office/officeart/2005/8/layout/hierarchy6"/>
    <dgm:cxn modelId="{1E7742AA-FC28-4975-A0C8-4B0AA2E37312}" srcId="{20B88850-5D4E-429D-AFDA-4D28FAA5EFA0}" destId="{E4FDB221-3750-48BA-A0A8-5BE502213720}" srcOrd="1" destOrd="0" parTransId="{DBC9B9DC-A191-4907-A711-685B47E790B5}" sibTransId="{BDDD8FDB-7914-4D09-B10B-8C8307339205}"/>
    <dgm:cxn modelId="{93AEAD46-8AA3-8748-80B0-2CC110E7B3F3}" type="presOf" srcId="{351A79A9-8ABA-4750-BDAA-FC2D353CD627}" destId="{DA6F5D5A-2988-43CA-BD0B-75B618CD24FF}" srcOrd="0" destOrd="0" presId="urn:microsoft.com/office/officeart/2005/8/layout/hierarchy6"/>
    <dgm:cxn modelId="{E78B31F9-34B6-634A-AB83-597785027107}" type="presOf" srcId="{0D1402D6-4096-44F2-8F44-30F9627599EA}" destId="{431A7F82-D355-4235-9DA2-6180E2AA9E26}" srcOrd="0" destOrd="0" presId="urn:microsoft.com/office/officeart/2005/8/layout/hierarchy6"/>
    <dgm:cxn modelId="{A0D19C59-4B3B-7944-9340-EEF28C51EC4A}" type="presOf" srcId="{DBC9B9DC-A191-4907-A711-685B47E790B5}" destId="{77CA53D9-EE62-4FBD-BB5B-7A45EA40B35E}" srcOrd="0" destOrd="0" presId="urn:microsoft.com/office/officeart/2005/8/layout/hierarchy6"/>
    <dgm:cxn modelId="{DB8EF799-0CBB-5D47-A3F3-5AA53B1DD9AF}" type="presOf" srcId="{E4FDB221-3750-48BA-A0A8-5BE502213720}" destId="{CD2BBCAB-EC2A-40F9-B7DB-DFBBF912916A}" srcOrd="0" destOrd="0" presId="urn:microsoft.com/office/officeart/2005/8/layout/hierarchy6"/>
    <dgm:cxn modelId="{332352F1-E587-6442-A532-502BA0D75CC5}" type="presOf" srcId="{4900586B-B3BD-4CC0-AB23-8662DBF6D818}" destId="{11086EED-2479-40B9-9D8C-41CDAD2240D8}" srcOrd="0" destOrd="0" presId="urn:microsoft.com/office/officeart/2005/8/layout/hierarchy6"/>
    <dgm:cxn modelId="{2C6AA820-3CA6-498A-A037-075B7614A4C5}" srcId="{E335E081-865D-419C-850E-843826A8AF45}" destId="{20B88850-5D4E-429D-AFDA-4D28FAA5EFA0}" srcOrd="0" destOrd="0" parTransId="{15AC3CC7-B4AC-4C6E-AE59-D3C66B2A2C41}" sibTransId="{BA931886-B249-4CC5-BCE9-169FA1230112}"/>
    <dgm:cxn modelId="{57708FB1-E7EE-402F-BFDA-65897AECB754}" srcId="{0D1402D6-4096-44F2-8F44-30F9627599EA}" destId="{4900586B-B3BD-4CC0-AB23-8662DBF6D818}" srcOrd="1" destOrd="0" parTransId="{FEA10757-90FD-4F5B-8A47-3D6C66A36C6C}" sibTransId="{CC5BC730-4843-457B-BE01-9175BA100E16}"/>
    <dgm:cxn modelId="{E573D00E-2C6A-F442-967E-7B2DE316738F}" type="presOf" srcId="{6603A281-B1DE-48BD-8107-EDC4DA8E2A96}" destId="{D87788BC-4711-4ADB-AFC0-49883F3D613D}" srcOrd="0" destOrd="0" presId="urn:microsoft.com/office/officeart/2005/8/layout/hierarchy6"/>
    <dgm:cxn modelId="{226044BC-6A58-4C5E-B52F-161E7FFC97AF}" srcId="{20B88850-5D4E-429D-AFDA-4D28FAA5EFA0}" destId="{0D1402D6-4096-44F2-8F44-30F9627599EA}" srcOrd="0" destOrd="0" parTransId="{674C9B75-F424-4586-BE0A-CF4C46C6C3D9}" sibTransId="{C37BB0E6-4BB9-4A64-8D10-06331CB1ED5B}"/>
    <dgm:cxn modelId="{4463C0BA-E070-3448-861F-B97442039539}" type="presOf" srcId="{FEA10757-90FD-4F5B-8A47-3D6C66A36C6C}" destId="{47BFA365-A0BF-4B6D-99FA-0DC236B2A4D5}" srcOrd="0" destOrd="0" presId="urn:microsoft.com/office/officeart/2005/8/layout/hierarchy6"/>
    <dgm:cxn modelId="{24C95842-5831-AE45-B6B5-C4AC8681D4F3}" type="presParOf" srcId="{A53A50E4-8E50-4CBA-A475-305A995F2B0D}" destId="{3CB315C7-7BF6-4879-AE0A-A6B8D8050927}" srcOrd="0" destOrd="0" presId="urn:microsoft.com/office/officeart/2005/8/layout/hierarchy6"/>
    <dgm:cxn modelId="{064ED056-79F3-6441-A17E-3FE9852193FB}" type="presParOf" srcId="{3CB315C7-7BF6-4879-AE0A-A6B8D8050927}" destId="{CF3FD6F3-F001-449F-853C-EA7E548235E7}" srcOrd="0" destOrd="0" presId="urn:microsoft.com/office/officeart/2005/8/layout/hierarchy6"/>
    <dgm:cxn modelId="{CECE0538-E394-5B4E-855C-62766564F466}" type="presParOf" srcId="{CF3FD6F3-F001-449F-853C-EA7E548235E7}" destId="{FFC0DDC8-306E-47A7-862C-0BF8C332A2CA}" srcOrd="0" destOrd="0" presId="urn:microsoft.com/office/officeart/2005/8/layout/hierarchy6"/>
    <dgm:cxn modelId="{6E76DE9B-1546-524E-8A80-4F6EDDE51C92}" type="presParOf" srcId="{FFC0DDC8-306E-47A7-862C-0BF8C332A2CA}" destId="{84F19A3E-3EA9-47D3-8506-7797429F8918}" srcOrd="0" destOrd="0" presId="urn:microsoft.com/office/officeart/2005/8/layout/hierarchy6"/>
    <dgm:cxn modelId="{0CD5E5D6-8C3A-6547-A870-93267DAB2388}" type="presParOf" srcId="{FFC0DDC8-306E-47A7-862C-0BF8C332A2CA}" destId="{C7A73AF7-C27C-44F8-8F08-34FF167A4F9A}" srcOrd="1" destOrd="0" presId="urn:microsoft.com/office/officeart/2005/8/layout/hierarchy6"/>
    <dgm:cxn modelId="{9F782D6F-B068-DB43-BEAA-046FAE76D165}" type="presParOf" srcId="{C7A73AF7-C27C-44F8-8F08-34FF167A4F9A}" destId="{EB4AAE71-0128-4637-AF58-355BF2A437AC}" srcOrd="0" destOrd="0" presId="urn:microsoft.com/office/officeart/2005/8/layout/hierarchy6"/>
    <dgm:cxn modelId="{85281CEF-F9FA-F74D-B527-BACFEF27B4D4}" type="presParOf" srcId="{C7A73AF7-C27C-44F8-8F08-34FF167A4F9A}" destId="{5EFC46C3-E150-4521-975E-402770527B39}" srcOrd="1" destOrd="0" presId="urn:microsoft.com/office/officeart/2005/8/layout/hierarchy6"/>
    <dgm:cxn modelId="{57C316AD-7180-B84F-A461-B0C719CD212A}" type="presParOf" srcId="{5EFC46C3-E150-4521-975E-402770527B39}" destId="{431A7F82-D355-4235-9DA2-6180E2AA9E26}" srcOrd="0" destOrd="0" presId="urn:microsoft.com/office/officeart/2005/8/layout/hierarchy6"/>
    <dgm:cxn modelId="{CBEC5B91-61F3-C047-843C-7CF56EFE5A34}" type="presParOf" srcId="{5EFC46C3-E150-4521-975E-402770527B39}" destId="{2806C2A6-5F54-47B5-B2BA-86152127D313}" srcOrd="1" destOrd="0" presId="urn:microsoft.com/office/officeart/2005/8/layout/hierarchy6"/>
    <dgm:cxn modelId="{A655F6EF-8BFA-6146-B0A5-401E762216CA}" type="presParOf" srcId="{2806C2A6-5F54-47B5-B2BA-86152127D313}" destId="{D87788BC-4711-4ADB-AFC0-49883F3D613D}" srcOrd="0" destOrd="0" presId="urn:microsoft.com/office/officeart/2005/8/layout/hierarchy6"/>
    <dgm:cxn modelId="{B89A4D0F-21E6-9642-9F25-6BD9CF597115}" type="presParOf" srcId="{2806C2A6-5F54-47B5-B2BA-86152127D313}" destId="{356592CE-8270-4167-98C2-DB72C09DBCD6}" srcOrd="1" destOrd="0" presId="urn:microsoft.com/office/officeart/2005/8/layout/hierarchy6"/>
    <dgm:cxn modelId="{26BD1B82-AFDA-FA41-B1E9-F9B2DF8DD81A}" type="presParOf" srcId="{356592CE-8270-4167-98C2-DB72C09DBCD6}" destId="{DA6F5D5A-2988-43CA-BD0B-75B618CD24FF}" srcOrd="0" destOrd="0" presId="urn:microsoft.com/office/officeart/2005/8/layout/hierarchy6"/>
    <dgm:cxn modelId="{F2DA64CF-ACA1-3844-A84D-AB998F67C87E}" type="presParOf" srcId="{356592CE-8270-4167-98C2-DB72C09DBCD6}" destId="{9249919F-AF53-445A-9621-1169CCFDC852}" srcOrd="1" destOrd="0" presId="urn:microsoft.com/office/officeart/2005/8/layout/hierarchy6"/>
    <dgm:cxn modelId="{B160B0FD-BDFD-B247-9648-1AF8AB9619C9}" type="presParOf" srcId="{2806C2A6-5F54-47B5-B2BA-86152127D313}" destId="{47BFA365-A0BF-4B6D-99FA-0DC236B2A4D5}" srcOrd="2" destOrd="0" presId="urn:microsoft.com/office/officeart/2005/8/layout/hierarchy6"/>
    <dgm:cxn modelId="{AD386867-428E-7441-8F8C-E1C4CAA9AB22}" type="presParOf" srcId="{2806C2A6-5F54-47B5-B2BA-86152127D313}" destId="{0BA0679B-865D-4FFB-AE0D-C678701C7F5B}" srcOrd="3" destOrd="0" presId="urn:microsoft.com/office/officeart/2005/8/layout/hierarchy6"/>
    <dgm:cxn modelId="{723A1FBA-B942-FC49-8E99-FA1BF8FF9E58}" type="presParOf" srcId="{0BA0679B-865D-4FFB-AE0D-C678701C7F5B}" destId="{11086EED-2479-40B9-9D8C-41CDAD2240D8}" srcOrd="0" destOrd="0" presId="urn:microsoft.com/office/officeart/2005/8/layout/hierarchy6"/>
    <dgm:cxn modelId="{9C01A766-55E3-814A-BFC5-B9AD3F2B462A}" type="presParOf" srcId="{0BA0679B-865D-4FFB-AE0D-C678701C7F5B}" destId="{3BA1B652-3139-4C33-AEBB-B4DB528E9B24}" srcOrd="1" destOrd="0" presId="urn:microsoft.com/office/officeart/2005/8/layout/hierarchy6"/>
    <dgm:cxn modelId="{13BD200A-98F8-E840-8972-E601F3D90551}" type="presParOf" srcId="{C7A73AF7-C27C-44F8-8F08-34FF167A4F9A}" destId="{77CA53D9-EE62-4FBD-BB5B-7A45EA40B35E}" srcOrd="2" destOrd="0" presId="urn:microsoft.com/office/officeart/2005/8/layout/hierarchy6"/>
    <dgm:cxn modelId="{4509C590-1BC1-4A4B-AD2A-6E577779400A}" type="presParOf" srcId="{C7A73AF7-C27C-44F8-8F08-34FF167A4F9A}" destId="{4BF81924-7F89-4331-8140-07A4F49DA038}" srcOrd="3" destOrd="0" presId="urn:microsoft.com/office/officeart/2005/8/layout/hierarchy6"/>
    <dgm:cxn modelId="{3788F20B-C8C3-5144-B5E4-8E794C922265}" type="presParOf" srcId="{4BF81924-7F89-4331-8140-07A4F49DA038}" destId="{CD2BBCAB-EC2A-40F9-B7DB-DFBBF912916A}" srcOrd="0" destOrd="0" presId="urn:microsoft.com/office/officeart/2005/8/layout/hierarchy6"/>
    <dgm:cxn modelId="{2C758B6E-2609-E045-B382-33F0E37A746B}" type="presParOf" srcId="{4BF81924-7F89-4331-8140-07A4F49DA038}" destId="{9C9FB31C-9CAB-43D3-A5AC-5A6C57394357}" srcOrd="1" destOrd="0" presId="urn:microsoft.com/office/officeart/2005/8/layout/hierarchy6"/>
    <dgm:cxn modelId="{880161EC-EFAA-C545-8051-0DF259962950}" type="presParOf" srcId="{A53A50E4-8E50-4CBA-A475-305A995F2B0D}" destId="{83145105-C5B9-44BE-82E2-75FF4A50A142}"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2DD6D-9036-8E42-9BD3-C0D3677439CF}">
      <dsp:nvSpPr>
        <dsp:cNvPr id="0" name=""/>
        <dsp:cNvSpPr/>
      </dsp:nvSpPr>
      <dsp:spPr>
        <a:xfrm rot="8859983">
          <a:off x="5030927" y="4907584"/>
          <a:ext cx="716503" cy="0"/>
        </a:xfrm>
        <a:custGeom>
          <a:avLst/>
          <a:gdLst/>
          <a:ahLst/>
          <a:cxnLst/>
          <a:rect l="0" t="0" r="0" b="0"/>
          <a:pathLst>
            <a:path>
              <a:moveTo>
                <a:pt x="0" y="0"/>
              </a:moveTo>
              <a:lnTo>
                <a:pt x="716503" y="0"/>
              </a:lnTo>
            </a:path>
          </a:pathLst>
        </a:custGeom>
        <a:noFill/>
        <a:ln w="25400" cap="flat" cmpd="sng" algn="ctr">
          <a:solidFill>
            <a:schemeClr val="accent1">
              <a:shade val="6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513B4BC0-2822-6B4A-9E07-C621C9820A2A}">
      <dsp:nvSpPr>
        <dsp:cNvPr id="0" name=""/>
        <dsp:cNvSpPr/>
      </dsp:nvSpPr>
      <dsp:spPr>
        <a:xfrm rot="1856293">
          <a:off x="7506203" y="4865194"/>
          <a:ext cx="702338" cy="0"/>
        </a:xfrm>
        <a:custGeom>
          <a:avLst/>
          <a:gdLst/>
          <a:ahLst/>
          <a:cxnLst/>
          <a:rect l="0" t="0" r="0" b="0"/>
          <a:pathLst>
            <a:path>
              <a:moveTo>
                <a:pt x="0" y="0"/>
              </a:moveTo>
              <a:lnTo>
                <a:pt x="702338" y="0"/>
              </a:lnTo>
            </a:path>
          </a:pathLst>
        </a:custGeom>
        <a:noFill/>
        <a:ln w="25400" cap="flat" cmpd="sng" algn="ctr">
          <a:solidFill>
            <a:schemeClr val="accent1">
              <a:shade val="6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6FDA7BEC-6C63-144A-A3B8-1D087CD7E4DA}">
      <dsp:nvSpPr>
        <dsp:cNvPr id="0" name=""/>
        <dsp:cNvSpPr/>
      </dsp:nvSpPr>
      <dsp:spPr>
        <a:xfrm rot="15993612">
          <a:off x="6268578" y="2911814"/>
          <a:ext cx="564937" cy="0"/>
        </a:xfrm>
        <a:custGeom>
          <a:avLst/>
          <a:gdLst/>
          <a:ahLst/>
          <a:cxnLst/>
          <a:rect l="0" t="0" r="0" b="0"/>
          <a:pathLst>
            <a:path>
              <a:moveTo>
                <a:pt x="0" y="0"/>
              </a:moveTo>
              <a:lnTo>
                <a:pt x="564937" y="0"/>
              </a:lnTo>
            </a:path>
          </a:pathLst>
        </a:custGeom>
        <a:noFill/>
        <a:ln w="25400" cap="flat" cmpd="sng" algn="ctr">
          <a:solidFill>
            <a:schemeClr val="accent1">
              <a:shade val="6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7ABF193A-1627-BD42-85AB-81986C2F7F62}">
      <dsp:nvSpPr>
        <dsp:cNvPr id="0" name=""/>
        <dsp:cNvSpPr/>
      </dsp:nvSpPr>
      <dsp:spPr>
        <a:xfrm>
          <a:off x="5691883" y="3193774"/>
          <a:ext cx="1864284" cy="1864317"/>
        </a:xfrm>
        <a:prstGeom prst="roundRect">
          <a:avLst/>
        </a:prstGeom>
        <a:blipFill rotWithShape="0">
          <a:blip xmlns:r="http://schemas.openxmlformats.org/officeDocument/2006/relationships" r:embed="rId1">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65100" tIns="165100" rIns="165100" bIns="165100" numCol="1" spcCol="1270" anchor="ctr" anchorCtr="0">
          <a:noAutofit/>
          <a:sp3d extrusionH="28000" prstMaterial="matte"/>
        </a:bodyPr>
        <a:lstStyle/>
        <a:p>
          <a:pPr lvl="0" algn="ctr" defTabSz="2889250">
            <a:lnSpc>
              <a:spcPct val="90000"/>
            </a:lnSpc>
            <a:spcBef>
              <a:spcPct val="0"/>
            </a:spcBef>
            <a:spcAft>
              <a:spcPct val="35000"/>
            </a:spcAft>
          </a:pPr>
          <a:r>
            <a:rPr lang="zh-CN" altLang="en-US" sz="6500" kern="1200" dirty="0" smtClean="0"/>
            <a:t> </a:t>
          </a:r>
          <a:endParaRPr lang="en-US" sz="6500" kern="1200" dirty="0"/>
        </a:p>
      </dsp:txBody>
      <dsp:txXfrm>
        <a:off x="5782890" y="3284781"/>
        <a:ext cx="1682270" cy="1682303"/>
      </dsp:txXfrm>
    </dsp:sp>
    <dsp:sp modelId="{02D0BEA4-24D5-C845-B442-BA60D57EADE6}">
      <dsp:nvSpPr>
        <dsp:cNvPr id="0" name=""/>
        <dsp:cNvSpPr/>
      </dsp:nvSpPr>
      <dsp:spPr>
        <a:xfrm>
          <a:off x="5975036" y="1575127"/>
          <a:ext cx="1054727" cy="1054727"/>
        </a:xfrm>
        <a:prstGeom prst="roundRect">
          <a:avLst/>
        </a:prstGeom>
        <a:blipFill rotWithShape="0">
          <a:blip xmlns:r="http://schemas.openxmlformats.org/officeDocument/2006/relationships" r:embed="rId2">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27000" tIns="127000" rIns="127000" bIns="127000" numCol="1" spcCol="1270" anchor="ctr" anchorCtr="0">
          <a:noAutofit/>
          <a:sp3d extrusionH="28000" prstMaterial="matte"/>
        </a:bodyPr>
        <a:lstStyle/>
        <a:p>
          <a:pPr lvl="0" algn="ctr" defTabSz="2222500">
            <a:lnSpc>
              <a:spcPct val="90000"/>
            </a:lnSpc>
            <a:spcBef>
              <a:spcPct val="0"/>
            </a:spcBef>
            <a:spcAft>
              <a:spcPct val="35000"/>
            </a:spcAft>
          </a:pPr>
          <a:r>
            <a:rPr lang="zh-CN" altLang="en-US" sz="5000" kern="1200" dirty="0" smtClean="0"/>
            <a:t> </a:t>
          </a:r>
          <a:endParaRPr lang="en-US" sz="5000" kern="1200" dirty="0"/>
        </a:p>
      </dsp:txBody>
      <dsp:txXfrm>
        <a:off x="6026524" y="1626615"/>
        <a:ext cx="951751" cy="951751"/>
      </dsp:txXfrm>
    </dsp:sp>
    <dsp:sp modelId="{301811B0-07F0-8D47-AB5D-9627426A2806}">
      <dsp:nvSpPr>
        <dsp:cNvPr id="0" name=""/>
        <dsp:cNvSpPr/>
      </dsp:nvSpPr>
      <dsp:spPr>
        <a:xfrm rot="13348287">
          <a:off x="5190647" y="1314927"/>
          <a:ext cx="902834" cy="0"/>
        </a:xfrm>
        <a:custGeom>
          <a:avLst/>
          <a:gdLst/>
          <a:ahLst/>
          <a:cxnLst/>
          <a:rect l="0" t="0" r="0" b="0"/>
          <a:pathLst>
            <a:path>
              <a:moveTo>
                <a:pt x="0" y="0"/>
              </a:moveTo>
              <a:lnTo>
                <a:pt x="902834" y="0"/>
              </a:lnTo>
            </a:path>
          </a:pathLst>
        </a:custGeom>
        <a:noFill/>
        <a:ln w="25400" cap="flat" cmpd="sng" algn="ctr">
          <a:solidFill>
            <a:schemeClr val="accent1">
              <a:shade val="8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EB4D9F16-DB59-504D-B274-378C82260B4B}">
      <dsp:nvSpPr>
        <dsp:cNvPr id="0" name=""/>
        <dsp:cNvSpPr/>
      </dsp:nvSpPr>
      <dsp:spPr>
        <a:xfrm>
          <a:off x="4254365" y="0"/>
          <a:ext cx="1054727" cy="1054727"/>
        </a:xfrm>
        <a:prstGeom prst="roundRect">
          <a:avLst/>
        </a:prstGeom>
        <a:blipFill rotWithShape="0">
          <a:blip xmlns:r="http://schemas.openxmlformats.org/officeDocument/2006/relationships" r:embed="rId3">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24460" tIns="124460" rIns="124460" bIns="124460" numCol="1" spcCol="1270" anchor="ctr" anchorCtr="0">
          <a:noAutofit/>
          <a:sp3d extrusionH="28000" prstMaterial="matte"/>
        </a:bodyPr>
        <a:lstStyle/>
        <a:p>
          <a:pPr lvl="0" algn="ctr" defTabSz="2178050">
            <a:lnSpc>
              <a:spcPct val="90000"/>
            </a:lnSpc>
            <a:spcBef>
              <a:spcPct val="0"/>
            </a:spcBef>
            <a:spcAft>
              <a:spcPct val="35000"/>
            </a:spcAft>
          </a:pPr>
          <a:endParaRPr lang="en-US" sz="4900" kern="1200" dirty="0"/>
        </a:p>
      </dsp:txBody>
      <dsp:txXfrm>
        <a:off x="4305853" y="51488"/>
        <a:ext cx="951751" cy="951751"/>
      </dsp:txXfrm>
    </dsp:sp>
    <dsp:sp modelId="{48287026-2085-A546-85FE-34A03632D579}">
      <dsp:nvSpPr>
        <dsp:cNvPr id="0" name=""/>
        <dsp:cNvSpPr/>
      </dsp:nvSpPr>
      <dsp:spPr>
        <a:xfrm rot="18828446">
          <a:off x="6897290" y="1314927"/>
          <a:ext cx="721104" cy="0"/>
        </a:xfrm>
        <a:custGeom>
          <a:avLst/>
          <a:gdLst/>
          <a:ahLst/>
          <a:cxnLst/>
          <a:rect l="0" t="0" r="0" b="0"/>
          <a:pathLst>
            <a:path>
              <a:moveTo>
                <a:pt x="0" y="0"/>
              </a:moveTo>
              <a:lnTo>
                <a:pt x="721104" y="0"/>
              </a:lnTo>
            </a:path>
          </a:pathLst>
        </a:custGeom>
        <a:noFill/>
        <a:ln w="25400" cap="flat" cmpd="sng" algn="ctr">
          <a:solidFill>
            <a:schemeClr val="accent1">
              <a:shade val="8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95C5FA6A-891B-4E41-A1E7-6B4053CF89DE}">
      <dsp:nvSpPr>
        <dsp:cNvPr id="0" name=""/>
        <dsp:cNvSpPr/>
      </dsp:nvSpPr>
      <dsp:spPr>
        <a:xfrm>
          <a:off x="7485920" y="0"/>
          <a:ext cx="1054727" cy="1054727"/>
        </a:xfrm>
        <a:prstGeom prst="roundRect">
          <a:avLst/>
        </a:prstGeom>
        <a:blipFill rotWithShape="0">
          <a:blip xmlns:r="http://schemas.openxmlformats.org/officeDocument/2006/relationships" r:embed="rId4">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24460" tIns="124460" rIns="124460" bIns="124460" numCol="1" spcCol="1270" anchor="ctr" anchorCtr="0">
          <a:noAutofit/>
          <a:sp3d extrusionH="28000" prstMaterial="matte"/>
        </a:bodyPr>
        <a:lstStyle/>
        <a:p>
          <a:pPr lvl="0" algn="ctr" defTabSz="2178050">
            <a:lnSpc>
              <a:spcPct val="90000"/>
            </a:lnSpc>
            <a:spcBef>
              <a:spcPct val="0"/>
            </a:spcBef>
            <a:spcAft>
              <a:spcPct val="35000"/>
            </a:spcAft>
          </a:pPr>
          <a:endParaRPr lang="en-US" sz="4900" kern="1200" dirty="0"/>
        </a:p>
      </dsp:txBody>
      <dsp:txXfrm>
        <a:off x="7537408" y="51488"/>
        <a:ext cx="951751" cy="951751"/>
      </dsp:txXfrm>
    </dsp:sp>
    <dsp:sp modelId="{DFEABADE-4106-B24C-AA73-E3AD99C17C68}">
      <dsp:nvSpPr>
        <dsp:cNvPr id="0" name=""/>
        <dsp:cNvSpPr/>
      </dsp:nvSpPr>
      <dsp:spPr>
        <a:xfrm>
          <a:off x="8158579" y="4824533"/>
          <a:ext cx="1104336" cy="1104336"/>
        </a:xfrm>
        <a:prstGeom prst="roundRect">
          <a:avLst/>
        </a:prstGeom>
        <a:blipFill rotWithShape="0">
          <a:blip xmlns:r="http://schemas.openxmlformats.org/officeDocument/2006/relationships" r:embed="rId5">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27000" tIns="127000" rIns="127000" bIns="127000" numCol="1" spcCol="1270" anchor="ctr" anchorCtr="0">
          <a:noAutofit/>
          <a:sp3d extrusionH="28000" prstMaterial="matte"/>
        </a:bodyPr>
        <a:lstStyle/>
        <a:p>
          <a:pPr lvl="0" algn="ctr" defTabSz="2222500">
            <a:lnSpc>
              <a:spcPct val="90000"/>
            </a:lnSpc>
            <a:spcBef>
              <a:spcPct val="0"/>
            </a:spcBef>
            <a:spcAft>
              <a:spcPct val="35000"/>
            </a:spcAft>
          </a:pPr>
          <a:r>
            <a:rPr lang="zh-CN" altLang="en-US" sz="5000" kern="1200" dirty="0" smtClean="0"/>
            <a:t> </a:t>
          </a:r>
          <a:endParaRPr lang="en-US" sz="5000" kern="1200" dirty="0"/>
        </a:p>
      </dsp:txBody>
      <dsp:txXfrm>
        <a:off x="8212488" y="4878442"/>
        <a:ext cx="996518" cy="996518"/>
      </dsp:txXfrm>
    </dsp:sp>
    <dsp:sp modelId="{9EFCD141-B2D2-4842-B8B4-F55E7A1EE6D2}">
      <dsp:nvSpPr>
        <dsp:cNvPr id="0" name=""/>
        <dsp:cNvSpPr/>
      </dsp:nvSpPr>
      <dsp:spPr>
        <a:xfrm rot="3097946">
          <a:off x="8996978" y="6240802"/>
          <a:ext cx="795700" cy="0"/>
        </a:xfrm>
        <a:custGeom>
          <a:avLst/>
          <a:gdLst/>
          <a:ahLst/>
          <a:cxnLst/>
          <a:rect l="0" t="0" r="0" b="0"/>
          <a:pathLst>
            <a:path>
              <a:moveTo>
                <a:pt x="0" y="0"/>
              </a:moveTo>
              <a:lnTo>
                <a:pt x="795700" y="0"/>
              </a:lnTo>
            </a:path>
          </a:pathLst>
        </a:custGeom>
        <a:noFill/>
        <a:ln w="25400" cap="flat" cmpd="sng" algn="ctr">
          <a:solidFill>
            <a:schemeClr val="accent1">
              <a:shade val="8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9DFBB7E2-2334-4F47-A5A7-B82A26169072}">
      <dsp:nvSpPr>
        <dsp:cNvPr id="0" name=""/>
        <dsp:cNvSpPr/>
      </dsp:nvSpPr>
      <dsp:spPr>
        <a:xfrm>
          <a:off x="9526742" y="6552734"/>
          <a:ext cx="1104336" cy="1104336"/>
        </a:xfrm>
        <a:prstGeom prst="roundRect">
          <a:avLst/>
        </a:prstGeom>
        <a:blipFill rotWithShape="0">
          <a:blip xmlns:r="http://schemas.openxmlformats.org/officeDocument/2006/relationships" r:embed="rId6">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32080" tIns="132080" rIns="132080" bIns="132080" numCol="1" spcCol="1270" anchor="ctr" anchorCtr="0">
          <a:noAutofit/>
          <a:sp3d extrusionH="28000" prstMaterial="matte"/>
        </a:bodyPr>
        <a:lstStyle/>
        <a:p>
          <a:pPr lvl="0" algn="ctr" defTabSz="2311400">
            <a:lnSpc>
              <a:spcPct val="90000"/>
            </a:lnSpc>
            <a:spcBef>
              <a:spcPct val="0"/>
            </a:spcBef>
            <a:spcAft>
              <a:spcPct val="35000"/>
            </a:spcAft>
          </a:pPr>
          <a:endParaRPr lang="en-US" sz="5200" kern="1200" dirty="0"/>
        </a:p>
      </dsp:txBody>
      <dsp:txXfrm>
        <a:off x="9580651" y="6606643"/>
        <a:ext cx="996518" cy="996518"/>
      </dsp:txXfrm>
    </dsp:sp>
    <dsp:sp modelId="{06093DDB-0256-2942-B514-8EA2552F2667}">
      <dsp:nvSpPr>
        <dsp:cNvPr id="0" name=""/>
        <dsp:cNvSpPr/>
      </dsp:nvSpPr>
      <dsp:spPr>
        <a:xfrm rot="20921430">
          <a:off x="9252460" y="5160684"/>
          <a:ext cx="1076828" cy="0"/>
        </a:xfrm>
        <a:custGeom>
          <a:avLst/>
          <a:gdLst/>
          <a:ahLst/>
          <a:cxnLst/>
          <a:rect l="0" t="0" r="0" b="0"/>
          <a:pathLst>
            <a:path>
              <a:moveTo>
                <a:pt x="0" y="0"/>
              </a:moveTo>
              <a:lnTo>
                <a:pt x="1076828" y="0"/>
              </a:lnTo>
            </a:path>
          </a:pathLst>
        </a:custGeom>
        <a:noFill/>
        <a:ln w="25400" cap="flat" cmpd="sng" algn="ctr">
          <a:solidFill>
            <a:schemeClr val="accent1">
              <a:shade val="8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E311BEFC-D6B3-FB41-B0F2-9A4D43409EFE}">
      <dsp:nvSpPr>
        <dsp:cNvPr id="0" name=""/>
        <dsp:cNvSpPr/>
      </dsp:nvSpPr>
      <dsp:spPr>
        <a:xfrm>
          <a:off x="10318834" y="4392498"/>
          <a:ext cx="1104336" cy="1104336"/>
        </a:xfrm>
        <a:prstGeom prst="roundRect">
          <a:avLst/>
        </a:prstGeom>
        <a:blipFill rotWithShape="0">
          <a:blip xmlns:r="http://schemas.openxmlformats.org/officeDocument/2006/relationships" r:embed="rId7">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32080" tIns="132080" rIns="132080" bIns="132080" numCol="1" spcCol="1270" anchor="ctr" anchorCtr="0">
          <a:noAutofit/>
          <a:sp3d extrusionH="28000" prstMaterial="matte"/>
        </a:bodyPr>
        <a:lstStyle/>
        <a:p>
          <a:pPr lvl="0" algn="ctr" defTabSz="2311400">
            <a:lnSpc>
              <a:spcPct val="90000"/>
            </a:lnSpc>
            <a:spcBef>
              <a:spcPct val="0"/>
            </a:spcBef>
            <a:spcAft>
              <a:spcPct val="35000"/>
            </a:spcAft>
          </a:pPr>
          <a:endParaRPr lang="en-US" sz="5200" kern="1200" dirty="0"/>
        </a:p>
      </dsp:txBody>
      <dsp:txXfrm>
        <a:off x="10372743" y="4446407"/>
        <a:ext cx="996518" cy="996518"/>
      </dsp:txXfrm>
    </dsp:sp>
    <dsp:sp modelId="{EA008A34-4B61-BC4A-A741-5EB90FDAA1FA}">
      <dsp:nvSpPr>
        <dsp:cNvPr id="0" name=""/>
        <dsp:cNvSpPr/>
      </dsp:nvSpPr>
      <dsp:spPr>
        <a:xfrm>
          <a:off x="3982138" y="4896546"/>
          <a:ext cx="1104336" cy="1104336"/>
        </a:xfrm>
        <a:prstGeom prst="roundRect">
          <a:avLst/>
        </a:prstGeom>
        <a:blipFill rotWithShape="0">
          <a:blip xmlns:r="http://schemas.openxmlformats.org/officeDocument/2006/relationships" r:embed="rId8">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27000" tIns="127000" rIns="127000" bIns="127000" numCol="1" spcCol="1270" anchor="ctr" anchorCtr="0">
          <a:noAutofit/>
          <a:sp3d extrusionH="28000" prstMaterial="matte"/>
        </a:bodyPr>
        <a:lstStyle/>
        <a:p>
          <a:pPr lvl="0" algn="ctr" defTabSz="2222500">
            <a:lnSpc>
              <a:spcPct val="90000"/>
            </a:lnSpc>
            <a:spcBef>
              <a:spcPct val="0"/>
            </a:spcBef>
            <a:spcAft>
              <a:spcPct val="35000"/>
            </a:spcAft>
          </a:pPr>
          <a:endParaRPr lang="en-US" sz="5000" kern="1200" dirty="0"/>
        </a:p>
      </dsp:txBody>
      <dsp:txXfrm>
        <a:off x="4036047" y="4950455"/>
        <a:ext cx="996518" cy="996518"/>
      </dsp:txXfrm>
    </dsp:sp>
    <dsp:sp modelId="{9D920203-396A-E149-89EA-2D285507AA3F}">
      <dsp:nvSpPr>
        <dsp:cNvPr id="0" name=""/>
        <dsp:cNvSpPr/>
      </dsp:nvSpPr>
      <dsp:spPr>
        <a:xfrm rot="8480407">
          <a:off x="3599188" y="6024782"/>
          <a:ext cx="430071" cy="0"/>
        </a:xfrm>
        <a:custGeom>
          <a:avLst/>
          <a:gdLst/>
          <a:ahLst/>
          <a:cxnLst/>
          <a:rect l="0" t="0" r="0" b="0"/>
          <a:pathLst>
            <a:path>
              <a:moveTo>
                <a:pt x="0" y="0"/>
              </a:moveTo>
              <a:lnTo>
                <a:pt x="430071" y="0"/>
              </a:lnTo>
            </a:path>
          </a:pathLst>
        </a:custGeom>
        <a:noFill/>
        <a:ln w="25400" cap="flat" cmpd="sng" algn="ctr">
          <a:solidFill>
            <a:schemeClr val="accent1">
              <a:shade val="8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4D94C493-9940-BF44-8322-5B3539DFAC6D}">
      <dsp:nvSpPr>
        <dsp:cNvPr id="0" name=""/>
        <dsp:cNvSpPr/>
      </dsp:nvSpPr>
      <dsp:spPr>
        <a:xfrm>
          <a:off x="2541973" y="6048681"/>
          <a:ext cx="1104336" cy="1104336"/>
        </a:xfrm>
        <a:prstGeom prst="roundRect">
          <a:avLst/>
        </a:prstGeom>
        <a:blipFill rotWithShape="0">
          <a:blip xmlns:r="http://schemas.openxmlformats.org/officeDocument/2006/relationships" r:embed="rId9">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32080" tIns="132080" rIns="132080" bIns="132080" numCol="1" spcCol="1270" anchor="ctr" anchorCtr="0">
          <a:noAutofit/>
          <a:sp3d extrusionH="28000" prstMaterial="matte"/>
        </a:bodyPr>
        <a:lstStyle/>
        <a:p>
          <a:pPr lvl="0" algn="ctr" defTabSz="2311400">
            <a:lnSpc>
              <a:spcPct val="90000"/>
            </a:lnSpc>
            <a:spcBef>
              <a:spcPct val="0"/>
            </a:spcBef>
            <a:spcAft>
              <a:spcPct val="35000"/>
            </a:spcAft>
          </a:pPr>
          <a:endParaRPr lang="en-US" sz="5200" kern="1200" dirty="0"/>
        </a:p>
      </dsp:txBody>
      <dsp:txXfrm>
        <a:off x="2595882" y="6102590"/>
        <a:ext cx="996518" cy="996518"/>
      </dsp:txXfrm>
    </dsp:sp>
    <dsp:sp modelId="{FF883F99-CCEE-B847-8FC9-F9891472E724}">
      <dsp:nvSpPr>
        <dsp:cNvPr id="0" name=""/>
        <dsp:cNvSpPr/>
      </dsp:nvSpPr>
      <dsp:spPr>
        <a:xfrm rot="11834514">
          <a:off x="2975073" y="5124666"/>
          <a:ext cx="1030213" cy="0"/>
        </a:xfrm>
        <a:custGeom>
          <a:avLst/>
          <a:gdLst/>
          <a:ahLst/>
          <a:cxnLst/>
          <a:rect l="0" t="0" r="0" b="0"/>
          <a:pathLst>
            <a:path>
              <a:moveTo>
                <a:pt x="0" y="0"/>
              </a:moveTo>
              <a:lnTo>
                <a:pt x="1030213" y="0"/>
              </a:lnTo>
            </a:path>
          </a:pathLst>
        </a:custGeom>
        <a:noFill/>
        <a:ln w="25400" cap="flat" cmpd="sng" algn="ctr">
          <a:solidFill>
            <a:schemeClr val="accent1">
              <a:shade val="8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7263D435-8102-7340-A806-900F4C462803}">
      <dsp:nvSpPr>
        <dsp:cNvPr id="0" name=""/>
        <dsp:cNvSpPr/>
      </dsp:nvSpPr>
      <dsp:spPr>
        <a:xfrm>
          <a:off x="1893885" y="4248450"/>
          <a:ext cx="1104336" cy="1104336"/>
        </a:xfrm>
        <a:prstGeom prst="roundRect">
          <a:avLst/>
        </a:prstGeom>
        <a:blipFill rotWithShape="0">
          <a:blip xmlns:r="http://schemas.openxmlformats.org/officeDocument/2006/relationships" r:embed="rId10">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32080" tIns="132080" rIns="132080" bIns="132080" numCol="1" spcCol="1270" anchor="ctr" anchorCtr="0">
          <a:noAutofit/>
          <a:sp3d extrusionH="28000" prstMaterial="matte"/>
        </a:bodyPr>
        <a:lstStyle/>
        <a:p>
          <a:pPr lvl="0" algn="ctr" defTabSz="2311400">
            <a:lnSpc>
              <a:spcPct val="90000"/>
            </a:lnSpc>
            <a:spcBef>
              <a:spcPct val="0"/>
            </a:spcBef>
            <a:spcAft>
              <a:spcPct val="35000"/>
            </a:spcAft>
          </a:pPr>
          <a:endParaRPr lang="en-US" sz="5200" kern="1200" dirty="0"/>
        </a:p>
      </dsp:txBody>
      <dsp:txXfrm>
        <a:off x="1947794" y="4302359"/>
        <a:ext cx="996518" cy="996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19A3E-3EA9-47D3-8506-7797429F8918}">
      <dsp:nvSpPr>
        <dsp:cNvPr id="0" name=""/>
        <dsp:cNvSpPr/>
      </dsp:nvSpPr>
      <dsp:spPr>
        <a:xfrm>
          <a:off x="4385532" y="2183"/>
          <a:ext cx="4039407" cy="1519879"/>
        </a:xfrm>
        <a:prstGeom prst="roundRect">
          <a:avLst>
            <a:gd name="adj" fmla="val 10000"/>
          </a:avLst>
        </a:prstGeom>
        <a:solidFill>
          <a:schemeClr val="accent4">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en-US" altLang="zh-CN" sz="4800" kern="1200" dirty="0" smtClean="0"/>
            <a:t>Linux</a:t>
          </a:r>
          <a:r>
            <a:rPr lang="zh-CN" altLang="en-US" sz="4800" kern="1200" dirty="0" smtClean="0"/>
            <a:t>用户</a:t>
          </a:r>
          <a:endParaRPr lang="zh-CN" altLang="en-US" sz="4800" kern="1200" dirty="0"/>
        </a:p>
      </dsp:txBody>
      <dsp:txXfrm>
        <a:off x="4430048" y="46699"/>
        <a:ext cx="3950375" cy="1430847"/>
      </dsp:txXfrm>
    </dsp:sp>
    <dsp:sp modelId="{EB4AAE71-0128-4637-AF58-355BF2A437AC}">
      <dsp:nvSpPr>
        <dsp:cNvPr id="0" name=""/>
        <dsp:cNvSpPr/>
      </dsp:nvSpPr>
      <dsp:spPr>
        <a:xfrm>
          <a:off x="4552381" y="1522063"/>
          <a:ext cx="1852855" cy="607951"/>
        </a:xfrm>
        <a:custGeom>
          <a:avLst/>
          <a:gdLst/>
          <a:ahLst/>
          <a:cxnLst/>
          <a:rect l="0" t="0" r="0" b="0"/>
          <a:pathLst>
            <a:path>
              <a:moveTo>
                <a:pt x="1852855" y="0"/>
              </a:moveTo>
              <a:lnTo>
                <a:pt x="1852855" y="303975"/>
              </a:lnTo>
              <a:lnTo>
                <a:pt x="0" y="303975"/>
              </a:lnTo>
              <a:lnTo>
                <a:pt x="0" y="607951"/>
              </a:lnTo>
            </a:path>
          </a:pathLst>
        </a:custGeom>
        <a:noFill/>
        <a:ln w="25400"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31A7F82-D355-4235-9DA2-6180E2AA9E26}">
      <dsp:nvSpPr>
        <dsp:cNvPr id="0" name=""/>
        <dsp:cNvSpPr/>
      </dsp:nvSpPr>
      <dsp:spPr>
        <a:xfrm>
          <a:off x="3094527" y="2130015"/>
          <a:ext cx="2915706" cy="1519879"/>
        </a:xfrm>
        <a:prstGeom prst="roundRect">
          <a:avLst>
            <a:gd name="adj" fmla="val 10000"/>
          </a:avLst>
        </a:prstGeom>
        <a:solidFill>
          <a:schemeClr val="accent6">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zh-CN" altLang="en-US" sz="4800" kern="1200" dirty="0" smtClean="0"/>
            <a:t>真实用户</a:t>
          </a:r>
          <a:endParaRPr lang="zh-CN" altLang="en-US" sz="4800" kern="1200" dirty="0"/>
        </a:p>
      </dsp:txBody>
      <dsp:txXfrm>
        <a:off x="3139043" y="2174531"/>
        <a:ext cx="2826674" cy="1430847"/>
      </dsp:txXfrm>
    </dsp:sp>
    <dsp:sp modelId="{D87788BC-4711-4ADB-AFC0-49883F3D613D}">
      <dsp:nvSpPr>
        <dsp:cNvPr id="0" name=""/>
        <dsp:cNvSpPr/>
      </dsp:nvSpPr>
      <dsp:spPr>
        <a:xfrm>
          <a:off x="2729220" y="3649895"/>
          <a:ext cx="1823160" cy="607951"/>
        </a:xfrm>
        <a:custGeom>
          <a:avLst/>
          <a:gdLst/>
          <a:ahLst/>
          <a:cxnLst/>
          <a:rect l="0" t="0" r="0" b="0"/>
          <a:pathLst>
            <a:path>
              <a:moveTo>
                <a:pt x="1823160" y="0"/>
              </a:moveTo>
              <a:lnTo>
                <a:pt x="1823160" y="303975"/>
              </a:lnTo>
              <a:lnTo>
                <a:pt x="0" y="303975"/>
              </a:lnTo>
              <a:lnTo>
                <a:pt x="0" y="607951"/>
              </a:lnTo>
            </a:path>
          </a:pathLst>
        </a:custGeom>
        <a:noFill/>
        <a:ln w="25400"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A6F5D5A-2988-43CA-BD0B-75B618CD24FF}">
      <dsp:nvSpPr>
        <dsp:cNvPr id="0" name=""/>
        <dsp:cNvSpPr/>
      </dsp:nvSpPr>
      <dsp:spPr>
        <a:xfrm>
          <a:off x="1589311" y="4257847"/>
          <a:ext cx="2279819" cy="1519879"/>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en-US" altLang="zh-CN" sz="4800" kern="1200" dirty="0" smtClean="0"/>
            <a:t>root</a:t>
          </a:r>
          <a:endParaRPr lang="zh-CN" altLang="en-US" sz="4800" kern="1200" dirty="0"/>
        </a:p>
      </dsp:txBody>
      <dsp:txXfrm>
        <a:off x="1633827" y="4302363"/>
        <a:ext cx="2190787" cy="1430847"/>
      </dsp:txXfrm>
    </dsp:sp>
    <dsp:sp modelId="{47BFA365-A0BF-4B6D-99FA-0DC236B2A4D5}">
      <dsp:nvSpPr>
        <dsp:cNvPr id="0" name=""/>
        <dsp:cNvSpPr/>
      </dsp:nvSpPr>
      <dsp:spPr>
        <a:xfrm>
          <a:off x="4552381" y="3649895"/>
          <a:ext cx="1481882" cy="607951"/>
        </a:xfrm>
        <a:custGeom>
          <a:avLst/>
          <a:gdLst/>
          <a:ahLst/>
          <a:cxnLst/>
          <a:rect l="0" t="0" r="0" b="0"/>
          <a:pathLst>
            <a:path>
              <a:moveTo>
                <a:pt x="0" y="0"/>
              </a:moveTo>
              <a:lnTo>
                <a:pt x="0" y="303975"/>
              </a:lnTo>
              <a:lnTo>
                <a:pt x="1481882" y="303975"/>
              </a:lnTo>
              <a:lnTo>
                <a:pt x="1481882" y="607951"/>
              </a:lnTo>
            </a:path>
          </a:pathLst>
        </a:custGeom>
        <a:noFill/>
        <a:ln w="25400"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1086EED-2479-40B9-9D8C-41CDAD2240D8}">
      <dsp:nvSpPr>
        <dsp:cNvPr id="0" name=""/>
        <dsp:cNvSpPr/>
      </dsp:nvSpPr>
      <dsp:spPr>
        <a:xfrm>
          <a:off x="4553076" y="4257847"/>
          <a:ext cx="2962374" cy="1519879"/>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zh-CN" altLang="en-US" sz="4800" kern="1200" dirty="0" smtClean="0"/>
            <a:t>普通用户</a:t>
          </a:r>
          <a:endParaRPr lang="zh-CN" altLang="en-US" sz="4800" kern="1200" dirty="0"/>
        </a:p>
      </dsp:txBody>
      <dsp:txXfrm>
        <a:off x="4597592" y="4302363"/>
        <a:ext cx="2873342" cy="1430847"/>
      </dsp:txXfrm>
    </dsp:sp>
    <dsp:sp modelId="{77CA53D9-EE62-4FBD-BB5B-7A45EA40B35E}">
      <dsp:nvSpPr>
        <dsp:cNvPr id="0" name=""/>
        <dsp:cNvSpPr/>
      </dsp:nvSpPr>
      <dsp:spPr>
        <a:xfrm>
          <a:off x="6405236" y="1522063"/>
          <a:ext cx="1799826" cy="607951"/>
        </a:xfrm>
        <a:custGeom>
          <a:avLst/>
          <a:gdLst/>
          <a:ahLst/>
          <a:cxnLst/>
          <a:rect l="0" t="0" r="0" b="0"/>
          <a:pathLst>
            <a:path>
              <a:moveTo>
                <a:pt x="0" y="0"/>
              </a:moveTo>
              <a:lnTo>
                <a:pt x="0" y="303975"/>
              </a:lnTo>
              <a:lnTo>
                <a:pt x="1799826" y="303975"/>
              </a:lnTo>
              <a:lnTo>
                <a:pt x="1799826" y="607951"/>
              </a:lnTo>
            </a:path>
          </a:pathLst>
        </a:custGeom>
        <a:noFill/>
        <a:ln w="25400"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D2BBCAB-EC2A-40F9-B7DB-DFBBF912916A}">
      <dsp:nvSpPr>
        <dsp:cNvPr id="0" name=""/>
        <dsp:cNvSpPr/>
      </dsp:nvSpPr>
      <dsp:spPr>
        <a:xfrm>
          <a:off x="6694180" y="2130015"/>
          <a:ext cx="3021764" cy="1519879"/>
        </a:xfrm>
        <a:prstGeom prst="roundRect">
          <a:avLst>
            <a:gd name="adj" fmla="val 10000"/>
          </a:avLst>
        </a:prstGeom>
        <a:solidFill>
          <a:schemeClr val="accent6">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zh-CN" altLang="en-US" sz="4800" kern="1200" dirty="0" smtClean="0"/>
            <a:t>虚拟用户</a:t>
          </a:r>
          <a:endParaRPr lang="zh-CN" altLang="en-US" sz="4800" kern="1200" dirty="0"/>
        </a:p>
      </dsp:txBody>
      <dsp:txXfrm>
        <a:off x="6738696" y="2174531"/>
        <a:ext cx="2932732" cy="1430847"/>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A55AB9-CCAA-7843-A947-EC04D396B6F0}" type="datetimeFigureOut">
              <a:rPr kumimoji="1" lang="zh-CN" altLang="en-US" smtClean="0"/>
              <a:t>12-11-10</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7461A91-CB17-564E-AA1E-FD53ADCB560A}" type="slidenum">
              <a:rPr kumimoji="1" lang="zh-CN" altLang="en-US" smtClean="0"/>
              <a:t>‹#›</a:t>
            </a:fld>
            <a:endParaRPr kumimoji="1" lang="zh-CN" altLang="en-US"/>
          </a:p>
        </p:txBody>
      </p:sp>
    </p:spTree>
    <p:extLst>
      <p:ext uri="{BB962C8B-B14F-4D97-AF65-F5344CB8AC3E}">
        <p14:creationId xmlns:p14="http://schemas.microsoft.com/office/powerpoint/2010/main" val="1373801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1"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0482"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1690729348"/>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100" kern="1200">
        <a:solidFill>
          <a:schemeClr val="tx1"/>
        </a:solidFill>
        <a:latin typeface="Palatino" charset="0"/>
        <a:ea typeface="MS PGothic" pitchFamily="34" charset="-128"/>
        <a:cs typeface="ＭＳ Ｐゴシック" charset="0"/>
      </a:defRPr>
    </a:lvl1pPr>
    <a:lvl2pPr marL="455613" algn="l" rtl="0" eaLnBrk="0" fontAlgn="base" hangingPunct="0">
      <a:spcBef>
        <a:spcPct val="0"/>
      </a:spcBef>
      <a:spcAft>
        <a:spcPct val="0"/>
      </a:spcAft>
      <a:defRPr sz="1100" kern="1200">
        <a:solidFill>
          <a:schemeClr val="tx1"/>
        </a:solidFill>
        <a:latin typeface="Palatino" charset="0"/>
        <a:ea typeface="MS PGothic" pitchFamily="34" charset="-128"/>
        <a:cs typeface="+mn-cs"/>
      </a:defRPr>
    </a:lvl2pPr>
    <a:lvl3pPr marL="912813" algn="l" rtl="0" eaLnBrk="0" fontAlgn="base" hangingPunct="0">
      <a:spcBef>
        <a:spcPct val="0"/>
      </a:spcBef>
      <a:spcAft>
        <a:spcPct val="0"/>
      </a:spcAft>
      <a:defRPr sz="1100" kern="1200">
        <a:solidFill>
          <a:schemeClr val="tx1"/>
        </a:solidFill>
        <a:latin typeface="Palatino" charset="0"/>
        <a:ea typeface="MS PGothic" pitchFamily="34" charset="-128"/>
        <a:cs typeface="+mn-cs"/>
      </a:defRPr>
    </a:lvl3pPr>
    <a:lvl4pPr marL="1370013" algn="l" rtl="0" eaLnBrk="0" fontAlgn="base" hangingPunct="0">
      <a:spcBef>
        <a:spcPct val="0"/>
      </a:spcBef>
      <a:spcAft>
        <a:spcPct val="0"/>
      </a:spcAft>
      <a:defRPr sz="1100" kern="1200">
        <a:solidFill>
          <a:schemeClr val="tx1"/>
        </a:solidFill>
        <a:latin typeface="Palatino" charset="0"/>
        <a:ea typeface="MS PGothic" pitchFamily="34" charset="-128"/>
        <a:cs typeface="+mn-cs"/>
      </a:defRPr>
    </a:lvl4pPr>
    <a:lvl5pPr marL="1827213" algn="l" rtl="0" eaLnBrk="0" fontAlgn="base" hangingPunct="0">
      <a:spcBef>
        <a:spcPct val="0"/>
      </a:spcBef>
      <a:spcAft>
        <a:spcPct val="0"/>
      </a:spcAft>
      <a:defRPr sz="1100" kern="1200">
        <a:solidFill>
          <a:schemeClr val="tx1"/>
        </a:solidFill>
        <a:latin typeface="Palatino" charset="0"/>
        <a:ea typeface="MS PGothic" pitchFamily="34" charset="-128"/>
        <a:cs typeface="+mn-cs"/>
      </a:defRPr>
    </a:lvl5pPr>
    <a:lvl6pPr marL="2285182" algn="l" defTabSz="457034" rtl="0" eaLnBrk="1" latinLnBrk="0" hangingPunct="1">
      <a:defRPr sz="1100" kern="1200">
        <a:solidFill>
          <a:schemeClr val="tx1"/>
        </a:solidFill>
        <a:latin typeface="+mn-lt"/>
        <a:ea typeface="+mn-ea"/>
        <a:cs typeface="+mn-cs"/>
      </a:defRPr>
    </a:lvl6pPr>
    <a:lvl7pPr marL="2742216" algn="l" defTabSz="457034" rtl="0" eaLnBrk="1" latinLnBrk="0" hangingPunct="1">
      <a:defRPr sz="1100" kern="1200">
        <a:solidFill>
          <a:schemeClr val="tx1"/>
        </a:solidFill>
        <a:latin typeface="+mn-lt"/>
        <a:ea typeface="+mn-ea"/>
        <a:cs typeface="+mn-cs"/>
      </a:defRPr>
    </a:lvl7pPr>
    <a:lvl8pPr marL="3199255" algn="l" defTabSz="457034" rtl="0" eaLnBrk="1" latinLnBrk="0" hangingPunct="1">
      <a:defRPr sz="1100" kern="1200">
        <a:solidFill>
          <a:schemeClr val="tx1"/>
        </a:solidFill>
        <a:latin typeface="+mn-lt"/>
        <a:ea typeface="+mn-ea"/>
        <a:cs typeface="+mn-cs"/>
      </a:defRPr>
    </a:lvl8pPr>
    <a:lvl9pPr marL="3656291" algn="l" defTabSz="457034"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a:solidFill>
            <a:srgbClr val="FFFFFF"/>
          </a:solidFill>
          <a:ln/>
        </p:spPr>
      </p:sp>
      <p:sp>
        <p:nvSpPr>
          <p:cNvPr id="21506" name="Rectangle 2"/>
          <p:cNvSpPr>
            <a:spLocks noGrp="1" noChangeArrowheads="1"/>
          </p:cNvSpPr>
          <p:nvPr>
            <p:ph type="body" idx="1"/>
          </p:nvPr>
        </p:nvSpPr>
        <p:spPr>
          <a:ln/>
        </p:spPr>
        <p:txBody>
          <a:bodyPr/>
          <a:lstStyle/>
          <a:p>
            <a:pPr>
              <a:defRPr/>
            </a:pPr>
            <a:r>
              <a:rPr lang="zh-CN" altLang="en-US" dirty="0" smtClean="0"/>
              <a:t>关于这次培训，基础，科普性质</a:t>
            </a:r>
            <a:endParaRPr lang="en-US" altLang="zh-CN" dirty="0" smtClean="0"/>
          </a:p>
          <a:p>
            <a:pPr>
              <a:defRPr/>
            </a:pPr>
            <a:r>
              <a:rPr lang="zh-CN" altLang="en-US" dirty="0" smtClean="0"/>
              <a:t>涉及方面比较多，内容难度不大</a:t>
            </a:r>
            <a:endParaRPr lang="en-US" altLang="zh-CN" dirty="0" smtClean="0"/>
          </a:p>
          <a:p>
            <a:pPr>
              <a:defRPr/>
            </a:pPr>
            <a:r>
              <a:rPr lang="zh-CN" altLang="en-US" dirty="0" smtClean="0"/>
              <a:t>如果想深入了解某一个方面，后续培训</a:t>
            </a:r>
            <a:endParaRPr lang="en-US" altLang="zh-CN" dirty="0" smtClean="0"/>
          </a:p>
          <a:p>
            <a:pPr>
              <a:defRPr/>
            </a:pPr>
            <a:r>
              <a:rPr lang="zh-CN" altLang="en-US" dirty="0" smtClean="0"/>
              <a:t>能够感兴趣，安装，基本使用，能够继续学习</a:t>
            </a:r>
            <a:endParaRPr lang="en-US" altLang="zh-CN" dirty="0" smtClean="0"/>
          </a:p>
          <a:p>
            <a:pPr>
              <a:defRPr/>
            </a:pPr>
            <a:r>
              <a:rPr lang="en-US" altLang="zh-CN" dirty="0" err="1" smtClean="0"/>
              <a:t>Ppt</a:t>
            </a:r>
            <a:r>
              <a:rPr lang="zh-CN" altLang="en-US" dirty="0" smtClean="0"/>
              <a:t>，回头发新版</a:t>
            </a:r>
            <a:endParaRPr lang="en-US" altLang="zh-CN"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Rot="1" noChangeAspect="1" noChangeArrowheads="1"/>
          </p:cNvSpPr>
          <p:nvPr>
            <p:ph type="sldImg"/>
          </p:nvPr>
        </p:nvSpPr>
        <p:spPr>
          <a:solidFill>
            <a:srgbClr val="FFFFFF"/>
          </a:solidFill>
          <a:ln/>
        </p:spPr>
      </p:sp>
      <p:sp>
        <p:nvSpPr>
          <p:cNvPr id="32770" name="Rectangle 2"/>
          <p:cNvSpPr>
            <a:spLocks noGrp="1" noChangeArrowheads="1"/>
          </p:cNvSpPr>
          <p:nvPr>
            <p:ph type="body" idx="1"/>
          </p:nvPr>
        </p:nvSpPr>
        <p:spPr>
          <a:ln/>
        </p:spPr>
        <p:txBody>
          <a:bodyPr/>
          <a:lstStyle/>
          <a:p>
            <a:r>
              <a:rPr lang="en-US" altLang="zh-CN" dirty="0" smtClean="0"/>
              <a:t>SYSTEM III or V</a:t>
            </a:r>
            <a:r>
              <a:rPr lang="en-US" altLang="en-US" dirty="0" smtClean="0"/>
              <a:t>：</a:t>
            </a:r>
            <a:endParaRPr lang="zh-CN" altLang="en-US" dirty="0" smtClean="0"/>
          </a:p>
          <a:p>
            <a:r>
              <a:rPr lang="zh-TW" altLang="en-US" dirty="0" smtClean="0"/>
              <a:t>之前</a:t>
            </a:r>
            <a:r>
              <a:rPr lang="en-US" altLang="zh-TW" dirty="0" smtClean="0"/>
              <a:t>UNIX</a:t>
            </a:r>
            <a:r>
              <a:rPr lang="zh-TW" altLang="en-US" dirty="0" smtClean="0"/>
              <a:t>轰轰烈烈的场面只是一种技术发展，没有商业运作，也无法从中赚钱</a:t>
            </a:r>
          </a:p>
          <a:p>
            <a:r>
              <a:rPr lang="zh-TW" altLang="en-US" dirty="0" smtClean="0"/>
              <a:t>后来</a:t>
            </a:r>
            <a:r>
              <a:rPr lang="en-US" altLang="zh-TW" dirty="0" smtClean="0"/>
              <a:t>AT&amp;T</a:t>
            </a:r>
            <a:r>
              <a:rPr lang="zh-TW" altLang="en-US" dirty="0" smtClean="0"/>
              <a:t>的政策松动了一些，在</a:t>
            </a:r>
            <a:r>
              <a:rPr lang="en-US" altLang="zh-TW" dirty="0" smtClean="0"/>
              <a:t>1978</a:t>
            </a:r>
            <a:r>
              <a:rPr lang="zh-TW" altLang="en-US" dirty="0" smtClean="0"/>
              <a:t>年 前后，才开始出现商业公司提供</a:t>
            </a:r>
            <a:r>
              <a:rPr lang="en-US" altLang="zh-TW" dirty="0" smtClean="0"/>
              <a:t>UNIX</a:t>
            </a:r>
            <a:r>
              <a:rPr lang="zh-TW" altLang="en-US" dirty="0" smtClean="0"/>
              <a:t>的技术服务</a:t>
            </a:r>
          </a:p>
          <a:p>
            <a:r>
              <a:rPr lang="en-US" altLang="zh-TW" dirty="0" smtClean="0"/>
              <a:t>1980</a:t>
            </a:r>
            <a:r>
              <a:rPr lang="zh-TW" altLang="en-US" dirty="0" smtClean="0"/>
              <a:t>年，</a:t>
            </a:r>
            <a:r>
              <a:rPr lang="en-US" altLang="zh-TW" dirty="0" smtClean="0"/>
              <a:t>AT&amp;T</a:t>
            </a:r>
            <a:r>
              <a:rPr lang="zh-TW" altLang="en-US" dirty="0" smtClean="0"/>
              <a:t>发布了</a:t>
            </a:r>
            <a:r>
              <a:rPr lang="en-US" altLang="zh-TW" dirty="0" smtClean="0"/>
              <a:t>UNIX</a:t>
            </a:r>
            <a:r>
              <a:rPr lang="zh-TW" altLang="en-US" dirty="0" smtClean="0"/>
              <a:t>的</a:t>
            </a:r>
            <a:r>
              <a:rPr lang="en-US" altLang="zh-TW" dirty="0" smtClean="0"/>
              <a:t>distribution binary</a:t>
            </a:r>
            <a:r>
              <a:rPr lang="zh-TW" altLang="en-US" dirty="0" smtClean="0"/>
              <a:t>许可证（可分发二进制版），这下别的公司终于可以用</a:t>
            </a:r>
            <a:r>
              <a:rPr lang="en-US" altLang="zh-TW" dirty="0" smtClean="0"/>
              <a:t>UNIX</a:t>
            </a:r>
            <a:r>
              <a:rPr lang="zh-TW" altLang="en-US" dirty="0" smtClean="0"/>
              <a:t>来卖钱了</a:t>
            </a:r>
          </a:p>
          <a:p>
            <a:r>
              <a:rPr lang="zh-TW" altLang="en-US" dirty="0" smtClean="0"/>
              <a:t>这又为</a:t>
            </a:r>
            <a:r>
              <a:rPr lang="en-US" altLang="zh-TW" dirty="0" smtClean="0"/>
              <a:t>GNU</a:t>
            </a:r>
            <a:r>
              <a:rPr lang="zh-TW" altLang="en-US" dirty="0" smtClean="0"/>
              <a:t>计划和</a:t>
            </a:r>
            <a:r>
              <a:rPr lang="en-US" altLang="zh-TW" dirty="0" smtClean="0"/>
              <a:t>Linux</a:t>
            </a:r>
            <a:r>
              <a:rPr lang="zh-TW" altLang="en-US" dirty="0" smtClean="0"/>
              <a:t>的诞生打下伏笔</a:t>
            </a:r>
          </a:p>
          <a:p>
            <a:r>
              <a:rPr lang="en-US" altLang="zh-TW" dirty="0" smtClean="0"/>
              <a:t>1982</a:t>
            </a:r>
            <a:r>
              <a:rPr lang="zh-TW" altLang="en-US" dirty="0" smtClean="0"/>
              <a:t>年，</a:t>
            </a:r>
            <a:r>
              <a:rPr lang="en-US" altLang="zh-TW" dirty="0" smtClean="0"/>
              <a:t>AT&amp;T</a:t>
            </a:r>
            <a:r>
              <a:rPr lang="zh-CN" altLang="en-US" dirty="0" smtClean="0"/>
              <a:t>，</a:t>
            </a:r>
            <a:r>
              <a:rPr lang="en-US" altLang="zh-CN" dirty="0" smtClean="0"/>
              <a:t> </a:t>
            </a:r>
            <a:r>
              <a:rPr lang="en-US" altLang="zh-TW" dirty="0" smtClean="0"/>
              <a:t>UNIX System Ⅲ</a:t>
            </a:r>
            <a:r>
              <a:rPr lang="en-US" altLang="zh-CN" dirty="0" smtClean="0"/>
              <a:t>——</a:t>
            </a:r>
            <a:r>
              <a:rPr lang="zh-CN" altLang="en-US" dirty="0" smtClean="0"/>
              <a:t>注意，</a:t>
            </a:r>
            <a:r>
              <a:rPr lang="zh-TW" altLang="en-US" dirty="0" smtClean="0"/>
              <a:t>商业版！</a:t>
            </a:r>
            <a:endParaRPr lang="en-US" altLang="zh-TW" dirty="0" smtClean="0"/>
          </a:p>
          <a:p>
            <a:r>
              <a:rPr lang="zh-CN" altLang="en-US" dirty="0" smtClean="0"/>
              <a:t>后来，整合</a:t>
            </a:r>
            <a:r>
              <a:rPr lang="en-US" altLang="zh-CN" dirty="0" smtClean="0"/>
              <a:t>BSD</a:t>
            </a:r>
            <a:r>
              <a:rPr lang="zh-CN" altLang="en-US" dirty="0" smtClean="0"/>
              <a:t>的一些特性，推出</a:t>
            </a:r>
            <a:r>
              <a:rPr lang="en-US" altLang="zh-TW" dirty="0" smtClean="0"/>
              <a:t>UNIX System V</a:t>
            </a:r>
          </a:p>
          <a:p>
            <a:r>
              <a:rPr lang="en-US" altLang="zh-TW" dirty="0" smtClean="0"/>
              <a:t>----------</a:t>
            </a:r>
          </a:p>
          <a:p>
            <a:r>
              <a:rPr lang="zh-TW" altLang="en-US" dirty="0" smtClean="0"/>
              <a:t>其他公司，</a:t>
            </a:r>
            <a:r>
              <a:rPr lang="zh-CN" altLang="en-US" dirty="0" smtClean="0"/>
              <a:t>基于这个版本，</a:t>
            </a:r>
            <a:r>
              <a:rPr lang="zh-TW" altLang="en-US" dirty="0" smtClean="0"/>
              <a:t>自己的小型机</a:t>
            </a:r>
            <a:r>
              <a:rPr lang="en-US" altLang="zh-TW" dirty="0" smtClean="0"/>
              <a:t>/</a:t>
            </a:r>
            <a:r>
              <a:rPr lang="zh-TW" altLang="en-US" dirty="0" smtClean="0"/>
              <a:t>工作站，商业版本</a:t>
            </a:r>
            <a:r>
              <a:rPr lang="en-US" altLang="zh-TW" dirty="0" smtClean="0"/>
              <a:t>UNIX</a:t>
            </a:r>
          </a:p>
          <a:p>
            <a:r>
              <a:rPr lang="zh-CN" altLang="en-US" dirty="0" smtClean="0"/>
              <a:t>如</a:t>
            </a:r>
            <a:r>
              <a:rPr lang="en-US" altLang="zh-CN" dirty="0" smtClean="0"/>
              <a:t>  </a:t>
            </a:r>
            <a:r>
              <a:rPr lang="en-US" altLang="zh-TW" dirty="0" smtClean="0"/>
              <a:t>HP</a:t>
            </a:r>
            <a:r>
              <a:rPr lang="zh-TW" altLang="en-US" dirty="0" smtClean="0"/>
              <a:t>（</a:t>
            </a:r>
            <a:r>
              <a:rPr lang="en-US" altLang="zh-TW" dirty="0" smtClean="0"/>
              <a:t>1982</a:t>
            </a:r>
            <a:r>
              <a:rPr lang="zh-CN" altLang="en-US" dirty="0" smtClean="0"/>
              <a:t>，</a:t>
            </a:r>
            <a:r>
              <a:rPr lang="en-US" altLang="zh-TW" dirty="0" smtClean="0"/>
              <a:t>HP-UX</a:t>
            </a:r>
            <a:r>
              <a:rPr lang="zh-TW" altLang="en-US" dirty="0" smtClean="0"/>
              <a:t>）</a:t>
            </a:r>
            <a:r>
              <a:rPr lang="zh-CN" altLang="en-US" dirty="0" smtClean="0"/>
              <a:t>，</a:t>
            </a:r>
            <a:r>
              <a:rPr lang="en-US" altLang="zh-TW" dirty="0" smtClean="0"/>
              <a:t>IBM</a:t>
            </a:r>
            <a:r>
              <a:rPr lang="zh-TW" altLang="en-US" dirty="0" smtClean="0"/>
              <a:t>（</a:t>
            </a:r>
            <a:r>
              <a:rPr lang="en-US" altLang="zh-TW" dirty="0" smtClean="0"/>
              <a:t>1986</a:t>
            </a:r>
            <a:r>
              <a:rPr lang="zh-CN" altLang="en-US" dirty="0" smtClean="0"/>
              <a:t>，</a:t>
            </a:r>
            <a:r>
              <a:rPr lang="en-US" altLang="zh-TW" dirty="0" smtClean="0"/>
              <a:t>AIX</a:t>
            </a:r>
            <a:r>
              <a:rPr lang="zh-TW" altLang="en-US" dirty="0" smtClean="0"/>
              <a:t>），</a:t>
            </a:r>
          </a:p>
          <a:p>
            <a:r>
              <a:rPr lang="en-US" altLang="en-US" dirty="0" smtClean="0"/>
              <a:t>甚至</a:t>
            </a:r>
            <a:r>
              <a:rPr lang="en-US" altLang="zh-CN" dirty="0" smtClean="0"/>
              <a:t>Microsoft</a:t>
            </a:r>
            <a:r>
              <a:rPr lang="en-US" altLang="en-US" dirty="0" smtClean="0"/>
              <a:t>（</a:t>
            </a:r>
            <a:r>
              <a:rPr lang="en-US" altLang="zh-CN" dirty="0" smtClean="0"/>
              <a:t>1980</a:t>
            </a:r>
            <a:r>
              <a:rPr lang="zh-CN" altLang="en-US" dirty="0" smtClean="0"/>
              <a:t>，</a:t>
            </a:r>
            <a:r>
              <a:rPr lang="en-US" altLang="ja-JP" dirty="0" smtClean="0"/>
              <a:t>XENIX</a:t>
            </a:r>
            <a:r>
              <a:rPr lang="en-US" altLang="en-US" dirty="0" smtClean="0"/>
              <a:t>）</a:t>
            </a:r>
            <a:endParaRPr lang="en-US" altLang="ja-JP" dirty="0" smtClean="0"/>
          </a:p>
          <a:p>
            <a:r>
              <a:rPr lang="en-US" altLang="zh-CN" dirty="0" smtClean="0"/>
              <a:t>----------</a:t>
            </a:r>
            <a:endParaRPr lang="zh-CN" altLang="en-US" dirty="0" smtClean="0"/>
          </a:p>
          <a:p>
            <a:r>
              <a:rPr lang="en-US" altLang="zh-CN" dirty="0" smtClean="0"/>
              <a:t>1987</a:t>
            </a:r>
            <a:r>
              <a:rPr lang="zh-CN" altLang="en-US" dirty="0" smtClean="0"/>
              <a:t>，</a:t>
            </a:r>
            <a:r>
              <a:rPr lang="zh-TW" altLang="en-US" dirty="0" smtClean="0"/>
              <a:t>荷兰</a:t>
            </a:r>
            <a:r>
              <a:rPr lang="en-US" altLang="zh-TW" dirty="0" smtClean="0"/>
              <a:t> </a:t>
            </a:r>
            <a:r>
              <a:rPr lang="zh-TW" altLang="en-US" dirty="0" smtClean="0"/>
              <a:t>阿姆斯特丹</a:t>
            </a:r>
            <a:r>
              <a:rPr lang="en-US" altLang="zh-TW" dirty="0" smtClean="0"/>
              <a:t> </a:t>
            </a:r>
            <a:r>
              <a:rPr lang="zh-CN" altLang="en-US" dirty="0" smtClean="0"/>
              <a:t>某大学</a:t>
            </a:r>
            <a:r>
              <a:rPr lang="en-US" altLang="zh-CN" dirty="0" smtClean="0"/>
              <a:t> </a:t>
            </a:r>
            <a:r>
              <a:rPr lang="zh-CN" altLang="en-US" dirty="0" smtClean="0"/>
              <a:t>某教授（发音是在不知）</a:t>
            </a:r>
            <a:endParaRPr lang="en-US" altLang="zh-CN" dirty="0" smtClean="0"/>
          </a:p>
          <a:p>
            <a:r>
              <a:rPr lang="zh-CN" altLang="en-US" dirty="0" smtClean="0"/>
              <a:t>学生，自己的</a:t>
            </a:r>
            <a:r>
              <a:rPr lang="en-US" altLang="zh-CN" dirty="0" smtClean="0"/>
              <a:t>PC</a:t>
            </a:r>
            <a:r>
              <a:rPr lang="zh-CN" altLang="en-US" dirty="0" smtClean="0"/>
              <a:t>，了解</a:t>
            </a:r>
            <a:r>
              <a:rPr lang="en-US" altLang="zh-CN" dirty="0" err="1" smtClean="0"/>
              <a:t>UnIx</a:t>
            </a:r>
            <a:r>
              <a:rPr lang="zh-CN" altLang="en-US" dirty="0" smtClean="0"/>
              <a:t>，</a:t>
            </a:r>
            <a:r>
              <a:rPr lang="en-US" altLang="zh-CN" dirty="0" smtClean="0"/>
              <a:t>PC</a:t>
            </a:r>
            <a:r>
              <a:rPr lang="zh-CN" altLang="en-US" dirty="0" smtClean="0"/>
              <a:t>版</a:t>
            </a:r>
            <a:r>
              <a:rPr lang="en-US" altLang="zh-CN" dirty="0" smtClean="0"/>
              <a:t>UNIX——MINIX</a:t>
            </a:r>
            <a:endParaRPr lang="en-US" altLang="ja-JP"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Rot="1" noChangeAspect="1" noChangeArrowheads="1"/>
          </p:cNvSpPr>
          <p:nvPr>
            <p:ph type="sldImg"/>
          </p:nvPr>
        </p:nvSpPr>
        <p:spPr>
          <a:solidFill>
            <a:srgbClr val="FFFFFF"/>
          </a:solidFill>
          <a:ln/>
        </p:spPr>
      </p:sp>
      <p:sp>
        <p:nvSpPr>
          <p:cNvPr id="34818" name="Rectangle 2"/>
          <p:cNvSpPr>
            <a:spLocks noGrp="1" noChangeArrowheads="1"/>
          </p:cNvSpPr>
          <p:nvPr>
            <p:ph type="body" idx="1"/>
          </p:nvPr>
        </p:nvSpPr>
        <p:spPr>
          <a:ln/>
        </p:spPr>
        <p:txBody>
          <a:bodyPr/>
          <a:lstStyle/>
          <a:p>
            <a:r>
              <a:rPr lang="en-US" altLang="zh-TW" dirty="0" smtClean="0"/>
              <a:t>AT&amp;T</a:t>
            </a:r>
            <a:r>
              <a:rPr lang="zh-TW" altLang="en-US" dirty="0" smtClean="0"/>
              <a:t>的这种商业态度，让</a:t>
            </a:r>
            <a:r>
              <a:rPr lang="zh-CN" altLang="en-US" dirty="0" smtClean="0"/>
              <a:t>大家很痛心！很担忧！</a:t>
            </a:r>
            <a:endParaRPr lang="en-US" altLang="zh-CN" dirty="0" smtClean="0"/>
          </a:p>
          <a:p>
            <a:r>
              <a:rPr lang="zh-TW" altLang="en-US" dirty="0" smtClean="0"/>
              <a:t>他们认为商业化</a:t>
            </a:r>
            <a:r>
              <a:rPr lang="zh-CN" altLang="en-US" dirty="0" smtClean="0"/>
              <a:t>运作不利于发展，会导致很多问题</a:t>
            </a:r>
            <a:endParaRPr lang="en-US" altLang="zh-TW" dirty="0" smtClean="0"/>
          </a:p>
          <a:p>
            <a:r>
              <a:rPr lang="zh-TW" altLang="en-US" dirty="0" smtClean="0"/>
              <a:t>关于（集权、封闭、受控、保密</a:t>
            </a:r>
            <a:r>
              <a:rPr lang="zh-CN" altLang="en-US" dirty="0" smtClean="0"/>
              <a:t>的</a:t>
            </a:r>
            <a:r>
              <a:rPr lang="zh-TW" altLang="en-US" dirty="0" smtClean="0"/>
              <a:t>“大教堂</a:t>
            </a:r>
            <a:r>
              <a:rPr lang="zh-CN" altLang="en-US" dirty="0" smtClean="0"/>
              <a:t>模式</a:t>
            </a:r>
            <a:r>
              <a:rPr lang="zh-TW" altLang="en-US" dirty="0" smtClean="0"/>
              <a:t>” 和（分权、公开、精细复审）</a:t>
            </a:r>
            <a:r>
              <a:rPr lang="zh-CN" altLang="en-US" dirty="0" smtClean="0"/>
              <a:t>的</a:t>
            </a:r>
            <a:r>
              <a:rPr lang="zh-TW" altLang="en-US" dirty="0" smtClean="0"/>
              <a:t> “集市</a:t>
            </a:r>
            <a:r>
              <a:rPr lang="zh-CN" altLang="en-US" dirty="0" smtClean="0"/>
              <a:t>模式</a:t>
            </a:r>
            <a:r>
              <a:rPr lang="zh-TW" altLang="en-US" dirty="0" smtClean="0"/>
              <a:t>”</a:t>
            </a:r>
            <a:endParaRPr lang="en-US" altLang="zh-TW" dirty="0" smtClean="0"/>
          </a:p>
          <a:p>
            <a:r>
              <a:rPr lang="zh-TW" altLang="en-US" dirty="0" smtClean="0"/>
              <a:t> 两种开发模式的对比成为了新思潮的中心思想。这个新思潮对</a:t>
            </a:r>
            <a:r>
              <a:rPr lang="en-US" altLang="zh-TW" dirty="0" smtClean="0"/>
              <a:t>IT</a:t>
            </a:r>
            <a:r>
              <a:rPr lang="zh-TW" altLang="en-US" dirty="0" smtClean="0"/>
              <a:t>业产生了非常深远影响。为整个计算机世界带来了革命性的价值观</a:t>
            </a:r>
          </a:p>
          <a:p>
            <a:r>
              <a:rPr lang="en-US" altLang="zh-TW" dirty="0" smtClean="0"/>
              <a:t>--------</a:t>
            </a:r>
          </a:p>
          <a:p>
            <a:r>
              <a:rPr lang="zh-CN" altLang="en-US" dirty="0" smtClean="0"/>
              <a:t>精神领袖</a:t>
            </a:r>
            <a:r>
              <a:rPr lang="en-US" altLang="zh-TW" dirty="0" smtClean="0"/>
              <a:t>Richard Stallman</a:t>
            </a:r>
            <a:r>
              <a:rPr lang="zh-TW" altLang="en-US" b="1" dirty="0" smtClean="0"/>
              <a:t>理查德</a:t>
            </a:r>
            <a:r>
              <a:rPr lang="en-US" altLang="zh-TW" b="1" dirty="0" smtClean="0"/>
              <a:t>·</a:t>
            </a:r>
            <a:r>
              <a:rPr lang="zh-TW" altLang="en-US" b="1" dirty="0" smtClean="0"/>
              <a:t>斯托曼</a:t>
            </a:r>
            <a:r>
              <a:rPr lang="zh-TW" altLang="en-US" dirty="0" smtClean="0"/>
              <a:t>出现了，</a:t>
            </a:r>
            <a:endParaRPr lang="en-US" altLang="zh-TW" dirty="0" smtClean="0"/>
          </a:p>
          <a:p>
            <a:r>
              <a:rPr lang="zh-CN" altLang="en-US" dirty="0" smtClean="0"/>
              <a:t>他赞同集市模式，认为</a:t>
            </a:r>
            <a:r>
              <a:rPr lang="en-US" altLang="zh-TW" dirty="0" smtClean="0"/>
              <a:t>Unix</a:t>
            </a:r>
            <a:r>
              <a:rPr lang="zh-TW" altLang="en-US" dirty="0" smtClean="0"/>
              <a:t>是一个相当好的操作系统</a:t>
            </a:r>
            <a:endParaRPr lang="en-US" altLang="zh-TW" dirty="0" smtClean="0"/>
          </a:p>
          <a:p>
            <a:r>
              <a:rPr lang="zh-CN" altLang="en-US" dirty="0" smtClean="0"/>
              <a:t>但是反对</a:t>
            </a:r>
            <a:r>
              <a:rPr lang="zh-TW" altLang="en-US" dirty="0" smtClean="0"/>
              <a:t>商业化</a:t>
            </a:r>
            <a:r>
              <a:rPr lang="zh-CN" altLang="en-US" dirty="0" smtClean="0"/>
              <a:t>和</a:t>
            </a:r>
            <a:r>
              <a:rPr lang="zh-TW" altLang="en-US" dirty="0" smtClean="0"/>
              <a:t>私有化</a:t>
            </a:r>
            <a:r>
              <a:rPr lang="zh-CN" altLang="en-US" dirty="0" smtClean="0"/>
              <a:t>（软件私有化是比尔盖茨</a:t>
            </a:r>
            <a:r>
              <a:rPr lang="en-US" altLang="zh-CN" dirty="0" smtClean="0"/>
              <a:t>1976</a:t>
            </a:r>
            <a:r>
              <a:rPr lang="zh-CN" altLang="en-US" dirty="0" smtClean="0"/>
              <a:t>最先倡导的，</a:t>
            </a:r>
            <a:endParaRPr lang="en-US" altLang="zh-CN" dirty="0" smtClean="0"/>
          </a:p>
          <a:p>
            <a:r>
              <a:rPr lang="zh-CN" altLang="en-US" dirty="0" smtClean="0"/>
              <a:t>（当时大牛们都在努力把事情做好，比尔盖茨却最先想到怎么赚最多的钱！）</a:t>
            </a:r>
            <a:endParaRPr lang="en-US" altLang="zh-CN" dirty="0" smtClean="0"/>
          </a:p>
          <a:p>
            <a:r>
              <a:rPr lang="en-US" altLang="zh-TW" dirty="0" smtClean="0"/>
              <a:t>-------</a:t>
            </a:r>
            <a:endParaRPr lang="zh-TW" altLang="en-US" dirty="0" smtClean="0"/>
          </a:p>
          <a:p>
            <a:r>
              <a:rPr lang="zh-TW" altLang="en-US" dirty="0" smtClean="0"/>
              <a:t>理查德</a:t>
            </a:r>
            <a:r>
              <a:rPr lang="en-US" altLang="zh-TW" dirty="0" smtClean="0"/>
              <a:t>·</a:t>
            </a:r>
            <a:r>
              <a:rPr lang="zh-TW" altLang="en-US" dirty="0" smtClean="0"/>
              <a:t>斯托曼</a:t>
            </a:r>
            <a:r>
              <a:rPr lang="en-US" altLang="zh-TW" dirty="0" smtClean="0"/>
              <a:t>Richard Stallman</a:t>
            </a:r>
            <a:r>
              <a:rPr lang="zh-TW" altLang="en-US" dirty="0" smtClean="0"/>
              <a:t>在</a:t>
            </a:r>
            <a:r>
              <a:rPr lang="en-US" altLang="zh-TW" dirty="0" smtClean="0"/>
              <a:t>1983</a:t>
            </a:r>
            <a:r>
              <a:rPr lang="zh-TW" altLang="en-US" dirty="0" smtClean="0"/>
              <a:t>年</a:t>
            </a:r>
            <a:r>
              <a:rPr lang="en-US" altLang="zh-TW" dirty="0" smtClean="0"/>
              <a:t>9</a:t>
            </a:r>
            <a:r>
              <a:rPr lang="zh-TW" altLang="en-US" dirty="0" smtClean="0"/>
              <a:t>月</a:t>
            </a:r>
            <a:r>
              <a:rPr lang="en-US" altLang="zh-TW" dirty="0" smtClean="0"/>
              <a:t>27</a:t>
            </a:r>
            <a:r>
              <a:rPr lang="zh-TW" altLang="en-US" dirty="0" smtClean="0"/>
              <a:t>日公开发</a:t>
            </a:r>
            <a:r>
              <a:rPr lang="zh-CN" altLang="en-US" dirty="0" smtClean="0"/>
              <a:t>表</a:t>
            </a:r>
            <a:r>
              <a:rPr lang="en-US" altLang="zh-TW" dirty="0" smtClean="0"/>
              <a:t>《GNU</a:t>
            </a:r>
            <a:r>
              <a:rPr lang="zh-TW" altLang="en-US" dirty="0" smtClean="0"/>
              <a:t>宣言</a:t>
            </a:r>
            <a:r>
              <a:rPr lang="en-US" altLang="zh-TW" dirty="0" smtClean="0"/>
              <a:t>》</a:t>
            </a:r>
          </a:p>
          <a:p>
            <a:r>
              <a:rPr lang="zh-TW" altLang="en-US" dirty="0" smtClean="0"/>
              <a:t>要“重现当年软件界合作互助的团结精神</a:t>
            </a:r>
            <a:r>
              <a:rPr lang="zh-CN" altLang="en-US" dirty="0" smtClean="0"/>
              <a:t>”，</a:t>
            </a:r>
            <a:r>
              <a:rPr lang="zh-TW" altLang="en-US" dirty="0" smtClean="0"/>
              <a:t>创建一套完全自由的操作系统。</a:t>
            </a:r>
            <a:r>
              <a:rPr lang="zh-CN" altLang="en-US" dirty="0" smtClean="0"/>
              <a:t>这个</a:t>
            </a:r>
            <a:r>
              <a:rPr lang="en-US" altLang="zh-CN" dirty="0" smtClean="0"/>
              <a:t>OS</a:t>
            </a:r>
            <a:r>
              <a:rPr lang="zh-TW" altLang="en-US" dirty="0" smtClean="0"/>
              <a:t>实现</a:t>
            </a:r>
            <a:r>
              <a:rPr lang="en-US" altLang="zh-TW" dirty="0" smtClean="0"/>
              <a:t>UNIX</a:t>
            </a:r>
            <a:r>
              <a:rPr lang="zh-TW" altLang="en-US" dirty="0" smtClean="0"/>
              <a:t>系统的接口标准</a:t>
            </a:r>
            <a:endParaRPr lang="en-US" altLang="zh-TW" dirty="0" smtClean="0"/>
          </a:p>
          <a:p>
            <a:r>
              <a:rPr lang="en-US" altLang="zh-CN" dirty="0" err="1" smtClean="0"/>
              <a:t>GNU</a:t>
            </a:r>
            <a:r>
              <a:rPr lang="en-US" altLang="en-US" dirty="0" err="1" smtClean="0"/>
              <a:t>是</a:t>
            </a:r>
            <a:r>
              <a:rPr lang="zh-CN" altLang="en-US" dirty="0" smtClean="0"/>
              <a:t>什么意思？</a:t>
            </a:r>
            <a:r>
              <a:rPr lang="en-US" altLang="zh-CN" dirty="0" smtClean="0"/>
              <a:t>  </a:t>
            </a:r>
            <a:r>
              <a:rPr lang="en-US" altLang="en-US" dirty="0" smtClean="0"/>
              <a:t>“</a:t>
            </a:r>
            <a:r>
              <a:rPr lang="en-US" altLang="ja-JP" dirty="0" smtClean="0"/>
              <a:t>GNU‘s Not Unix</a:t>
            </a:r>
            <a:r>
              <a:rPr lang="en-US" altLang="en-US" dirty="0" smtClean="0"/>
              <a:t>” </a:t>
            </a:r>
            <a:r>
              <a:rPr lang="en-US" altLang="zh-CN" dirty="0" smtClean="0"/>
              <a:t>GNU</a:t>
            </a:r>
            <a:r>
              <a:rPr lang="zh-CN" altLang="en-US" dirty="0" smtClean="0"/>
              <a:t>不是</a:t>
            </a:r>
            <a:r>
              <a:rPr lang="en-US" altLang="zh-CN" dirty="0" smtClean="0"/>
              <a:t>UNIX</a:t>
            </a:r>
            <a:endParaRPr lang="en-US" altLang="ja-JP" dirty="0" smtClean="0"/>
          </a:p>
          <a:p>
            <a:r>
              <a:rPr lang="en-US" altLang="zh-CN" dirty="0" smtClean="0"/>
              <a:t>-------------</a:t>
            </a:r>
          </a:p>
          <a:p>
            <a:r>
              <a:rPr lang="zh-CN" altLang="en-US" dirty="0" smtClean="0"/>
              <a:t>领袖做事就是和普通人不一样，在提出口号之后，</a:t>
            </a:r>
            <a:r>
              <a:rPr lang="en-US" altLang="zh-CN" dirty="0" smtClean="0"/>
              <a:t>2</a:t>
            </a:r>
            <a:r>
              <a:rPr lang="zh-CN" altLang="en-US" dirty="0" smtClean="0"/>
              <a:t>件事：</a:t>
            </a:r>
            <a:endParaRPr lang="en-US" altLang="ja-JP" dirty="0" smtClean="0"/>
          </a:p>
          <a:p>
            <a:r>
              <a:rPr lang="en-US" altLang="zh-TW" dirty="0" smtClean="0"/>
              <a:t>1. </a:t>
            </a:r>
            <a:r>
              <a:rPr lang="zh-TW" altLang="en-US" dirty="0" smtClean="0"/>
              <a:t>为保证</a:t>
            </a:r>
            <a:r>
              <a:rPr lang="en-US" altLang="zh-TW" dirty="0" smtClean="0"/>
              <a:t>GNU</a:t>
            </a:r>
            <a:r>
              <a:rPr lang="zh-TW" altLang="en-US" dirty="0" smtClean="0"/>
              <a:t>软件可以自由地“使用、复制、修改和发布”，</a:t>
            </a:r>
            <a:r>
              <a:rPr lang="en-US" altLang="ja-JP" dirty="0" err="1" smtClean="0"/>
              <a:t>GNU</a:t>
            </a:r>
            <a:r>
              <a:rPr lang="en-US" altLang="en-US" dirty="0" err="1" smtClean="0"/>
              <a:t>通用公共许可证（</a:t>
            </a:r>
            <a:r>
              <a:rPr lang="en-US" altLang="ja-JP" dirty="0" err="1" smtClean="0"/>
              <a:t>GNU</a:t>
            </a:r>
            <a:r>
              <a:rPr lang="en-US" altLang="ja-JP" dirty="0" smtClean="0"/>
              <a:t> General Public </a:t>
            </a:r>
            <a:r>
              <a:rPr lang="en-US" altLang="ja-JP" dirty="0" err="1" smtClean="0"/>
              <a:t>License</a:t>
            </a:r>
            <a:r>
              <a:rPr lang="en-US" altLang="en-US" dirty="0" err="1" smtClean="0"/>
              <a:t>，</a:t>
            </a:r>
            <a:r>
              <a:rPr lang="en-US" altLang="ja-JP" dirty="0" err="1" smtClean="0"/>
              <a:t>GPL</a:t>
            </a:r>
            <a:endParaRPr lang="en-US" altLang="ja-JP" dirty="0" smtClean="0"/>
          </a:p>
          <a:p>
            <a:r>
              <a:rPr lang="zh-CN" altLang="en-US" dirty="0" smtClean="0"/>
              <a:t>声明“公共版权”，在</a:t>
            </a:r>
            <a:r>
              <a:rPr lang="zh-TW" altLang="en-US" dirty="0" smtClean="0"/>
              <a:t>授</a:t>
            </a:r>
            <a:r>
              <a:rPr lang="zh-CN" altLang="en-US" dirty="0" smtClean="0"/>
              <a:t>权给别人的时候，</a:t>
            </a:r>
            <a:r>
              <a:rPr lang="zh-TW" altLang="en-US" dirty="0" smtClean="0"/>
              <a:t>禁止添加任何限制</a:t>
            </a:r>
            <a:endParaRPr lang="en-US" altLang="zh-TW" dirty="0" smtClean="0"/>
          </a:p>
          <a:p>
            <a:r>
              <a:rPr lang="en-US" altLang="zh-TW" dirty="0" smtClean="0"/>
              <a:t>2. 1985</a:t>
            </a:r>
            <a:r>
              <a:rPr lang="zh-TW" altLang="en-US" dirty="0" smtClean="0"/>
              <a:t>年，理查德</a:t>
            </a:r>
            <a:r>
              <a:rPr lang="en-US" altLang="zh-TW" dirty="0" smtClean="0"/>
              <a:t>·</a:t>
            </a:r>
            <a:r>
              <a:rPr lang="zh-TW" altLang="en-US" dirty="0" smtClean="0"/>
              <a:t>斯托曼又创立了自由软件基金会（</a:t>
            </a:r>
            <a:r>
              <a:rPr lang="en-US" altLang="zh-TW" dirty="0" smtClean="0"/>
              <a:t>Free Software Foundation</a:t>
            </a:r>
            <a:r>
              <a:rPr lang="zh-TW" altLang="en-US" dirty="0" smtClean="0"/>
              <a:t>）来为</a:t>
            </a:r>
            <a:r>
              <a:rPr lang="en-US" altLang="zh-TW" dirty="0" smtClean="0"/>
              <a:t>GNU</a:t>
            </a:r>
            <a:r>
              <a:rPr lang="zh-TW" altLang="en-US" dirty="0" smtClean="0"/>
              <a:t>计划提供技术、法律以及财政支持</a:t>
            </a:r>
          </a:p>
          <a:p>
            <a:r>
              <a:rPr lang="en-US" altLang="zh-TW" dirty="0" smtClean="0"/>
              <a:t>-------------</a:t>
            </a:r>
          </a:p>
          <a:p>
            <a:r>
              <a:rPr lang="zh-TW" altLang="en-US" dirty="0" smtClean="0"/>
              <a:t>到了</a:t>
            </a:r>
            <a:r>
              <a:rPr lang="en-US" altLang="zh-TW" dirty="0" smtClean="0"/>
              <a:t>1990</a:t>
            </a:r>
            <a:r>
              <a:rPr lang="zh-TW" altLang="en-US" dirty="0" smtClean="0"/>
              <a:t>年，</a:t>
            </a:r>
            <a:r>
              <a:rPr lang="en-US" altLang="zh-TW" dirty="0" smtClean="0"/>
              <a:t>GNU</a:t>
            </a:r>
            <a:r>
              <a:rPr lang="zh-TW" altLang="en-US" dirty="0" smtClean="0"/>
              <a:t>计划已经开发出的软件包括了一个功能强大的文字编辑器</a:t>
            </a:r>
            <a:r>
              <a:rPr lang="en-US" altLang="zh-TW" dirty="0" err="1" smtClean="0"/>
              <a:t>Emacs</a:t>
            </a:r>
            <a:r>
              <a:rPr lang="zh-TW" altLang="en-US" dirty="0" smtClean="0"/>
              <a:t>（</a:t>
            </a:r>
            <a:r>
              <a:rPr lang="zh-CN" altLang="en-US" dirty="0" smtClean="0"/>
              <a:t>神之编辑器）</a:t>
            </a:r>
            <a:endParaRPr lang="en-US" altLang="zh-TW" dirty="0" smtClean="0"/>
          </a:p>
          <a:p>
            <a:r>
              <a:rPr lang="en-US" altLang="zh-TW" dirty="0" smtClean="0"/>
              <a:t>C</a:t>
            </a:r>
            <a:r>
              <a:rPr lang="zh-TW" altLang="en-US" dirty="0" smtClean="0"/>
              <a:t>语言编译器</a:t>
            </a:r>
            <a:r>
              <a:rPr lang="en-US" altLang="zh-TW" dirty="0" smtClean="0"/>
              <a:t>GCC</a:t>
            </a:r>
            <a:r>
              <a:rPr lang="zh-TW" altLang="en-US" dirty="0" smtClean="0"/>
              <a:t>以及大部分</a:t>
            </a:r>
            <a:r>
              <a:rPr lang="en-US" altLang="zh-TW" dirty="0" smtClean="0"/>
              <a:t>UNIX</a:t>
            </a:r>
            <a:r>
              <a:rPr lang="zh-TW" altLang="en-US" dirty="0" smtClean="0"/>
              <a:t>系统的程序库和工具。</a:t>
            </a:r>
          </a:p>
          <a:p>
            <a:r>
              <a:rPr lang="zh-TW" altLang="en-US" dirty="0" smtClean="0"/>
              <a:t>许多</a:t>
            </a:r>
            <a:r>
              <a:rPr lang="en-US" altLang="zh-TW" dirty="0" smtClean="0"/>
              <a:t>GNU</a:t>
            </a:r>
            <a:r>
              <a:rPr lang="zh-TW" altLang="en-US" dirty="0" smtClean="0"/>
              <a:t>软件</a:t>
            </a:r>
            <a:r>
              <a:rPr lang="zh-CN" altLang="en-US" dirty="0" smtClean="0"/>
              <a:t>被安装到</a:t>
            </a:r>
            <a:r>
              <a:rPr lang="en-US" altLang="zh-TW" dirty="0" smtClean="0"/>
              <a:t>UNIX</a:t>
            </a:r>
            <a:r>
              <a:rPr lang="zh-CN" altLang="en-US" dirty="0" smtClean="0"/>
              <a:t>，甚至</a:t>
            </a:r>
            <a:r>
              <a:rPr lang="zh-TW" altLang="en-US" dirty="0" smtClean="0"/>
              <a:t>被移植到</a:t>
            </a:r>
            <a:r>
              <a:rPr lang="en-US" altLang="zh-TW" dirty="0" smtClean="0"/>
              <a:t>Windows</a:t>
            </a:r>
            <a:r>
              <a:rPr lang="zh-TW" altLang="en-US" dirty="0" smtClean="0"/>
              <a:t>和</a:t>
            </a:r>
            <a:r>
              <a:rPr lang="en-US" altLang="zh-TW" dirty="0" smtClean="0"/>
              <a:t>Mac OS</a:t>
            </a:r>
            <a:r>
              <a:rPr lang="zh-TW" altLang="en-US" dirty="0" smtClean="0"/>
              <a:t>上</a:t>
            </a:r>
          </a:p>
          <a:p>
            <a:r>
              <a:rPr lang="en-US" altLang="zh-TW" dirty="0" smtClean="0"/>
              <a:t>GNU</a:t>
            </a:r>
            <a:r>
              <a:rPr lang="zh-TW" altLang="en-US" dirty="0" smtClean="0"/>
              <a:t>工程十几年以来已经成为一个对软件开发主要的影响力量</a:t>
            </a:r>
            <a:endParaRPr lang="en-US" altLang="zh-TW" dirty="0" smtClean="0"/>
          </a:p>
          <a:p>
            <a:r>
              <a:rPr lang="en-US" altLang="zh-TW" dirty="0" smtClean="0"/>
              <a:t>------------</a:t>
            </a:r>
          </a:p>
          <a:p>
            <a:r>
              <a:rPr lang="zh-TW" altLang="en-US" dirty="0" smtClean="0"/>
              <a:t>唯一依然没有完成的重要组件，就是操作系统的内核。</a:t>
            </a:r>
            <a:endParaRPr lang="en-US" altLang="zh-TW" dirty="0" smtClean="0"/>
          </a:p>
          <a:p>
            <a:r>
              <a:rPr lang="zh-CN" altLang="en-US" dirty="0" smtClean="0"/>
              <a:t>终于，</a:t>
            </a:r>
            <a:r>
              <a:rPr lang="en-US" altLang="zh-TW" dirty="0" smtClean="0"/>
              <a:t>Linux</a:t>
            </a:r>
            <a:r>
              <a:rPr lang="zh-TW" altLang="en-US" dirty="0" smtClean="0"/>
              <a:t>出现了。</a:t>
            </a:r>
          </a:p>
          <a:p>
            <a:pPr eaLnBrk="1" hangingPunct="1"/>
            <a:endParaRPr lang="en-US" altLang="zh-CN" sz="2200" dirty="0" smtClean="0">
              <a:latin typeface="Lucida Grande" charset="0"/>
              <a:ea typeface="Heiti SC Light" charset="-122"/>
              <a:sym typeface="Lucida Grande"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Rot="1" noChangeAspect="1" noChangeArrowheads="1"/>
          </p:cNvSpPr>
          <p:nvPr>
            <p:ph type="sldImg"/>
          </p:nvPr>
        </p:nvSpPr>
        <p:spPr>
          <a:solidFill>
            <a:srgbClr val="FFFFFF"/>
          </a:solidFill>
          <a:ln/>
        </p:spPr>
      </p:sp>
      <p:sp>
        <p:nvSpPr>
          <p:cNvPr id="36866" name="Rectangle 2"/>
          <p:cNvSpPr>
            <a:spLocks noGrp="1" noChangeArrowheads="1"/>
          </p:cNvSpPr>
          <p:nvPr>
            <p:ph type="body" idx="1"/>
          </p:nvPr>
        </p:nvSpPr>
        <p:spPr>
          <a:ln/>
        </p:spPr>
        <p:txBody>
          <a:bodyPr/>
          <a:lstStyle/>
          <a:p>
            <a:r>
              <a:rPr lang="zh-TW" altLang="en-US" dirty="0" smtClean="0"/>
              <a:t>还记得前面说过的</a:t>
            </a:r>
            <a:r>
              <a:rPr lang="en-US" altLang="zh-TW" dirty="0" err="1" smtClean="0"/>
              <a:t>minix</a:t>
            </a:r>
            <a:r>
              <a:rPr lang="zh-TW" altLang="en-US" dirty="0" smtClean="0"/>
              <a:t>吗？</a:t>
            </a:r>
          </a:p>
          <a:p>
            <a:r>
              <a:rPr lang="en-US" altLang="zh-TW" dirty="0" err="1" smtClean="0"/>
              <a:t>Minix</a:t>
            </a:r>
            <a:r>
              <a:rPr lang="zh-TW" altLang="en-US" dirty="0" smtClean="0"/>
              <a:t>最有名的学生用户是</a:t>
            </a:r>
            <a:r>
              <a:rPr lang="en-US" altLang="zh-TW" dirty="0" smtClean="0"/>
              <a:t>Linus</a:t>
            </a:r>
          </a:p>
          <a:p>
            <a:r>
              <a:rPr lang="en-US" altLang="zh-TW" dirty="0" smtClean="0"/>
              <a:t>Linus</a:t>
            </a:r>
            <a:r>
              <a:rPr lang="zh-TW" altLang="en-US" dirty="0" smtClean="0"/>
              <a:t>不喜欢他的</a:t>
            </a:r>
            <a:r>
              <a:rPr lang="en-US" altLang="zh-TW" dirty="0" smtClean="0"/>
              <a:t>386</a:t>
            </a:r>
            <a:r>
              <a:rPr lang="zh-TW" altLang="en-US" dirty="0" smtClean="0"/>
              <a:t>电脑上的</a:t>
            </a:r>
            <a:r>
              <a:rPr lang="en-US" altLang="zh-TW" dirty="0" smtClean="0"/>
              <a:t>MS-DOS</a:t>
            </a:r>
            <a:r>
              <a:rPr lang="zh-TW" altLang="en-US" dirty="0" smtClean="0"/>
              <a:t>操作系统，安装了</a:t>
            </a:r>
            <a:r>
              <a:rPr lang="en-US" altLang="zh-TW" dirty="0" err="1" smtClean="0"/>
              <a:t>Minix</a:t>
            </a:r>
            <a:r>
              <a:rPr lang="zh-TW" altLang="en-US" dirty="0" smtClean="0"/>
              <a:t>，并以它为样本开发了原始的</a:t>
            </a:r>
            <a:r>
              <a:rPr lang="en-US" altLang="zh-TW" dirty="0" smtClean="0"/>
              <a:t>Linux</a:t>
            </a:r>
            <a:r>
              <a:rPr lang="zh-TW" altLang="en-US" dirty="0" smtClean="0"/>
              <a:t>内核。</a:t>
            </a:r>
          </a:p>
          <a:p>
            <a:r>
              <a:rPr lang="en-US" altLang="zh-TW" dirty="0" smtClean="0"/>
              <a:t>---------</a:t>
            </a:r>
            <a:endParaRPr lang="zh-TW" altLang="en-US" dirty="0" smtClean="0"/>
          </a:p>
          <a:p>
            <a:r>
              <a:rPr lang="en-US" altLang="zh-TW" dirty="0" smtClean="0"/>
              <a:t>1991</a:t>
            </a:r>
            <a:r>
              <a:rPr lang="zh-TW" altLang="en-US" dirty="0" smtClean="0"/>
              <a:t>年，</a:t>
            </a:r>
            <a:r>
              <a:rPr lang="en-US" altLang="zh-CN" dirty="0" smtClean="0"/>
              <a:t>Linus</a:t>
            </a:r>
            <a:r>
              <a:rPr lang="zh-CN" altLang="en-US" dirty="0" smtClean="0"/>
              <a:t>将</a:t>
            </a:r>
            <a:r>
              <a:rPr lang="en-US" altLang="zh-TW" dirty="0" smtClean="0"/>
              <a:t>Linux</a:t>
            </a:r>
            <a:r>
              <a:rPr lang="zh-TW" altLang="en-US" dirty="0" smtClean="0"/>
              <a:t>内核在</a:t>
            </a:r>
            <a:r>
              <a:rPr lang="en-US" altLang="zh-TW" dirty="0" smtClean="0"/>
              <a:t>GPL</a:t>
            </a:r>
            <a:r>
              <a:rPr lang="zh-TW" altLang="en-US" dirty="0" smtClean="0"/>
              <a:t>条款下发布。之后在网上广泛流传，许多程序员参与了开发与修改</a:t>
            </a:r>
          </a:p>
          <a:p>
            <a:r>
              <a:rPr lang="en-US" altLang="zh-TW" dirty="0" smtClean="0"/>
              <a:t>1992</a:t>
            </a:r>
            <a:r>
              <a:rPr lang="zh-TW" altLang="en-US" dirty="0" smtClean="0"/>
              <a:t>年，</a:t>
            </a:r>
            <a:r>
              <a:rPr lang="en-US" altLang="zh-TW" dirty="0" smtClean="0"/>
              <a:t>Linux</a:t>
            </a:r>
            <a:r>
              <a:rPr lang="zh-TW" altLang="en-US" dirty="0" smtClean="0"/>
              <a:t>与其他</a:t>
            </a:r>
            <a:r>
              <a:rPr lang="en-US" altLang="zh-TW" dirty="0" smtClean="0"/>
              <a:t>GNU</a:t>
            </a:r>
            <a:r>
              <a:rPr lang="zh-TW" altLang="en-US" dirty="0" smtClean="0"/>
              <a:t>软件结合，完全自由的操作系统正式诞生。该操作系统往往被称为“</a:t>
            </a:r>
            <a:r>
              <a:rPr lang="en-US" altLang="zh-TW" dirty="0" smtClean="0"/>
              <a:t>GNU/Linux”</a:t>
            </a:r>
            <a:r>
              <a:rPr lang="zh-TW" altLang="en-US" dirty="0" smtClean="0"/>
              <a:t>或简称</a:t>
            </a:r>
            <a:r>
              <a:rPr lang="en-US" altLang="zh-TW" dirty="0" smtClean="0"/>
              <a:t>Linux</a:t>
            </a:r>
            <a:r>
              <a:rPr lang="zh-TW" altLang="en-US" dirty="0" smtClean="0"/>
              <a:t>。</a:t>
            </a:r>
            <a:endParaRPr lang="en-US" altLang="zh-TW" dirty="0" smtClean="0"/>
          </a:p>
          <a:p>
            <a:r>
              <a:rPr lang="en-US" altLang="zh-TW" dirty="0" smtClean="0"/>
              <a:t>----------</a:t>
            </a:r>
          </a:p>
          <a:p>
            <a:r>
              <a:rPr lang="zh-TW" altLang="en-US" dirty="0" smtClean="0"/>
              <a:t>今天</a:t>
            </a:r>
            <a:r>
              <a:rPr lang="en-US" altLang="zh-TW" dirty="0" smtClean="0"/>
              <a:t>GNU/Linux</a:t>
            </a:r>
            <a:r>
              <a:rPr lang="zh-TW" altLang="en-US" dirty="0" smtClean="0"/>
              <a:t>已经成为发展最为活跃的自由／开放源码的类</a:t>
            </a:r>
            <a:r>
              <a:rPr lang="en-US" altLang="zh-TW" dirty="0" smtClean="0"/>
              <a:t>Unix</a:t>
            </a:r>
            <a:r>
              <a:rPr lang="zh-TW" altLang="en-US" dirty="0" smtClean="0"/>
              <a:t>操作系统。</a:t>
            </a:r>
            <a:endParaRPr lang="zh-CN" altLang="en-US" sz="2200" dirty="0" smtClean="0">
              <a:latin typeface="Lucida Grande" charset="0"/>
              <a:ea typeface="Heiti SC Light" charset="-122"/>
              <a:sym typeface="Lucida Grande"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Rot="1" noChangeAspect="1" noChangeArrowheads="1"/>
          </p:cNvSpPr>
          <p:nvPr>
            <p:ph type="sldImg"/>
          </p:nvPr>
        </p:nvSpPr>
        <p:spPr>
          <a:solidFill>
            <a:srgbClr val="FFFFFF"/>
          </a:solidFill>
          <a:ln/>
        </p:spPr>
      </p:sp>
      <p:sp>
        <p:nvSpPr>
          <p:cNvPr id="38914" name="Rectangle 2"/>
          <p:cNvSpPr>
            <a:spLocks noGrp="1" noChangeArrowheads="1"/>
          </p:cNvSpPr>
          <p:nvPr>
            <p:ph type="body" idx="1"/>
          </p:nvPr>
        </p:nvSpPr>
        <p:spPr>
          <a:ln/>
        </p:spPr>
        <p:txBody>
          <a:bodyPr/>
          <a:lstStyle/>
          <a:p>
            <a:r>
              <a:rPr lang="zh-CN" altLang="en-US" b="1" dirty="0" smtClean="0"/>
              <a:t>让我们回过头来，看看</a:t>
            </a:r>
            <a:r>
              <a:rPr lang="en-US" altLang="zh-CN" b="1" dirty="0" err="1" smtClean="0"/>
              <a:t>linux</a:t>
            </a:r>
            <a:r>
              <a:rPr lang="zh-CN" altLang="en-US" b="1" dirty="0" smtClean="0"/>
              <a:t>到底是什么</a:t>
            </a:r>
            <a:endParaRPr lang="en-US" altLang="zh-CN" b="1" dirty="0" smtClean="0"/>
          </a:p>
          <a:p>
            <a:r>
              <a:rPr lang="zh-CN" altLang="en-US" b="1" dirty="0" smtClean="0"/>
              <a:t>两个定义，操作系统（发行版），操作系统内核内核</a:t>
            </a:r>
            <a:endParaRPr lang="en-US" altLang="zh-TW" b="1" dirty="0" smtClean="0"/>
          </a:p>
          <a:p>
            <a:r>
              <a:rPr lang="en-US" altLang="zh-TW" b="1" dirty="0" smtClean="0"/>
              <a:t>POSIX—</a:t>
            </a:r>
            <a:r>
              <a:rPr lang="zh-TW" altLang="en-US" b="1" dirty="0" smtClean="0"/>
              <a:t>计算机环境的可移植操作系统界面。（也就是操作系统设计的国际标准）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Rot="1" noChangeAspect="1" noChangeArrowheads="1"/>
          </p:cNvSpPr>
          <p:nvPr>
            <p:ph type="sldImg"/>
          </p:nvPr>
        </p:nvSpPr>
        <p:spPr>
          <a:solidFill>
            <a:srgbClr val="FFFFFF"/>
          </a:solidFill>
          <a:ln/>
        </p:spPr>
      </p:sp>
      <p:sp>
        <p:nvSpPr>
          <p:cNvPr id="40962" name="Rectangle 2"/>
          <p:cNvSpPr>
            <a:spLocks noGrp="1" noChangeArrowheads="1"/>
          </p:cNvSpPr>
          <p:nvPr>
            <p:ph type="body" idx="1"/>
          </p:nvPr>
        </p:nvSpPr>
        <p:spPr>
          <a:ln/>
        </p:spPr>
        <p:txBody>
          <a:bodyPr/>
          <a:lstStyle/>
          <a:p>
            <a:r>
              <a:rPr lang="zh-TW" altLang="en-US" dirty="0" smtClean="0"/>
              <a:t>操作系统应该至少包含内核和外壳</a:t>
            </a:r>
            <a:r>
              <a:rPr lang="en-US" altLang="zh-TW" dirty="0" smtClean="0"/>
              <a:t>,</a:t>
            </a:r>
          </a:p>
          <a:p>
            <a:r>
              <a:rPr lang="zh-TW" altLang="en-US" dirty="0" smtClean="0"/>
              <a:t>而且最好还应该有一些基本的工具软件。 目前有许多公司都在从事这项“集成”工作</a:t>
            </a:r>
            <a:r>
              <a:rPr lang="en-US" altLang="zh-TW" dirty="0" smtClean="0"/>
              <a:t>,</a:t>
            </a:r>
          </a:p>
          <a:p>
            <a:r>
              <a:rPr lang="zh-TW" altLang="en-US" dirty="0" smtClean="0"/>
              <a:t>它们把内核、外壳和各种软件 集成打包</a:t>
            </a:r>
            <a:r>
              <a:rPr lang="en-US" altLang="zh-TW" dirty="0" smtClean="0"/>
              <a:t>,</a:t>
            </a:r>
            <a:r>
              <a:rPr lang="zh-TW" altLang="en-US" dirty="0" smtClean="0"/>
              <a:t>这就是所谓的“发行版 </a:t>
            </a:r>
            <a:r>
              <a:rPr lang="en-US" altLang="zh-TW" dirty="0" smtClean="0"/>
              <a:t>distribution”</a:t>
            </a:r>
            <a:endParaRPr lang="en-US" altLang="zh-CN" sz="2200" dirty="0" smtClean="0">
              <a:latin typeface="Lucida Grande" charset="0"/>
              <a:ea typeface="Heiti SC Light" charset="-122"/>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Rot="1" noChangeAspect="1" noChangeArrowheads="1"/>
          </p:cNvSpPr>
          <p:nvPr>
            <p:ph type="sldImg"/>
          </p:nvPr>
        </p:nvSpPr>
        <p:spPr>
          <a:solidFill>
            <a:srgbClr val="FFFFFF"/>
          </a:solidFill>
          <a:ln/>
        </p:spPr>
      </p:sp>
      <p:sp>
        <p:nvSpPr>
          <p:cNvPr id="43010" name="Rectangle 2"/>
          <p:cNvSpPr>
            <a:spLocks noGrp="1" noChangeArrowheads="1"/>
          </p:cNvSpPr>
          <p:nvPr>
            <p:ph type="body" idx="1"/>
          </p:nvPr>
        </p:nvSpPr>
        <p:spPr>
          <a:ln/>
        </p:spPr>
        <p:txBody>
          <a:bodyPr/>
          <a:lstStyle/>
          <a:p>
            <a:pPr eaLnBrk="1" hangingPunct="1"/>
            <a:r>
              <a:rPr lang="zh-TW" altLang="en-US" dirty="0" smtClean="0"/>
              <a:t>所以说成</a:t>
            </a:r>
            <a:r>
              <a:rPr lang="en-US" altLang="zh-TW" dirty="0" err="1" smtClean="0"/>
              <a:t>linux</a:t>
            </a:r>
            <a:r>
              <a:rPr lang="zh-TW" altLang="en-US" dirty="0" smtClean="0"/>
              <a:t>为一个家族一点不为过</a:t>
            </a:r>
            <a:endParaRPr lang="zh-CN" altLang="en-US" sz="2200" dirty="0" smtClean="0">
              <a:latin typeface="Lucida Grande" charset="0"/>
              <a:ea typeface="Heiti SC Light" charset="-122"/>
              <a:sym typeface="Lucida Grande"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Rot="1" noChangeAspect="1" noChangeArrowheads="1"/>
          </p:cNvSpPr>
          <p:nvPr>
            <p:ph type="sldImg"/>
          </p:nvPr>
        </p:nvSpPr>
        <p:spPr>
          <a:solidFill>
            <a:srgbClr val="FFFFFF"/>
          </a:solidFill>
          <a:ln/>
        </p:spPr>
      </p:sp>
      <p:sp>
        <p:nvSpPr>
          <p:cNvPr id="45058" name="Rectangle 2"/>
          <p:cNvSpPr>
            <a:spLocks noGrp="1" noChangeArrowheads="1"/>
          </p:cNvSpPr>
          <p:nvPr>
            <p:ph type="body" idx="1"/>
          </p:nvPr>
        </p:nvSpPr>
        <p:spPr>
          <a:ln/>
        </p:spPr>
        <p:txBody>
          <a:bodyPr/>
          <a:lstStyle/>
          <a:p>
            <a:r>
              <a:rPr lang="zh-CN" altLang="en-US" sz="2200" dirty="0" smtClean="0">
                <a:latin typeface="Lucida Grande" charset="0"/>
                <a:ea typeface="Heiti SC Light" charset="-122"/>
                <a:sym typeface="Lucida Grande" charset="0"/>
              </a:rPr>
              <a:t>那么多发行版，这几个你一定要知道，不然会被别人嘲笑</a:t>
            </a:r>
          </a:p>
          <a:p>
            <a:r>
              <a:rPr lang="zh-CN" altLang="en-US" sz="2200" dirty="0" smtClean="0">
                <a:latin typeface="Lucida Grande" charset="0"/>
                <a:ea typeface="Heiti SC Light" charset="-122"/>
                <a:sym typeface="Lucida Grande" charset="0"/>
              </a:rPr>
              <a:t>第一个，</a:t>
            </a:r>
            <a:r>
              <a:rPr lang="en-US" altLang="zh-CN" sz="2200" dirty="0" err="1" smtClean="0">
                <a:latin typeface="Lucida Grande" charset="0"/>
                <a:ea typeface="Heiti SC Light" charset="-122"/>
                <a:sym typeface="Lucida Grande" charset="0"/>
              </a:rPr>
              <a:t>redhat</a:t>
            </a:r>
            <a:r>
              <a:rPr lang="zh-CN" altLang="en-US" sz="2200" dirty="0" smtClean="0">
                <a:latin typeface="Lucida Grande" charset="0"/>
                <a:ea typeface="Heiti SC Light" charset="-122"/>
                <a:sym typeface="Lucida Grande" charset="0"/>
              </a:rPr>
              <a:t>：老牌企业级</a:t>
            </a:r>
            <a:r>
              <a:rPr lang="en-US" altLang="zh-CN" sz="2200" dirty="0" smtClean="0">
                <a:latin typeface="Lucida Grande" charset="0"/>
                <a:ea typeface="Heiti SC Light" charset="-122"/>
                <a:sym typeface="Lucida Grande" charset="0"/>
              </a:rPr>
              <a:t>Linux</a:t>
            </a:r>
          </a:p>
          <a:p>
            <a:r>
              <a:rPr lang="en-US" altLang="zh-CN" sz="2200" dirty="0" smtClean="0">
                <a:latin typeface="Lucida Grande" charset="0"/>
                <a:ea typeface="Heiti SC Light" charset="-122"/>
                <a:sym typeface="Lucida Grande" charset="0"/>
              </a:rPr>
              <a:t>1994</a:t>
            </a:r>
            <a:r>
              <a:rPr lang="zh-CN" altLang="en-US" sz="2200" dirty="0" smtClean="0">
                <a:latin typeface="Lucida Grande" charset="0"/>
                <a:ea typeface="Heiti SC Light" charset="-122"/>
                <a:sym typeface="Lucida Grande" charset="0"/>
              </a:rPr>
              <a:t>年发布第一版</a:t>
            </a:r>
          </a:p>
          <a:p>
            <a:r>
              <a:rPr lang="zh-CN" altLang="en-US" sz="2200" dirty="0" smtClean="0">
                <a:latin typeface="Lucida Grande" charset="0"/>
                <a:ea typeface="Heiti SC Light" charset="-122"/>
                <a:sym typeface="Lucida Grande" charset="0"/>
              </a:rPr>
              <a:t>提出</a:t>
            </a:r>
            <a:r>
              <a:rPr lang="en-US" altLang="zh-CN" sz="2200" dirty="0" smtClean="0">
                <a:latin typeface="Lucida Grande" charset="0"/>
                <a:ea typeface="Heiti SC Light" charset="-122"/>
                <a:sym typeface="Lucida Grande" charset="0"/>
              </a:rPr>
              <a:t>rpm  </a:t>
            </a:r>
            <a:r>
              <a:rPr lang="en-US" altLang="zh-CN" sz="2200" dirty="0" err="1" smtClean="0">
                <a:latin typeface="Lucida Grande" charset="0"/>
                <a:ea typeface="Heiti SC Light" charset="-122"/>
                <a:sym typeface="Lucida Grande" charset="0"/>
              </a:rPr>
              <a:t>RedHat</a:t>
            </a:r>
            <a:r>
              <a:rPr lang="en-US" altLang="zh-CN" sz="2200" dirty="0" smtClean="0">
                <a:latin typeface="Lucida Grande" charset="0"/>
                <a:ea typeface="Heiti SC Light" charset="-122"/>
                <a:sym typeface="Lucida Grande" charset="0"/>
              </a:rPr>
              <a:t> Package Manager</a:t>
            </a:r>
            <a:r>
              <a:rPr lang="zh-CN" altLang="en-US" sz="2200" dirty="0" smtClean="0">
                <a:latin typeface="Lucida Grande" charset="0"/>
                <a:ea typeface="Heiti SC Light" charset="-122"/>
                <a:sym typeface="Lucida Grande" charset="0"/>
              </a:rPr>
              <a:t>（</a:t>
            </a:r>
            <a:r>
              <a:rPr lang="en-US" altLang="zh-CN" sz="2200" dirty="0" err="1" smtClean="0">
                <a:latin typeface="Lucida Grande" charset="0"/>
                <a:ea typeface="Heiti SC Light" charset="-122"/>
                <a:sym typeface="Lucida Grande" charset="0"/>
              </a:rPr>
              <a:t>RedHat</a:t>
            </a:r>
            <a:r>
              <a:rPr lang="zh-CN" altLang="en-US" sz="2200" dirty="0" smtClean="0">
                <a:latin typeface="Lucida Grande" charset="0"/>
                <a:ea typeface="Heiti SC Light" charset="-122"/>
                <a:sym typeface="Lucida Grande" charset="0"/>
              </a:rPr>
              <a:t>软件包管理工具）不再通过源代码编译安装</a:t>
            </a:r>
          </a:p>
          <a:p>
            <a:r>
              <a:rPr lang="zh-CN" altLang="en-US" sz="2200" dirty="0" smtClean="0">
                <a:latin typeface="Lucida Grande" charset="0"/>
                <a:ea typeface="Heiti SC Light" charset="-122"/>
                <a:sym typeface="Lucida Grande" charset="0"/>
              </a:rPr>
              <a:t>包格式可以说是</a:t>
            </a:r>
            <a:r>
              <a:rPr lang="en-US" altLang="zh-CN" sz="2200" dirty="0" smtClean="0">
                <a:latin typeface="Lucida Grande" charset="0"/>
                <a:ea typeface="Heiti SC Light" charset="-122"/>
                <a:sym typeface="Lucida Grande" charset="0"/>
              </a:rPr>
              <a:t>Linux</a:t>
            </a:r>
            <a:r>
              <a:rPr lang="zh-CN" altLang="en-US" sz="2200" dirty="0" smtClean="0">
                <a:latin typeface="Lucida Grande" charset="0"/>
                <a:ea typeface="Heiti SC Light" charset="-122"/>
                <a:sym typeface="Lucida Grande" charset="0"/>
              </a:rPr>
              <a:t>社区的一个事实标准，被广泛使用于其他</a:t>
            </a:r>
            <a:r>
              <a:rPr lang="en-US" altLang="zh-CN" sz="2200" dirty="0" smtClean="0">
                <a:latin typeface="Lucida Grande" charset="0"/>
                <a:ea typeface="Heiti SC Light" charset="-122"/>
                <a:sym typeface="Lucida Grande" charset="0"/>
              </a:rPr>
              <a:t>Linux</a:t>
            </a:r>
            <a:r>
              <a:rPr lang="zh-CN" altLang="en-US" sz="2200" dirty="0" smtClean="0">
                <a:latin typeface="Lucida Grande" charset="0"/>
                <a:ea typeface="Heiti SC Light" charset="-122"/>
                <a:sym typeface="Lucida Grande" charset="0"/>
              </a:rPr>
              <a:t>发行版中</a:t>
            </a:r>
          </a:p>
          <a:p>
            <a:r>
              <a:rPr lang="en-US" altLang="zh-CN" sz="2200" dirty="0" smtClean="0">
                <a:latin typeface="Lucida Grande" charset="0"/>
                <a:ea typeface="Heiti SC Light" charset="-122"/>
                <a:sym typeface="Lucida Grande" charset="0"/>
              </a:rPr>
              <a:t>--------</a:t>
            </a:r>
            <a:endParaRPr lang="zh-CN" altLang="en-US" sz="2200" dirty="0" smtClean="0">
              <a:latin typeface="Lucida Grande" charset="0"/>
              <a:ea typeface="Heiti SC Light" charset="-122"/>
              <a:sym typeface="Lucida Grande" charset="0"/>
            </a:endParaRPr>
          </a:p>
          <a:p>
            <a:r>
              <a:rPr lang="zh-CN" altLang="en-US" sz="2200" dirty="0" smtClean="0">
                <a:latin typeface="Lucida Grande" charset="0"/>
                <a:ea typeface="Heiti SC Light" charset="-122"/>
                <a:sym typeface="Lucida Grande" charset="0"/>
              </a:rPr>
              <a:t>自从</a:t>
            </a:r>
            <a:r>
              <a:rPr lang="en-US" altLang="zh-CN" sz="2200" dirty="0" smtClean="0">
                <a:latin typeface="Lucida Grande" charset="0"/>
                <a:ea typeface="Heiti SC Light" charset="-122"/>
                <a:sym typeface="Lucida Grande" charset="0"/>
              </a:rPr>
              <a:t>Red Hat 9.0</a:t>
            </a:r>
            <a:r>
              <a:rPr lang="zh-CN" altLang="en-US" sz="2200" dirty="0" smtClean="0">
                <a:latin typeface="Lucida Grande" charset="0"/>
                <a:ea typeface="Heiti SC Light" charset="-122"/>
                <a:sym typeface="Lucida Grande" charset="0"/>
              </a:rPr>
              <a:t>版本发布后，</a:t>
            </a:r>
            <a:r>
              <a:rPr lang="en-US" altLang="zh-CN" sz="2200" dirty="0" smtClean="0">
                <a:latin typeface="Lucida Grande" charset="0"/>
                <a:ea typeface="Heiti SC Light" charset="-122"/>
                <a:sym typeface="Lucida Grande" charset="0"/>
              </a:rPr>
              <a:t>Red Hat</a:t>
            </a:r>
            <a:r>
              <a:rPr lang="zh-CN" altLang="en-US" sz="2200" dirty="0" smtClean="0">
                <a:latin typeface="Lucida Grande" charset="0"/>
                <a:ea typeface="Heiti SC Light" charset="-122"/>
                <a:sym typeface="Lucida Grande" charset="0"/>
              </a:rPr>
              <a:t>公司就不再开发桌面版的</a:t>
            </a:r>
            <a:r>
              <a:rPr lang="en-US" altLang="zh-CN" sz="2200" dirty="0" smtClean="0">
                <a:latin typeface="Lucida Grande" charset="0"/>
                <a:ea typeface="Heiti SC Light" charset="-122"/>
                <a:sym typeface="Lucida Grande" charset="0"/>
              </a:rPr>
              <a:t>Linux</a:t>
            </a:r>
            <a:r>
              <a:rPr lang="zh-CN" altLang="en-US" sz="2200" dirty="0" smtClean="0">
                <a:latin typeface="Lucida Grande" charset="0"/>
                <a:ea typeface="Heiti SC Light" charset="-122"/>
                <a:sym typeface="Lucida Grande" charset="0"/>
              </a:rPr>
              <a:t>发行套件，</a:t>
            </a:r>
          </a:p>
          <a:p>
            <a:r>
              <a:rPr lang="zh-CN" altLang="en-US" sz="2200" dirty="0" smtClean="0">
                <a:latin typeface="Lucida Grande" charset="0"/>
                <a:ea typeface="Heiti SC Light" charset="-122"/>
                <a:sym typeface="Lucida Grande" charset="0"/>
              </a:rPr>
              <a:t>而将全部力量集中在服务器版的开发上，也就是 </a:t>
            </a:r>
            <a:r>
              <a:rPr lang="en-US" altLang="zh-CN" sz="2200" dirty="0" smtClean="0">
                <a:latin typeface="Lucida Grande" charset="0"/>
                <a:ea typeface="Heiti SC Light" charset="-122"/>
                <a:sym typeface="Lucida Grande" charset="0"/>
              </a:rPr>
              <a:t>Red Hat Enterprise Linux</a:t>
            </a:r>
            <a:r>
              <a:rPr lang="zh-CN" altLang="en-US" sz="2200" dirty="0" smtClean="0">
                <a:latin typeface="Lucida Grande" charset="0"/>
                <a:ea typeface="Heiti SC Light" charset="-122"/>
                <a:sym typeface="Lucida Grande" charset="0"/>
              </a:rPr>
              <a:t>版</a:t>
            </a:r>
          </a:p>
          <a:p>
            <a:r>
              <a:rPr lang="zh-CN" altLang="en-US" sz="2200" dirty="0" smtClean="0">
                <a:latin typeface="Lucida Grande" charset="0"/>
                <a:ea typeface="Heiti SC Light" charset="-122"/>
                <a:sym typeface="Lucida Grande" charset="0"/>
              </a:rPr>
              <a:t>简称</a:t>
            </a:r>
            <a:r>
              <a:rPr lang="en-US" altLang="zh-CN" sz="2200" dirty="0" smtClean="0">
                <a:latin typeface="Lucida Grande" charset="0"/>
                <a:ea typeface="Heiti SC Light" charset="-122"/>
                <a:sym typeface="Lucida Grande" charset="0"/>
              </a:rPr>
              <a:t>RHEL</a:t>
            </a:r>
            <a:r>
              <a:rPr lang="zh-CN" altLang="en-US" sz="2200" dirty="0" smtClean="0">
                <a:latin typeface="Lucida Grande" charset="0"/>
                <a:ea typeface="Heiti SC Light" charset="-122"/>
                <a:sym typeface="Lucida Grande" charset="0"/>
              </a:rPr>
              <a:t>，我们后面的例子中都使用这个发行版</a:t>
            </a:r>
          </a:p>
          <a:p>
            <a:r>
              <a:rPr lang="en-US" altLang="zh-CN" sz="2200" dirty="0" smtClean="0">
                <a:latin typeface="Lucida Grande" charset="0"/>
                <a:ea typeface="Heiti SC Light" charset="-122"/>
                <a:sym typeface="Lucida Grande" charset="0"/>
              </a:rPr>
              <a:t>----------</a:t>
            </a:r>
            <a:endParaRPr lang="zh-CN" altLang="en-US" sz="2200" dirty="0" smtClean="0">
              <a:latin typeface="Lucida Grande" charset="0"/>
              <a:ea typeface="Heiti SC Light" charset="-122"/>
              <a:sym typeface="Lucida Grande" charset="0"/>
            </a:endParaRPr>
          </a:p>
          <a:p>
            <a:r>
              <a:rPr lang="en-US" altLang="zh-CN" sz="2200" dirty="0" smtClean="0">
                <a:latin typeface="Lucida Grande" charset="0"/>
                <a:ea typeface="Heiti SC Light" charset="-122"/>
                <a:sym typeface="Lucida Grande" charset="0"/>
              </a:rPr>
              <a:t>2004</a:t>
            </a:r>
            <a:r>
              <a:rPr lang="zh-CN" altLang="en-US" sz="2200" dirty="0" smtClean="0">
                <a:latin typeface="Lucida Grande" charset="0"/>
                <a:ea typeface="Heiti SC Light" charset="-122"/>
                <a:sym typeface="Lucida Grande" charset="0"/>
              </a:rPr>
              <a:t>年</a:t>
            </a:r>
            <a:r>
              <a:rPr lang="en-US" altLang="zh-CN" sz="2200" dirty="0" smtClean="0">
                <a:latin typeface="Lucida Grande" charset="0"/>
                <a:ea typeface="Heiti SC Light" charset="-122"/>
                <a:sym typeface="Lucida Grande" charset="0"/>
              </a:rPr>
              <a:t>Red Hat</a:t>
            </a:r>
            <a:r>
              <a:rPr lang="zh-CN" altLang="en-US" sz="2200" dirty="0" smtClean="0">
                <a:latin typeface="Lucida Grande" charset="0"/>
                <a:ea typeface="Heiti SC Light" charset="-122"/>
                <a:sym typeface="Lucida Grande" charset="0"/>
              </a:rPr>
              <a:t>公司正式停止对</a:t>
            </a:r>
            <a:r>
              <a:rPr lang="en-US" altLang="zh-CN" sz="2200" dirty="0" smtClean="0">
                <a:latin typeface="Lucida Grande" charset="0"/>
                <a:ea typeface="Heiti SC Light" charset="-122"/>
                <a:sym typeface="Lucida Grande" charset="0"/>
              </a:rPr>
              <a:t>Red Hat 9.0</a:t>
            </a:r>
            <a:r>
              <a:rPr lang="zh-CN" altLang="en-US" sz="2200" dirty="0" smtClean="0">
                <a:latin typeface="Lucida Grande" charset="0"/>
                <a:ea typeface="Heiti SC Light" charset="-122"/>
                <a:sym typeface="Lucida Grande" charset="0"/>
              </a:rPr>
              <a:t>版本的支持，</a:t>
            </a:r>
            <a:endParaRPr lang="en-US" altLang="zh-CN" sz="2200" dirty="0" smtClean="0">
              <a:latin typeface="Lucida Grande" charset="0"/>
              <a:ea typeface="Heiti SC Light" charset="-122"/>
              <a:sym typeface="Lucida Grande" charset="0"/>
            </a:endParaRPr>
          </a:p>
          <a:p>
            <a:r>
              <a:rPr lang="zh-CN" altLang="en-US" sz="2200" dirty="0" smtClean="0">
                <a:latin typeface="Lucida Grande" charset="0"/>
                <a:ea typeface="Heiti SC Light" charset="-122"/>
                <a:sym typeface="Lucida Grande" charset="0"/>
              </a:rPr>
              <a:t>原本的桌面版与来自民间的</a:t>
            </a:r>
            <a:r>
              <a:rPr lang="en-US" altLang="zh-CN" sz="2200" dirty="0" smtClean="0">
                <a:latin typeface="Lucida Grande" charset="0"/>
                <a:ea typeface="Heiti SC Light" charset="-122"/>
                <a:sym typeface="Lucida Grande" charset="0"/>
              </a:rPr>
              <a:t>Fedora</a:t>
            </a:r>
            <a:r>
              <a:rPr lang="zh-CN" altLang="en-US" sz="2200" dirty="0" smtClean="0">
                <a:latin typeface="Lucida Grande" charset="0"/>
                <a:ea typeface="Heiti SC Light" charset="-122"/>
                <a:sym typeface="Lucida Grande" charset="0"/>
              </a:rPr>
              <a:t>计划合并，成为</a:t>
            </a:r>
            <a:r>
              <a:rPr lang="en-US" altLang="zh-CN" sz="2200" dirty="0" smtClean="0">
                <a:latin typeface="Lucida Grande" charset="0"/>
                <a:ea typeface="Heiti SC Light" charset="-122"/>
                <a:sym typeface="Lucida Grande" charset="0"/>
              </a:rPr>
              <a:t>Fedora Core</a:t>
            </a:r>
            <a:r>
              <a:rPr lang="zh-CN" altLang="en-US" sz="2200" dirty="0" smtClean="0">
                <a:latin typeface="Lucida Grande" charset="0"/>
                <a:ea typeface="Heiti SC Light" charset="-122"/>
                <a:sym typeface="Lucida Grande" charset="0"/>
              </a:rPr>
              <a:t>发行版本</a:t>
            </a:r>
          </a:p>
          <a:p>
            <a:r>
              <a:rPr lang="en-US" altLang="zh-CN" sz="2200" dirty="0" smtClean="0">
                <a:latin typeface="Lucida Grande" charset="0"/>
                <a:ea typeface="Heiti SC Light" charset="-122"/>
                <a:sym typeface="Lucida Grande" charset="0"/>
              </a:rPr>
              <a:t>-----------</a:t>
            </a:r>
            <a:endParaRPr lang="zh-CN" altLang="en-US" sz="2200" dirty="0" smtClean="0">
              <a:latin typeface="Lucida Grande" charset="0"/>
              <a:ea typeface="Heiti SC Light" charset="-122"/>
              <a:sym typeface="Lucida Grande" charset="0"/>
            </a:endParaRPr>
          </a:p>
          <a:p>
            <a:r>
              <a:rPr lang="zh-CN" altLang="en-US" sz="2200" dirty="0" smtClean="0">
                <a:latin typeface="Lucida Grande" charset="0"/>
                <a:ea typeface="Heiti SC Light" charset="-122"/>
                <a:sym typeface="Lucida Grande" charset="0"/>
              </a:rPr>
              <a:t>从</a:t>
            </a:r>
            <a:r>
              <a:rPr lang="en-US" altLang="zh-CN" sz="2200" dirty="0" err="1" smtClean="0">
                <a:latin typeface="Lucida Grande" charset="0"/>
                <a:ea typeface="Heiti SC Light" charset="-122"/>
                <a:sym typeface="Lucida Grande" charset="0"/>
              </a:rPr>
              <a:t>rhel</a:t>
            </a:r>
            <a:r>
              <a:rPr lang="en-US" altLang="zh-CN" sz="2200" dirty="0" smtClean="0">
                <a:latin typeface="Lucida Grande" charset="0"/>
                <a:ea typeface="Heiti SC Light" charset="-122"/>
                <a:sym typeface="Lucida Grande" charset="0"/>
              </a:rPr>
              <a:t> 3</a:t>
            </a:r>
            <a:r>
              <a:rPr lang="zh-CN" altLang="en-US" sz="2200" dirty="0" smtClean="0">
                <a:latin typeface="Lucida Grande" charset="0"/>
                <a:ea typeface="Heiti SC Light" charset="-122"/>
                <a:sym typeface="Lucida Grande" charset="0"/>
              </a:rPr>
              <a:t>开始要求用户购买</a:t>
            </a:r>
            <a:r>
              <a:rPr lang="en-US" altLang="zh-CN" sz="2200" dirty="0" err="1" smtClean="0">
                <a:latin typeface="Lucida Grande" charset="0"/>
                <a:ea typeface="Heiti SC Light" charset="-122"/>
                <a:sym typeface="Lucida Grande" charset="0"/>
              </a:rPr>
              <a:t>lisence</a:t>
            </a:r>
            <a:r>
              <a:rPr lang="zh-CN" altLang="en-US" sz="2200" dirty="0" smtClean="0">
                <a:latin typeface="Lucida Grande" charset="0"/>
                <a:ea typeface="Heiti SC Light" charset="-122"/>
                <a:sym typeface="Lucida Grande" charset="0"/>
              </a:rPr>
              <a:t>，软件升级等服务需要收费</a:t>
            </a:r>
          </a:p>
          <a:p>
            <a:r>
              <a:rPr lang="zh-CN" altLang="en-US" sz="2200" dirty="0" smtClean="0">
                <a:latin typeface="Lucida Grande" charset="0"/>
                <a:ea typeface="Heiti SC Light" charset="-122"/>
                <a:sym typeface="Lucida Grande" charset="0"/>
              </a:rPr>
              <a:t>所以有了一批</a:t>
            </a:r>
            <a:r>
              <a:rPr lang="en-US" altLang="zh-CN" sz="2200" dirty="0" smtClean="0">
                <a:latin typeface="Lucida Grande" charset="0"/>
                <a:ea typeface="Heiti SC Light" charset="-122"/>
                <a:sym typeface="Lucida Grande" charset="0"/>
              </a:rPr>
              <a:t>open source</a:t>
            </a:r>
            <a:r>
              <a:rPr lang="zh-CN" altLang="en-US" sz="2200" dirty="0" smtClean="0">
                <a:latin typeface="Lucida Grande" charset="0"/>
                <a:ea typeface="Heiti SC Light" charset="-122"/>
                <a:sym typeface="Lucida Grande" charset="0"/>
              </a:rPr>
              <a:t>的企业版本，其中</a:t>
            </a:r>
            <a:r>
              <a:rPr lang="en-US" altLang="zh-CN" sz="2200" dirty="0" smtClean="0">
                <a:latin typeface="Lucida Grande" charset="0"/>
                <a:ea typeface="Heiti SC Light" charset="-122"/>
                <a:sym typeface="Lucida Grande" charset="0"/>
              </a:rPr>
              <a:t>centos</a:t>
            </a:r>
            <a:r>
              <a:rPr lang="zh-CN" altLang="en-US" sz="2200" dirty="0" smtClean="0">
                <a:latin typeface="Lucida Grande" charset="0"/>
                <a:ea typeface="Heiti SC Light" charset="-122"/>
                <a:sym typeface="Lucida Grande" charset="0"/>
              </a:rPr>
              <a:t>最为活跃。</a:t>
            </a:r>
          </a:p>
          <a:p>
            <a:r>
              <a:rPr lang="en-US" altLang="zh-CN" sz="2200" dirty="0" err="1" smtClean="0">
                <a:latin typeface="Lucida Grande" charset="0"/>
                <a:ea typeface="Heiti SC Light" charset="-122"/>
                <a:sym typeface="Lucida Grande" charset="0"/>
              </a:rPr>
              <a:t>CentOS</a:t>
            </a:r>
            <a:r>
              <a:rPr lang="zh-CN" altLang="en-US" sz="2200" dirty="0" smtClean="0">
                <a:latin typeface="Lucida Grande" charset="0"/>
                <a:ea typeface="Heiti SC Light" charset="-122"/>
                <a:sym typeface="Lucida Grande" charset="0"/>
              </a:rPr>
              <a:t>全名为</a:t>
            </a:r>
            <a:r>
              <a:rPr lang="en-US" altLang="zh-CN" sz="2200" dirty="0" smtClean="0">
                <a:latin typeface="Lucida Grande" charset="0"/>
                <a:ea typeface="Heiti SC Light" charset="-122"/>
                <a:sym typeface="Lucida Grande" charset="0"/>
              </a:rPr>
              <a:t>“</a:t>
            </a:r>
            <a:r>
              <a:rPr lang="zh-CN" altLang="en-US" sz="2200" dirty="0" smtClean="0">
                <a:latin typeface="Lucida Grande" charset="0"/>
                <a:ea typeface="Heiti SC Light" charset="-122"/>
                <a:sym typeface="Lucida Grande" charset="0"/>
              </a:rPr>
              <a:t>社区企业级操作系统</a:t>
            </a:r>
            <a:r>
              <a:rPr lang="en-US" altLang="zh-CN" sz="2200" dirty="0" smtClean="0">
                <a:latin typeface="Lucida Grande" charset="0"/>
                <a:ea typeface="Heiti SC Light" charset="-122"/>
                <a:sym typeface="Lucida Grande" charset="0"/>
              </a:rPr>
              <a:t>"</a:t>
            </a:r>
            <a:r>
              <a:rPr lang="zh-CN" altLang="en-US" sz="2200" dirty="0" smtClean="0">
                <a:latin typeface="Lucida Grande" charset="0"/>
                <a:ea typeface="Heiti SC Light" charset="-122"/>
                <a:sym typeface="Lucida Grande" charset="0"/>
              </a:rPr>
              <a:t>（</a:t>
            </a:r>
            <a:r>
              <a:rPr lang="en-US" altLang="zh-CN" sz="2200" dirty="0" smtClean="0">
                <a:latin typeface="Lucida Grande" charset="0"/>
                <a:ea typeface="Heiti SC Light" charset="-122"/>
                <a:sym typeface="Lucida Grande" charset="0"/>
              </a:rPr>
              <a:t>Community Enterprise Operating System</a:t>
            </a:r>
            <a:r>
              <a:rPr lang="zh-CN" altLang="en-US" sz="2200" dirty="0" smtClean="0">
                <a:latin typeface="Lucida Grande" charset="0"/>
                <a:ea typeface="Heiti SC Light" charset="-122"/>
                <a:sym typeface="Lucida Grande" charset="0"/>
              </a:rPr>
              <a:t>）</a:t>
            </a:r>
          </a:p>
          <a:p>
            <a:r>
              <a:rPr lang="en-US" altLang="zh-CN" sz="2200" dirty="0" err="1" smtClean="0">
                <a:latin typeface="Lucida Grande" charset="0"/>
                <a:ea typeface="Heiti SC Light" charset="-122"/>
                <a:sym typeface="Lucida Grande" charset="0"/>
              </a:rPr>
              <a:t>CentOS</a:t>
            </a:r>
            <a:r>
              <a:rPr lang="zh-CN" altLang="en-US" sz="2200" dirty="0" smtClean="0">
                <a:latin typeface="Lucida Grande" charset="0"/>
                <a:ea typeface="Heiti SC Light" charset="-122"/>
                <a:sym typeface="Lucida Grande" charset="0"/>
              </a:rPr>
              <a:t>社区将</a:t>
            </a:r>
            <a:r>
              <a:rPr lang="en-US" altLang="zh-CN" sz="2200" dirty="0" err="1" smtClean="0">
                <a:latin typeface="Lucida Grande" charset="0"/>
                <a:ea typeface="Heiti SC Light" charset="-122"/>
                <a:sym typeface="Lucida Grande" charset="0"/>
              </a:rPr>
              <a:t>Redhat</a:t>
            </a:r>
            <a:r>
              <a:rPr lang="zh-CN" altLang="en-US" sz="2200" dirty="0" smtClean="0">
                <a:latin typeface="Lucida Grande" charset="0"/>
                <a:ea typeface="Heiti SC Light" charset="-122"/>
                <a:sym typeface="Lucida Grande" charset="0"/>
              </a:rPr>
              <a:t>的网站上的所有源代码下载下来，进行重新编译</a:t>
            </a:r>
          </a:p>
          <a:p>
            <a:r>
              <a:rPr lang="zh-CN" altLang="en-US" sz="2200" dirty="0" smtClean="0">
                <a:latin typeface="Lucida Grande" charset="0"/>
                <a:ea typeface="Heiti SC Light" charset="-122"/>
                <a:sym typeface="Lucida Grande" charset="0"/>
              </a:rPr>
              <a:t>其实是</a:t>
            </a:r>
            <a:r>
              <a:rPr lang="en-US" altLang="zh-CN" sz="2200" dirty="0" smtClean="0">
                <a:latin typeface="Lucida Grande" charset="0"/>
                <a:ea typeface="Heiti SC Light" charset="-122"/>
                <a:sym typeface="Lucida Grande" charset="0"/>
              </a:rPr>
              <a:t>RHEL</a:t>
            </a:r>
            <a:r>
              <a:rPr lang="zh-CN" altLang="en-US" sz="2200" dirty="0" smtClean="0">
                <a:latin typeface="Lucida Grande" charset="0"/>
                <a:ea typeface="Heiti SC Light" charset="-122"/>
                <a:sym typeface="Lucida Grande" charset="0"/>
              </a:rPr>
              <a:t>的免费版本</a:t>
            </a:r>
          </a:p>
          <a:p>
            <a:r>
              <a:rPr lang="en-US" altLang="zh-CN" sz="2200" dirty="0" smtClean="0">
                <a:latin typeface="Lucida Grande" charset="0"/>
                <a:ea typeface="Heiti SC Light" charset="-122"/>
                <a:sym typeface="Lucida Grande" charset="0"/>
              </a:rPr>
              <a:t>---------------------</a:t>
            </a:r>
          </a:p>
          <a:p>
            <a:r>
              <a:rPr lang="zh-CN" altLang="en-US" sz="2200" dirty="0" smtClean="0">
                <a:latin typeface="Lucida Grande" charset="0"/>
                <a:ea typeface="Heiti SC Light" charset="-122"/>
                <a:sym typeface="Lucida Grande" charset="0"/>
              </a:rPr>
              <a:t>其他，</a:t>
            </a:r>
            <a:r>
              <a:rPr lang="en-US" altLang="zh-CN" sz="2200" dirty="0" err="1" smtClean="0">
                <a:latin typeface="Lucida Grande" charset="0"/>
                <a:ea typeface="Heiti SC Light" charset="-122"/>
                <a:sym typeface="Lucida Grande" charset="0"/>
              </a:rPr>
              <a:t>Slackware</a:t>
            </a:r>
            <a:r>
              <a:rPr lang="zh-CN" altLang="en-US" sz="2200" dirty="0" smtClean="0">
                <a:latin typeface="Lucida Grande" charset="0"/>
                <a:ea typeface="Heiti SC Light" charset="-122"/>
                <a:sym typeface="Lucida Grande" charset="0"/>
              </a:rPr>
              <a:t>，</a:t>
            </a:r>
            <a:r>
              <a:rPr lang="en-US" altLang="zh-CN" sz="2200" dirty="0" smtClean="0">
                <a:latin typeface="Lucida Grande" charset="0"/>
                <a:ea typeface="Heiti SC Light" charset="-122"/>
                <a:sym typeface="Lucida Grande" charset="0"/>
              </a:rPr>
              <a:t>1993</a:t>
            </a:r>
            <a:r>
              <a:rPr lang="zh-CN" altLang="en-US" sz="2200" dirty="0" smtClean="0">
                <a:latin typeface="Lucida Grande" charset="0"/>
                <a:ea typeface="Heiti SC Light" charset="-122"/>
                <a:sym typeface="Lucida Grande" charset="0"/>
              </a:rPr>
              <a:t>年发布第一版（</a:t>
            </a:r>
            <a:r>
              <a:rPr lang="en-US" altLang="zh-CN" sz="2200" dirty="0" smtClean="0">
                <a:latin typeface="Lucida Grande" charset="0"/>
                <a:ea typeface="Heiti SC Light" charset="-122"/>
                <a:sym typeface="Lucida Grande" charset="0"/>
              </a:rPr>
              <a:t>91</a:t>
            </a:r>
            <a:r>
              <a:rPr lang="zh-CN" altLang="en-US" sz="2200" dirty="0" smtClean="0">
                <a:latin typeface="Lucida Grande" charset="0"/>
                <a:ea typeface="Heiti SC Light" charset="-122"/>
                <a:sym typeface="Lucida Grande" charset="0"/>
              </a:rPr>
              <a:t>年</a:t>
            </a:r>
            <a:r>
              <a:rPr lang="en-US" altLang="zh-CN" sz="2200" dirty="0" smtClean="0">
                <a:latin typeface="Lucida Grande" charset="0"/>
                <a:ea typeface="Heiti SC Light" charset="-122"/>
                <a:sym typeface="Lucida Grande" charset="0"/>
              </a:rPr>
              <a:t>Linux</a:t>
            </a:r>
            <a:r>
              <a:rPr lang="zh-CN" altLang="en-US" sz="2200" dirty="0" smtClean="0">
                <a:latin typeface="Lucida Grande" charset="0"/>
                <a:ea typeface="Heiti SC Light" charset="-122"/>
                <a:sym typeface="Lucida Grande" charset="0"/>
              </a:rPr>
              <a:t>内核发布），是现存的最古老的发行版本</a:t>
            </a:r>
          </a:p>
          <a:p>
            <a:r>
              <a:rPr lang="zh-CN" altLang="en-US" sz="2200" dirty="0" smtClean="0">
                <a:latin typeface="Lucida Grande" charset="0"/>
                <a:ea typeface="Heiti SC Light" charset="-122"/>
                <a:sym typeface="Lucida Grande" charset="0"/>
              </a:rPr>
              <a:t>它力图成为“</a:t>
            </a:r>
            <a:r>
              <a:rPr lang="en-US" altLang="zh-CN" sz="2200" dirty="0" smtClean="0">
                <a:latin typeface="Lucida Grande" charset="0"/>
                <a:ea typeface="Heiti SC Light" charset="-122"/>
                <a:sym typeface="Lucida Grande" charset="0"/>
              </a:rPr>
              <a:t>UNIX</a:t>
            </a:r>
            <a:r>
              <a:rPr lang="zh-CN" altLang="en-US" sz="2200" dirty="0" smtClean="0">
                <a:latin typeface="Lucida Grande" charset="0"/>
                <a:ea typeface="Heiti SC Light" charset="-122"/>
                <a:sym typeface="Lucida Grande" charset="0"/>
              </a:rPr>
              <a:t>风格”的</a:t>
            </a:r>
            <a:r>
              <a:rPr lang="en-US" altLang="zh-CN" sz="2200" dirty="0" smtClean="0">
                <a:latin typeface="Lucida Grande" charset="0"/>
                <a:ea typeface="Heiti SC Light" charset="-122"/>
                <a:sym typeface="Lucida Grande" charset="0"/>
              </a:rPr>
              <a:t>Linux</a:t>
            </a:r>
            <a:r>
              <a:rPr lang="zh-CN" altLang="en-US" sz="2200" dirty="0" smtClean="0">
                <a:latin typeface="Lucida Grande" charset="0"/>
                <a:ea typeface="Heiti SC Light" charset="-122"/>
                <a:sym typeface="Lucida Grande" charset="0"/>
              </a:rPr>
              <a:t>发行版本。它的方针是只吸收稳定版本的应用程序，并且缺少其他</a:t>
            </a:r>
            <a:r>
              <a:rPr lang="en-US" altLang="zh-CN" sz="2200" dirty="0" err="1" smtClean="0">
                <a:latin typeface="Lucida Grande" charset="0"/>
                <a:ea typeface="Heiti SC Light" charset="-122"/>
                <a:sym typeface="Lucida Grande" charset="0"/>
              </a:rPr>
              <a:t>linux</a:t>
            </a:r>
            <a:r>
              <a:rPr lang="zh-CN" altLang="en-US" sz="2200" dirty="0" smtClean="0">
                <a:latin typeface="Lucida Grande" charset="0"/>
                <a:ea typeface="Heiti SC Light" charset="-122"/>
                <a:sym typeface="Lucida Grande" charset="0"/>
              </a:rPr>
              <a:t>版本中那些为发行版本定制的配置工具</a:t>
            </a:r>
          </a:p>
          <a:p>
            <a:r>
              <a:rPr lang="zh-CN" altLang="en-US" sz="2200" dirty="0" smtClean="0">
                <a:latin typeface="Lucida Grande" charset="0"/>
                <a:ea typeface="Heiti SC Light" charset="-122"/>
                <a:sym typeface="Lucida Grande" charset="0"/>
              </a:rPr>
              <a:t>后来出现一些了一些在</a:t>
            </a:r>
            <a:r>
              <a:rPr lang="en-US" altLang="zh-CN" sz="2200" dirty="0" err="1" smtClean="0">
                <a:latin typeface="Lucida Grande" charset="0"/>
                <a:ea typeface="Heiti SC Light" charset="-122"/>
                <a:sym typeface="Lucida Grande" charset="0"/>
              </a:rPr>
              <a:t>Slackware</a:t>
            </a:r>
            <a:r>
              <a:rPr lang="zh-CN" altLang="en-US" sz="2200" dirty="0" smtClean="0">
                <a:latin typeface="Lucida Grande" charset="0"/>
                <a:ea typeface="Heiti SC Light" charset="-122"/>
                <a:sym typeface="Lucida Grande" charset="0"/>
              </a:rPr>
              <a:t>基础上制作的发行版本，如</a:t>
            </a:r>
          </a:p>
          <a:p>
            <a:r>
              <a:rPr lang="en-US" altLang="zh-CN" sz="2200" dirty="0" err="1" smtClean="0">
                <a:latin typeface="Lucida Grande" charset="0"/>
                <a:ea typeface="Heiti SC Light" charset="-122"/>
                <a:sym typeface="Lucida Grande" charset="0"/>
              </a:rPr>
              <a:t>Slax</a:t>
            </a:r>
            <a:r>
              <a:rPr lang="zh-CN" altLang="en-US" sz="2200" dirty="0" smtClean="0">
                <a:latin typeface="Lucida Grande" charset="0"/>
                <a:ea typeface="Heiti SC Light" charset="-122"/>
                <a:sym typeface="Lucida Grande" charset="0"/>
              </a:rPr>
              <a:t>是一个先进的，轻便的，小型快速的</a:t>
            </a:r>
            <a:r>
              <a:rPr lang="en-US" altLang="zh-CN" sz="2200" dirty="0" smtClean="0">
                <a:latin typeface="Lucida Grande" charset="0"/>
                <a:ea typeface="Heiti SC Light" charset="-122"/>
                <a:sym typeface="Lucida Grande" charset="0"/>
              </a:rPr>
              <a:t>Linux</a:t>
            </a:r>
            <a:r>
              <a:rPr lang="zh-CN" altLang="en-US" sz="2200" dirty="0" smtClean="0">
                <a:latin typeface="Lucida Grande" charset="0"/>
                <a:ea typeface="Heiti SC Light" charset="-122"/>
                <a:sym typeface="Lucida Grande" charset="0"/>
              </a:rPr>
              <a:t>操作系统</a:t>
            </a:r>
          </a:p>
          <a:p>
            <a:r>
              <a:rPr lang="zh-CN" altLang="en-US" sz="2200" dirty="0" smtClean="0">
                <a:latin typeface="Lucida Grande" charset="0"/>
                <a:ea typeface="Heiti SC Light" charset="-122"/>
                <a:sym typeface="Lucida Grande" charset="0"/>
              </a:rPr>
              <a:t>而</a:t>
            </a:r>
            <a:r>
              <a:rPr lang="en-US" altLang="zh-CN" sz="2200" dirty="0" smtClean="0">
                <a:latin typeface="Lucida Grande" charset="0"/>
                <a:ea typeface="Heiti SC Light" charset="-122"/>
                <a:sym typeface="Lucida Grande" charset="0"/>
              </a:rPr>
              <a:t>NOVELL</a:t>
            </a:r>
            <a:r>
              <a:rPr lang="zh-CN" altLang="en-US" sz="2200" dirty="0" smtClean="0">
                <a:latin typeface="Lucida Grande" charset="0"/>
                <a:ea typeface="Heiti SC Light" charset="-122"/>
                <a:sym typeface="Lucida Grande" charset="0"/>
              </a:rPr>
              <a:t>公司的</a:t>
            </a:r>
            <a:r>
              <a:rPr lang="en-US" altLang="zh-CN" sz="2200" dirty="0" smtClean="0">
                <a:latin typeface="Lucida Grande" charset="0"/>
                <a:ea typeface="Heiti SC Light" charset="-122"/>
                <a:sym typeface="Lucida Grande" charset="0"/>
              </a:rPr>
              <a:t>SUSE</a:t>
            </a:r>
            <a:r>
              <a:rPr lang="zh-CN" altLang="en-US" sz="2200" dirty="0" smtClean="0">
                <a:latin typeface="Lucida Grande" charset="0"/>
                <a:ea typeface="Heiti SC Light" charset="-122"/>
                <a:sym typeface="Lucida Grande" charset="0"/>
              </a:rPr>
              <a:t>曾经被称作最漂亮的</a:t>
            </a:r>
            <a:r>
              <a:rPr lang="en-US" altLang="zh-CN" sz="2200" dirty="0" err="1" smtClean="0">
                <a:latin typeface="Lucida Grande" charset="0"/>
                <a:ea typeface="Heiti SC Light" charset="-122"/>
                <a:sym typeface="Lucida Grande" charset="0"/>
              </a:rPr>
              <a:t>linux</a:t>
            </a:r>
            <a:endParaRPr lang="en-US" altLang="zh-CN" sz="2200" dirty="0" smtClean="0">
              <a:latin typeface="Lucida Grande" charset="0"/>
              <a:ea typeface="Heiti SC Light" charset="-122"/>
              <a:sym typeface="Lucida Grande" charset="0"/>
            </a:endParaRPr>
          </a:p>
          <a:p>
            <a:r>
              <a:rPr lang="en-US" altLang="zh-CN" sz="2200" dirty="0" smtClean="0">
                <a:latin typeface="Lucida Grande" charset="0"/>
                <a:ea typeface="Heiti SC Light" charset="-122"/>
                <a:sym typeface="Lucida Grande" charset="0"/>
              </a:rPr>
              <a:t>----------------------</a:t>
            </a:r>
          </a:p>
          <a:p>
            <a:r>
              <a:rPr lang="en-US" altLang="zh-CN" sz="2200" dirty="0" err="1" smtClean="0">
                <a:latin typeface="Lucida Grande" charset="0"/>
                <a:ea typeface="Heiti SC Light" charset="-122"/>
                <a:sym typeface="Lucida Grande" charset="0"/>
              </a:rPr>
              <a:t>Debian</a:t>
            </a:r>
            <a:r>
              <a:rPr lang="en-US" altLang="zh-CN" sz="2200" dirty="0" smtClean="0">
                <a:latin typeface="Lucida Grande" charset="0"/>
                <a:ea typeface="Heiti SC Light" charset="-122"/>
                <a:sym typeface="Lucida Grande" charset="0"/>
              </a:rPr>
              <a:t>[</a:t>
            </a:r>
            <a:r>
              <a:rPr lang="en-US" altLang="zh-CN" sz="2200" dirty="0" err="1" smtClean="0">
                <a:latin typeface="Lucida Grande" charset="0"/>
                <a:ea typeface="Heiti SC Light" charset="-122"/>
                <a:sym typeface="Lucida Grande" charset="0"/>
              </a:rPr>
              <a:t>de`bi:n</a:t>
            </a:r>
            <a:r>
              <a:rPr lang="en-US" altLang="zh-CN" sz="2200" dirty="0" smtClean="0">
                <a:latin typeface="Lucida Grande" charset="0"/>
                <a:ea typeface="Heiti SC Light" charset="-122"/>
                <a:sym typeface="Lucida Grande" charset="0"/>
              </a:rPr>
              <a:t>]</a:t>
            </a:r>
            <a:r>
              <a:rPr lang="zh-CN" altLang="en-US" sz="2200" dirty="0" smtClean="0">
                <a:latin typeface="Lucida Grande" charset="0"/>
                <a:ea typeface="Heiti SC Light" charset="-122"/>
                <a:sym typeface="Lucida Grande" charset="0"/>
              </a:rPr>
              <a:t>：被称为自由软件的精神捍卫者</a:t>
            </a:r>
          </a:p>
          <a:p>
            <a:r>
              <a:rPr lang="zh-CN" altLang="en-US" sz="2200" dirty="0" smtClean="0">
                <a:latin typeface="Lucida Grande" charset="0"/>
                <a:ea typeface="Heiti SC Light" charset="-122"/>
                <a:sym typeface="Lucida Grande" charset="0"/>
              </a:rPr>
              <a:t>以开源的方式，本著</a:t>
            </a:r>
            <a:r>
              <a:rPr lang="en-US" altLang="zh-CN" sz="2200" dirty="0" smtClean="0">
                <a:latin typeface="Lucida Grande" charset="0"/>
                <a:ea typeface="Heiti SC Light" charset="-122"/>
                <a:sym typeface="Lucida Grande" charset="0"/>
              </a:rPr>
              <a:t>Linux</a:t>
            </a:r>
            <a:r>
              <a:rPr lang="zh-CN" altLang="en-US" sz="2200" dirty="0" smtClean="0">
                <a:latin typeface="Lucida Grande" charset="0"/>
                <a:ea typeface="Heiti SC Light" charset="-122"/>
                <a:sym typeface="Lucida Grande" charset="0"/>
              </a:rPr>
              <a:t>及</a:t>
            </a:r>
            <a:r>
              <a:rPr lang="en-US" altLang="zh-CN" sz="2200" dirty="0" smtClean="0">
                <a:latin typeface="Lucida Grande" charset="0"/>
                <a:ea typeface="Heiti SC Light" charset="-122"/>
                <a:sym typeface="Lucida Grande" charset="0"/>
              </a:rPr>
              <a:t>GNU</a:t>
            </a:r>
            <a:r>
              <a:rPr lang="zh-CN" altLang="en-US" sz="2200" dirty="0" smtClean="0">
                <a:latin typeface="Lucida Grande" charset="0"/>
                <a:ea typeface="Heiti SC Light" charset="-122"/>
                <a:sym typeface="Lucida Grande" charset="0"/>
              </a:rPr>
              <a:t>的精神发行，纯粹由自由软件组合而成</a:t>
            </a:r>
            <a:endParaRPr lang="en-US" altLang="zh-CN" sz="2200" dirty="0" smtClean="0">
              <a:latin typeface="Lucida Grande" charset="0"/>
              <a:ea typeface="Heiti SC Light" charset="-122"/>
              <a:sym typeface="Lucida Grande" charset="0"/>
            </a:endParaRPr>
          </a:p>
          <a:p>
            <a:r>
              <a:rPr lang="zh-CN" altLang="en-US" sz="2200" dirty="0" smtClean="0">
                <a:latin typeface="Lucida Grande" charset="0"/>
                <a:ea typeface="Heiti SC Light" charset="-122"/>
                <a:sym typeface="Lucida Grande" charset="0"/>
              </a:rPr>
              <a:t>而且其背后没有营利组织，开发团队全部都是来自世界各地的志愿者</a:t>
            </a:r>
          </a:p>
          <a:p>
            <a:r>
              <a:rPr lang="en-US" altLang="zh-CN" sz="2200" dirty="0" smtClean="0">
                <a:latin typeface="Lucida Grande" charset="0"/>
                <a:ea typeface="Heiti SC Light" charset="-122"/>
                <a:sym typeface="Lucida Grande" charset="0"/>
              </a:rPr>
              <a:t>----------</a:t>
            </a:r>
          </a:p>
          <a:p>
            <a:r>
              <a:rPr lang="zh-CN" altLang="en-US" sz="2200" dirty="0" smtClean="0">
                <a:latin typeface="Lucida Grande" charset="0"/>
                <a:ea typeface="Heiti SC Light" charset="-122"/>
                <a:sym typeface="Lucida Grande" charset="0"/>
              </a:rPr>
              <a:t>最近两年国内最火的</a:t>
            </a:r>
            <a:r>
              <a:rPr lang="en-US" altLang="zh-CN" sz="2200" dirty="0" err="1" smtClean="0">
                <a:latin typeface="Lucida Grande" charset="0"/>
                <a:ea typeface="Heiti SC Light" charset="-122"/>
                <a:sym typeface="Lucida Grande" charset="0"/>
              </a:rPr>
              <a:t>linux</a:t>
            </a:r>
            <a:r>
              <a:rPr lang="zh-CN" altLang="en-US" sz="2200" dirty="0" smtClean="0">
                <a:latin typeface="Lucida Grande" charset="0"/>
                <a:ea typeface="Heiti SC Light" charset="-122"/>
                <a:sym typeface="Lucida Grande" charset="0"/>
              </a:rPr>
              <a:t>发行版</a:t>
            </a:r>
            <a:r>
              <a:rPr lang="en-US" altLang="zh-CN" sz="2200" dirty="0" smtClean="0">
                <a:latin typeface="Lucida Grande" charset="0"/>
                <a:ea typeface="Heiti SC Light" charset="-122"/>
                <a:sym typeface="Lucida Grande" charset="0"/>
              </a:rPr>
              <a:t>-</a:t>
            </a:r>
            <a:r>
              <a:rPr lang="en-US" altLang="zh-CN" sz="2200" dirty="0" err="1" smtClean="0">
                <a:latin typeface="Lucida Grande" charset="0"/>
                <a:ea typeface="Heiti SC Light" charset="-122"/>
                <a:sym typeface="Lucida Grande" charset="0"/>
              </a:rPr>
              <a:t>ubuntu</a:t>
            </a:r>
            <a:r>
              <a:rPr lang="zh-CN" altLang="en-US" sz="2200" dirty="0" smtClean="0">
                <a:latin typeface="Lucida Grande" charset="0"/>
                <a:ea typeface="Heiti SC Light" charset="-122"/>
                <a:sym typeface="Lucida Grande" charset="0"/>
              </a:rPr>
              <a:t>就是基于</a:t>
            </a:r>
            <a:r>
              <a:rPr lang="en-US" altLang="zh-CN" sz="2200" dirty="0" err="1" smtClean="0">
                <a:latin typeface="Lucida Grande" charset="0"/>
                <a:ea typeface="Heiti SC Light" charset="-122"/>
                <a:sym typeface="Lucida Grande" charset="0"/>
              </a:rPr>
              <a:t>debian</a:t>
            </a:r>
            <a:r>
              <a:rPr lang="zh-CN" altLang="en-US" sz="2200" dirty="0" smtClean="0">
                <a:latin typeface="Lucida Grande" charset="0"/>
                <a:ea typeface="Heiti SC Light" charset="-122"/>
                <a:sym typeface="Lucida Grande" charset="0"/>
              </a:rPr>
              <a:t>的发行版</a:t>
            </a:r>
          </a:p>
          <a:p>
            <a:r>
              <a:rPr lang="en-US" altLang="zh-CN" sz="2200" dirty="0" smtClean="0">
                <a:latin typeface="Lucida Grande" charset="0"/>
                <a:ea typeface="Heiti SC Light" charset="-122"/>
                <a:sym typeface="Lucida Grande" charset="0"/>
              </a:rPr>
              <a:t>Ubuntu</a:t>
            </a:r>
            <a:r>
              <a:rPr lang="zh-CN" altLang="en-US" sz="2200" dirty="0" smtClean="0">
                <a:latin typeface="Lucida Grande" charset="0"/>
                <a:ea typeface="Heiti SC Light" charset="-122"/>
                <a:sym typeface="Lucida Grande" charset="0"/>
              </a:rPr>
              <a:t>是一个以桌面应用为主的</a:t>
            </a:r>
            <a:r>
              <a:rPr lang="en-US" altLang="zh-CN" sz="2200" dirty="0" smtClean="0">
                <a:latin typeface="Lucida Grande" charset="0"/>
                <a:ea typeface="Heiti SC Light" charset="-122"/>
                <a:sym typeface="Lucida Grande" charset="0"/>
              </a:rPr>
              <a:t>Linux</a:t>
            </a:r>
            <a:r>
              <a:rPr lang="zh-CN" altLang="en-US" sz="2200" dirty="0" smtClean="0">
                <a:latin typeface="Lucida Grande" charset="0"/>
                <a:ea typeface="Heiti SC Light" charset="-122"/>
                <a:sym typeface="Lucida Grande" charset="0"/>
              </a:rPr>
              <a:t>操作系统，</a:t>
            </a:r>
            <a:r>
              <a:rPr lang="en-US" altLang="zh-CN" sz="2200" dirty="0" smtClean="0">
                <a:latin typeface="Lucida Grande" charset="0"/>
                <a:ea typeface="Heiti SC Light" charset="-122"/>
                <a:sym typeface="Lucida Grande" charset="0"/>
              </a:rPr>
              <a:t>Ubuntu</a:t>
            </a:r>
            <a:r>
              <a:rPr lang="zh-CN" altLang="en-US" sz="2200" dirty="0" smtClean="0">
                <a:latin typeface="Lucida Grande" charset="0"/>
                <a:ea typeface="Heiti SC Light" charset="-122"/>
                <a:sym typeface="Lucida Grande" charset="0"/>
              </a:rPr>
              <a:t>是如今最流行的</a:t>
            </a:r>
            <a:r>
              <a:rPr lang="en-US" altLang="zh-CN" sz="2200" dirty="0" smtClean="0">
                <a:latin typeface="Lucida Grande" charset="0"/>
                <a:ea typeface="Heiti SC Light" charset="-122"/>
                <a:sym typeface="Lucida Grande" charset="0"/>
              </a:rPr>
              <a:t>Linux</a:t>
            </a:r>
            <a:r>
              <a:rPr lang="zh-CN" altLang="en-US" sz="2200" dirty="0" smtClean="0">
                <a:latin typeface="Lucida Grande" charset="0"/>
                <a:ea typeface="Heiti SC Light" charset="-122"/>
                <a:sym typeface="Lucida Grande" charset="0"/>
              </a:rPr>
              <a:t>发行版之一</a:t>
            </a:r>
          </a:p>
          <a:p>
            <a:r>
              <a:rPr lang="zh-CN" altLang="en-US" sz="2200" dirty="0" smtClean="0">
                <a:latin typeface="Lucida Grande" charset="0"/>
                <a:ea typeface="Heiti SC Light" charset="-122"/>
                <a:sym typeface="Lucida Grande" charset="0"/>
              </a:rPr>
              <a:t>使用比较简单，很多</a:t>
            </a:r>
            <a:r>
              <a:rPr lang="en-US" altLang="zh-CN" sz="2200" dirty="0" smtClean="0">
                <a:latin typeface="Lucida Grande" charset="0"/>
                <a:ea typeface="Heiti SC Light" charset="-122"/>
                <a:sym typeface="Lucida Grande" charset="0"/>
              </a:rPr>
              <a:t>windows</a:t>
            </a:r>
            <a:r>
              <a:rPr lang="zh-CN" altLang="en-US" sz="2200" dirty="0" smtClean="0">
                <a:latin typeface="Lucida Grande" charset="0"/>
                <a:ea typeface="Heiti SC Light" charset="-122"/>
                <a:sym typeface="Lucida Grande" charset="0"/>
              </a:rPr>
              <a:t>用户通过</a:t>
            </a:r>
            <a:r>
              <a:rPr lang="en-US" altLang="zh-CN" sz="2200" dirty="0" err="1" smtClean="0">
                <a:latin typeface="Lucida Grande" charset="0"/>
                <a:ea typeface="Heiti SC Light" charset="-122"/>
                <a:sym typeface="Lucida Grande" charset="0"/>
              </a:rPr>
              <a:t>ubuntu</a:t>
            </a:r>
            <a:r>
              <a:rPr lang="zh-CN" altLang="en-US" sz="2200" dirty="0" smtClean="0">
                <a:latin typeface="Lucida Grande" charset="0"/>
                <a:ea typeface="Heiti SC Light" charset="-122"/>
                <a:sym typeface="Lucida Grande" charset="0"/>
              </a:rPr>
              <a:t>转到</a:t>
            </a:r>
            <a:r>
              <a:rPr lang="en-US" altLang="zh-CN" sz="2200" dirty="0" err="1" smtClean="0">
                <a:latin typeface="Lucida Grande" charset="0"/>
                <a:ea typeface="Heiti SC Light" charset="-122"/>
                <a:sym typeface="Lucida Grande" charset="0"/>
              </a:rPr>
              <a:t>linux</a:t>
            </a:r>
            <a:r>
              <a:rPr lang="zh-CN" altLang="en-US" sz="2200" dirty="0" smtClean="0">
                <a:latin typeface="Lucida Grande" charset="0"/>
                <a:ea typeface="Heiti SC Light" charset="-122"/>
                <a:sym typeface="Lucida Grande" charset="0"/>
              </a:rPr>
              <a:t>上来</a:t>
            </a:r>
          </a:p>
          <a:p>
            <a:r>
              <a:rPr lang="en-US" altLang="zh-CN" sz="2200" dirty="0" smtClean="0">
                <a:latin typeface="Lucida Grande" charset="0"/>
                <a:ea typeface="Heiti SC Light" charset="-122"/>
                <a:sym typeface="Lucida Grande" charset="0"/>
              </a:rPr>
              <a:t>----------</a:t>
            </a:r>
            <a:endParaRPr lang="zh-CN" altLang="en-US" sz="2200" dirty="0" smtClean="0">
              <a:latin typeface="Lucida Grande" charset="0"/>
              <a:ea typeface="Heiti SC Light" charset="-122"/>
              <a:sym typeface="Lucida Grande" charset="0"/>
            </a:endParaRPr>
          </a:p>
          <a:p>
            <a:r>
              <a:rPr lang="en-US" altLang="zh-CN" sz="2200" dirty="0" smtClean="0">
                <a:latin typeface="Lucida Grande" charset="0"/>
                <a:ea typeface="Heiti SC Light" charset="-122"/>
                <a:sym typeface="Lucida Grande" charset="0"/>
              </a:rPr>
              <a:t>Google</a:t>
            </a:r>
            <a:r>
              <a:rPr lang="zh-CN" altLang="en-US" sz="2200" dirty="0" smtClean="0">
                <a:latin typeface="Lucida Grande" charset="0"/>
                <a:ea typeface="Heiti SC Light" charset="-122"/>
                <a:sym typeface="Lucida Grande" charset="0"/>
              </a:rPr>
              <a:t>去年</a:t>
            </a:r>
            <a:r>
              <a:rPr lang="en-US" altLang="zh-CN" sz="2200" dirty="0" smtClean="0">
                <a:latin typeface="Lucida Grande" charset="0"/>
                <a:ea typeface="Heiti SC Light" charset="-122"/>
                <a:sym typeface="Lucida Grande" charset="0"/>
              </a:rPr>
              <a:t>12</a:t>
            </a:r>
            <a:r>
              <a:rPr lang="zh-CN" altLang="en-US" sz="2200" dirty="0" smtClean="0">
                <a:latin typeface="Lucida Grande" charset="0"/>
                <a:ea typeface="Heiti SC Light" charset="-122"/>
                <a:sym typeface="Lucida Grande" charset="0"/>
              </a:rPr>
              <a:t>月发布的操作系统</a:t>
            </a:r>
            <a:r>
              <a:rPr lang="en-US" altLang="zh-CN" sz="2200" dirty="0" smtClean="0">
                <a:latin typeface="Lucida Grande" charset="0"/>
                <a:ea typeface="Heiti SC Light" charset="-122"/>
                <a:sym typeface="Lucida Grande" charset="0"/>
              </a:rPr>
              <a:t>chrome </a:t>
            </a:r>
            <a:r>
              <a:rPr lang="en-US" altLang="zh-CN" sz="2200" dirty="0" err="1" smtClean="0">
                <a:latin typeface="Lucida Grande" charset="0"/>
                <a:ea typeface="Heiti SC Light" charset="-122"/>
                <a:sym typeface="Lucida Grande" charset="0"/>
              </a:rPr>
              <a:t>os</a:t>
            </a:r>
            <a:r>
              <a:rPr lang="zh-CN" altLang="en-US" sz="2200" dirty="0" smtClean="0">
                <a:latin typeface="Lucida Grande" charset="0"/>
                <a:ea typeface="Heiti SC Light" charset="-122"/>
                <a:sym typeface="Lucida Grande" charset="0"/>
              </a:rPr>
              <a:t>，也是基于</a:t>
            </a:r>
            <a:r>
              <a:rPr lang="en-US" altLang="zh-CN" sz="2200" dirty="0" err="1" smtClean="0">
                <a:latin typeface="Lucida Grande" charset="0"/>
                <a:ea typeface="Heiti SC Light" charset="-122"/>
                <a:sym typeface="Lucida Grande" charset="0"/>
              </a:rPr>
              <a:t>debian</a:t>
            </a:r>
            <a:r>
              <a:rPr lang="zh-CN" altLang="en-US" sz="2200" dirty="0" smtClean="0">
                <a:latin typeface="Lucida Grande" charset="0"/>
                <a:ea typeface="Heiti SC Light" charset="-122"/>
                <a:sym typeface="Lucida Grande" charset="0"/>
              </a:rPr>
              <a:t>的</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Rot="1" noChangeAspect="1" noChangeArrowheads="1"/>
          </p:cNvSpPr>
          <p:nvPr>
            <p:ph type="sldImg"/>
          </p:nvPr>
        </p:nvSpPr>
        <p:spPr>
          <a:solidFill>
            <a:srgbClr val="FFFFFF"/>
          </a:solidFill>
          <a:ln/>
        </p:spPr>
      </p:sp>
      <p:sp>
        <p:nvSpPr>
          <p:cNvPr id="47106" name="Rectangle 2"/>
          <p:cNvSpPr>
            <a:spLocks noGrp="1" noChangeArrowheads="1"/>
          </p:cNvSpPr>
          <p:nvPr>
            <p:ph type="body" idx="1"/>
          </p:nvPr>
        </p:nvSpPr>
        <p:spPr>
          <a:ln/>
        </p:spPr>
        <p:txBody>
          <a:bodyPr/>
          <a:lstStyle/>
          <a:p>
            <a:r>
              <a:rPr lang="zh-CN" altLang="en-US" sz="2400" dirty="0" smtClean="0"/>
              <a:t>我最早用</a:t>
            </a:r>
            <a:r>
              <a:rPr lang="en-US" altLang="zh-CN" sz="2400" dirty="0" err="1" smtClean="0"/>
              <a:t>linux</a:t>
            </a:r>
            <a:r>
              <a:rPr lang="zh-CN" altLang="en-US" sz="2400" dirty="0" smtClean="0"/>
              <a:t>是</a:t>
            </a:r>
            <a:r>
              <a:rPr lang="en-US" altLang="zh-CN" sz="2400" dirty="0" smtClean="0"/>
              <a:t>99</a:t>
            </a:r>
            <a:r>
              <a:rPr lang="zh-CN" altLang="en-US" sz="2400" dirty="0" smtClean="0"/>
              <a:t>年</a:t>
            </a:r>
            <a:r>
              <a:rPr lang="en-US" altLang="zh-CN" sz="2400" dirty="0" smtClean="0"/>
              <a:t>redhat6</a:t>
            </a:r>
          </a:p>
          <a:p>
            <a:r>
              <a:rPr lang="zh-CN" altLang="en-US" sz="2400" dirty="0" smtClean="0"/>
              <a:t>当时安装还是有点难度，分区没看仔细（英文），一个硬盘的数据</a:t>
            </a:r>
            <a:endParaRPr lang="en-US" altLang="zh-CN" sz="2400" dirty="0" smtClean="0"/>
          </a:p>
          <a:p>
            <a:r>
              <a:rPr lang="en-US" altLang="zh-CN" sz="2400" dirty="0" smtClean="0"/>
              <a:t>------</a:t>
            </a:r>
          </a:p>
          <a:p>
            <a:r>
              <a:rPr lang="zh-CN" altLang="en-US" sz="2400" dirty="0" smtClean="0"/>
              <a:t>现在，</a:t>
            </a:r>
            <a:r>
              <a:rPr lang="en-US" altLang="zh-CN" sz="2400" dirty="0" err="1" smtClean="0"/>
              <a:t>linux</a:t>
            </a:r>
            <a:r>
              <a:rPr lang="zh-CN" altLang="en-US" sz="2400" dirty="0" smtClean="0"/>
              <a:t>的安装已经非常的友好，中文图形化</a:t>
            </a:r>
            <a:endParaRPr lang="en-US" altLang="zh-CN" sz="2400" dirty="0" smtClean="0"/>
          </a:p>
          <a:p>
            <a:r>
              <a:rPr lang="zh-CN" altLang="en-US" sz="2400" dirty="0" smtClean="0"/>
              <a:t>虚拟机技术，随便折腾</a:t>
            </a:r>
            <a:endParaRPr lang="en-US" altLang="zh-CN" sz="2400" dirty="0" smtClean="0"/>
          </a:p>
          <a:p>
            <a:r>
              <a:rPr lang="zh-CN" altLang="en-US" sz="2400" dirty="0" smtClean="0"/>
              <a:t>网上资源丰富</a:t>
            </a:r>
            <a:endParaRPr lang="en-US" altLang="zh-CN" sz="2400" dirty="0" smtClean="0"/>
          </a:p>
          <a:p>
            <a:r>
              <a:rPr lang="zh-CN" altLang="en-US" sz="2400" dirty="0" smtClean="0"/>
              <a:t>已经没什么好怕的了</a:t>
            </a:r>
            <a:endParaRPr lang="en-US" altLang="zh-CN" sz="2400" dirty="0" smtClean="0"/>
          </a:p>
          <a:p>
            <a:r>
              <a:rPr lang="en-US" altLang="zh-CN" sz="2400" dirty="0" smtClean="0"/>
              <a:t>---------</a:t>
            </a:r>
          </a:p>
          <a:p>
            <a:r>
              <a:rPr lang="zh-CN" altLang="en-US" sz="2400" dirty="0" smtClean="0"/>
              <a:t>关于安装，介质，建议下载</a:t>
            </a:r>
            <a:r>
              <a:rPr lang="en-US" altLang="zh-CN" sz="2400" dirty="0" smtClean="0"/>
              <a:t>DVD</a:t>
            </a:r>
            <a:r>
              <a:rPr lang="zh-CN" altLang="en-US" sz="2400" dirty="0" smtClean="0"/>
              <a:t>，不用换光盘</a:t>
            </a:r>
            <a:endParaRPr lang="en-US" altLang="zh-CN" sz="2400" dirty="0" smtClean="0"/>
          </a:p>
          <a:p>
            <a:r>
              <a:rPr lang="zh-CN" altLang="en-US" sz="2400" dirty="0" smtClean="0"/>
              <a:t>手册下载</a:t>
            </a:r>
            <a:endParaRPr lang="en-US" altLang="zh-CN" sz="2400" dirty="0" smtClean="0"/>
          </a:p>
          <a:p>
            <a:r>
              <a:rPr lang="zh-CN" altLang="en-US" sz="2400" dirty="0" smtClean="0"/>
              <a:t>视频：用虚拟机安装</a:t>
            </a:r>
            <a:endParaRPr lang="en-US" altLang="zh-CN" sz="2400" dirty="0" smtClean="0"/>
          </a:p>
          <a:p>
            <a:r>
              <a:rPr lang="zh-CN" altLang="en-US" sz="2400" dirty="0" smtClean="0"/>
              <a:t>豆单：目前有</a:t>
            </a:r>
            <a:r>
              <a:rPr lang="en-US" altLang="zh-CN" sz="2400" dirty="0" smtClean="0"/>
              <a:t>3</a:t>
            </a:r>
            <a:r>
              <a:rPr lang="zh-CN" altLang="en-US" sz="2400" dirty="0" smtClean="0"/>
              <a:t>个视频，看样子后续还会添加</a:t>
            </a:r>
            <a:endParaRPr lang="en-US" altLang="zh-CN" sz="2400" dirty="0" smtClean="0"/>
          </a:p>
          <a:p>
            <a:r>
              <a:rPr lang="en-US" altLang="zh-CN" sz="2400" dirty="0" smtClean="0"/>
              <a:t>---------</a:t>
            </a:r>
          </a:p>
          <a:p>
            <a:r>
              <a:rPr lang="zh-CN" altLang="en-US" sz="2400" dirty="0" smtClean="0"/>
              <a:t>下面</a:t>
            </a:r>
            <a:endParaRPr lang="en-US" altLang="zh-CN" sz="2400" dirty="0" smtClean="0"/>
          </a:p>
          <a:p>
            <a:r>
              <a:rPr lang="zh-CN" altLang="en-US" sz="2400" dirty="0" smtClean="0"/>
              <a:t>把安装过程简单过一遍</a:t>
            </a:r>
            <a:endParaRPr lang="en-US" altLang="zh-CN" sz="2400" dirty="0" smtClean="0"/>
          </a:p>
          <a:p>
            <a:r>
              <a:rPr lang="zh-CN" altLang="en-US" sz="2400" dirty="0" smtClean="0"/>
              <a:t>里面的图：网上的。要尊重别人的劳动！</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68325" marR="0" lvl="1" indent="0" algn="l" defTabSz="914400" rtl="0" eaLnBrk="0" fontAlgn="base" latinLnBrk="0" hangingPunct="0">
              <a:lnSpc>
                <a:spcPct val="100000"/>
              </a:lnSpc>
              <a:spcBef>
                <a:spcPts val="3000"/>
              </a:spcBef>
              <a:spcAft>
                <a:spcPct val="0"/>
              </a:spcAft>
              <a:buClrTx/>
              <a:buSzTx/>
              <a:buFontTx/>
              <a:buNone/>
              <a:tabLst/>
              <a:defRPr/>
            </a:pPr>
            <a:r>
              <a:rPr lang="en-US" altLang="zh-CN" sz="1100" dirty="0" smtClean="0">
                <a:latin typeface="Lucida Grande" charset="0"/>
                <a:ea typeface="Heiti SC Light" charset="-122"/>
                <a:sym typeface="Lucida Grande" charset="0"/>
              </a:rPr>
              <a:t>P88+(</a:t>
            </a:r>
            <a:r>
              <a:rPr lang="zh-CN" altLang="en-US" sz="1100" dirty="0" smtClean="0">
                <a:latin typeface="Lucida Grande" charset="0"/>
                <a:ea typeface="Heiti SC Light" charset="-122"/>
                <a:sym typeface="Lucida Grande" charset="0"/>
              </a:rPr>
              <a:t>更改权限）</a:t>
            </a:r>
          </a:p>
          <a:p>
            <a:pPr marL="568325" lvl="1">
              <a:spcBef>
                <a:spcPts val="3000"/>
              </a:spcBef>
              <a:defRPr/>
            </a:pPr>
            <a:endParaRPr lang="zh-CN" altLang="zh-CN"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a:solidFill>
            <a:srgbClr val="FFFFFF"/>
          </a:solidFill>
          <a:ln/>
        </p:spPr>
      </p:sp>
      <p:sp>
        <p:nvSpPr>
          <p:cNvPr id="52226" name="Rectangle 2"/>
          <p:cNvSpPr>
            <a:spLocks noGrp="1" noChangeArrowheads="1"/>
          </p:cNvSpPr>
          <p:nvPr>
            <p:ph type="body" idx="1"/>
          </p:nvPr>
        </p:nvSpPr>
        <p:spPr>
          <a:ln/>
        </p:spPr>
        <p:txBody>
          <a:bodyPr/>
          <a:lstStyle/>
          <a:p>
            <a:pPr>
              <a:defRPr/>
            </a:pPr>
            <a:r>
              <a:rPr lang="en-US" altLang="zh-TW" dirty="0" smtClean="0"/>
              <a:t>Linux </a:t>
            </a:r>
            <a:r>
              <a:rPr lang="zh-CN" altLang="en-US" dirty="0" smtClean="0"/>
              <a:t>操作系统，</a:t>
            </a:r>
            <a:r>
              <a:rPr lang="zh-TW" altLang="en-US" dirty="0" smtClean="0"/>
              <a:t>从本质上说是由内核和 </a:t>
            </a:r>
            <a:r>
              <a:rPr lang="en-US" altLang="zh-TW" dirty="0" smtClean="0"/>
              <a:t>shell </a:t>
            </a:r>
            <a:r>
              <a:rPr lang="zh-TW" altLang="en-US" dirty="0" smtClean="0"/>
              <a:t>外壳结成的</a:t>
            </a:r>
          </a:p>
          <a:p>
            <a:pPr>
              <a:defRPr/>
            </a:pPr>
            <a:r>
              <a:rPr lang="zh-CN" altLang="en-US" dirty="0" smtClean="0"/>
              <a:t>漂</a:t>
            </a:r>
            <a:r>
              <a:rPr lang="zh-TW" altLang="en-US" dirty="0" smtClean="0"/>
              <a:t>亮的图形界面 </a:t>
            </a:r>
            <a:r>
              <a:rPr lang="en-US" altLang="zh-TW" dirty="0" smtClean="0"/>
              <a:t>gnome </a:t>
            </a:r>
            <a:r>
              <a:rPr lang="zh-TW" altLang="en-US" dirty="0" smtClean="0"/>
              <a:t>或 </a:t>
            </a:r>
            <a:r>
              <a:rPr lang="en-US" altLang="zh-TW" dirty="0" err="1" smtClean="0"/>
              <a:t>kde</a:t>
            </a:r>
            <a:r>
              <a:rPr lang="en-US" altLang="zh-TW" dirty="0" smtClean="0"/>
              <a:t> </a:t>
            </a:r>
            <a:r>
              <a:rPr lang="zh-TW" altLang="en-US" dirty="0" smtClean="0"/>
              <a:t>只是 </a:t>
            </a:r>
            <a:r>
              <a:rPr lang="en-US" altLang="zh-TW" dirty="0" smtClean="0"/>
              <a:t>shell </a:t>
            </a:r>
            <a:r>
              <a:rPr lang="zh-TW" altLang="en-US" dirty="0" smtClean="0"/>
              <a:t>上的一个应用程序而已</a:t>
            </a:r>
            <a:r>
              <a:rPr lang="zh-CN" altLang="en-US" dirty="0" smtClean="0"/>
              <a:t>，</a:t>
            </a:r>
            <a:endParaRPr lang="en-US" altLang="zh-CN" dirty="0" smtClean="0"/>
          </a:p>
          <a:p>
            <a:pPr>
              <a:defRPr/>
            </a:pPr>
            <a:r>
              <a:rPr lang="en-US" altLang="zh-CN" dirty="0" smtClean="0"/>
              <a:t>shell</a:t>
            </a:r>
            <a:r>
              <a:rPr lang="zh-CN" altLang="en-US" dirty="0" smtClean="0"/>
              <a:t>才是使用</a:t>
            </a:r>
            <a:r>
              <a:rPr lang="en-US" altLang="zh-CN" dirty="0" err="1" smtClean="0"/>
              <a:t>linux</a:t>
            </a:r>
            <a:r>
              <a:rPr lang="zh-CN" altLang="en-US" dirty="0" smtClean="0"/>
              <a:t>的根本。</a:t>
            </a:r>
            <a:r>
              <a:rPr lang="en-US" altLang="zh-TW" dirty="0" err="1" smtClean="0"/>
              <a:t>linux</a:t>
            </a:r>
            <a:r>
              <a:rPr lang="en-US" altLang="zh-TW" dirty="0" smtClean="0"/>
              <a:t> </a:t>
            </a:r>
            <a:r>
              <a:rPr lang="zh-TW" altLang="en-US" dirty="0" smtClean="0"/>
              <a:t>可以没有图形界面</a:t>
            </a:r>
            <a:r>
              <a:rPr lang="en-US" altLang="zh-TW" dirty="0" smtClean="0"/>
              <a:t>,</a:t>
            </a:r>
            <a:r>
              <a:rPr lang="zh-TW" altLang="en-US" dirty="0" smtClean="0"/>
              <a:t>但 不能没有 </a:t>
            </a:r>
            <a:r>
              <a:rPr lang="en-US" altLang="zh-TW" dirty="0" smtClean="0"/>
              <a:t>shell</a:t>
            </a:r>
          </a:p>
          <a:p>
            <a:pPr>
              <a:defRPr/>
            </a:pPr>
            <a:r>
              <a:rPr lang="en-US" altLang="zh-TW" dirty="0" smtClean="0"/>
              <a:t>Shell </a:t>
            </a:r>
            <a:r>
              <a:rPr lang="zh-CN" altLang="en-US" dirty="0" smtClean="0"/>
              <a:t>通过</a:t>
            </a:r>
            <a:r>
              <a:rPr lang="zh-TW" altLang="en-US" dirty="0" smtClean="0"/>
              <a:t>命令行接口</a:t>
            </a:r>
            <a:r>
              <a:rPr lang="en-US" altLang="zh-TW" dirty="0" smtClean="0"/>
              <a:t>(CLI)</a:t>
            </a:r>
            <a:r>
              <a:rPr lang="zh-CN" altLang="en-US" dirty="0" smtClean="0"/>
              <a:t>使用</a:t>
            </a:r>
            <a:endParaRPr lang="en-US" altLang="zh-CN" dirty="0" smtClean="0"/>
          </a:p>
          <a:p>
            <a:pPr>
              <a:defRPr/>
            </a:pPr>
            <a:r>
              <a:rPr lang="zh-CN" altLang="en-US" dirty="0" smtClean="0"/>
              <a:t>有人不喜欢</a:t>
            </a:r>
            <a:r>
              <a:rPr lang="en-US" altLang="zh-CN" dirty="0" smtClean="0"/>
              <a:t>CLI</a:t>
            </a:r>
            <a:r>
              <a:rPr lang="zh-CN" altLang="en-US" dirty="0" smtClean="0"/>
              <a:t>，但是：</a:t>
            </a:r>
            <a:endParaRPr lang="en-US" altLang="ja-JP" dirty="0" smtClean="0"/>
          </a:p>
          <a:p>
            <a:pPr>
              <a:defRPr/>
            </a:pPr>
            <a:r>
              <a:rPr lang="en-US" altLang="zh-CN" dirty="0" smtClean="0"/>
              <a:t>CLI </a:t>
            </a:r>
            <a:r>
              <a:rPr lang="en-US" altLang="zh-CN" dirty="0" err="1" smtClean="0"/>
              <a:t>vs</a:t>
            </a:r>
            <a:r>
              <a:rPr lang="en-US" altLang="zh-CN" dirty="0" smtClean="0"/>
              <a:t> GUI</a:t>
            </a:r>
          </a:p>
          <a:p>
            <a:pPr>
              <a:defRPr/>
            </a:pPr>
            <a:r>
              <a:rPr lang="zh-TW" altLang="en-US" dirty="0" smtClean="0"/>
              <a:t>高效</a:t>
            </a:r>
            <a:r>
              <a:rPr lang="en-US" altLang="zh-TW" dirty="0" smtClean="0"/>
              <a:t>	</a:t>
            </a:r>
            <a:r>
              <a:rPr lang="zh-CN" altLang="en-US" dirty="0" smtClean="0"/>
              <a:t>键盘输入本身比较快，同时</a:t>
            </a:r>
            <a:r>
              <a:rPr lang="en-US" altLang="zh-CN" dirty="0" smtClean="0"/>
              <a:t>TAB</a:t>
            </a:r>
            <a:r>
              <a:rPr lang="zh-CN" altLang="en-US" dirty="0" smtClean="0"/>
              <a:t>的自动补全。</a:t>
            </a:r>
            <a:r>
              <a:rPr lang="zh-CN" altLang="zh-CN" dirty="0" smtClean="0"/>
              <a:t>（</a:t>
            </a:r>
            <a:r>
              <a:rPr lang="zh-CN" altLang="en-US" dirty="0" smtClean="0"/>
              <a:t>命令，参数）</a:t>
            </a:r>
            <a:endParaRPr lang="zh-TW" altLang="en-US" dirty="0" smtClean="0"/>
          </a:p>
          <a:p>
            <a:pPr>
              <a:defRPr/>
            </a:pPr>
            <a:r>
              <a:rPr lang="zh-TW" altLang="en-US" dirty="0" smtClean="0"/>
              <a:t>强大</a:t>
            </a:r>
            <a:r>
              <a:rPr lang="en-US" altLang="zh-TW" dirty="0" smtClean="0"/>
              <a:t>	shell </a:t>
            </a:r>
            <a:r>
              <a:rPr lang="zh-CN" altLang="en-US" dirty="0" smtClean="0"/>
              <a:t>＋系统工具，</a:t>
            </a:r>
            <a:r>
              <a:rPr lang="zh-TW" altLang="en-US" dirty="0" smtClean="0"/>
              <a:t>命令有近千条</a:t>
            </a:r>
            <a:r>
              <a:rPr lang="en-US" altLang="zh-TW" dirty="0" smtClean="0"/>
              <a:t>,</a:t>
            </a:r>
            <a:r>
              <a:rPr lang="zh-TW" altLang="en-US" dirty="0" smtClean="0"/>
              <a:t>功能非常强大</a:t>
            </a:r>
            <a:r>
              <a:rPr lang="zh-CN" altLang="en-US" dirty="0" smtClean="0"/>
              <a:t>，</a:t>
            </a:r>
            <a:r>
              <a:rPr lang="en-US" altLang="zh-CN" dirty="0" err="1" smtClean="0"/>
              <a:t>linux</a:t>
            </a:r>
            <a:r>
              <a:rPr lang="zh-CN" altLang="en-US" dirty="0" smtClean="0"/>
              <a:t>中有些命令没有人提供</a:t>
            </a:r>
            <a:r>
              <a:rPr lang="en-US" altLang="zh-CN" dirty="0" smtClean="0"/>
              <a:t>GUI</a:t>
            </a:r>
            <a:r>
              <a:rPr lang="zh-CN" altLang="en-US" dirty="0" smtClean="0"/>
              <a:t>程序</a:t>
            </a:r>
            <a:endParaRPr lang="en-US" altLang="zh-TW" dirty="0" smtClean="0"/>
          </a:p>
          <a:p>
            <a:pPr>
              <a:defRPr/>
            </a:pPr>
            <a:r>
              <a:rPr lang="en-US" altLang="en-US" dirty="0" smtClean="0"/>
              <a:t>智能</a:t>
            </a:r>
            <a:r>
              <a:rPr lang="zh-CN" altLang="en-US" dirty="0" smtClean="0"/>
              <a:t>	图形界面，屏幕操作录制？？？不是不可以，太有限，太麻烦</a:t>
            </a:r>
            <a:endParaRPr lang="en-US" altLang="zh-CN" dirty="0" smtClean="0"/>
          </a:p>
          <a:p>
            <a:pPr>
              <a:defRPr/>
            </a:pPr>
            <a:endParaRPr lang="en-US" altLang="zh-TW" dirty="0" smtClean="0"/>
          </a:p>
          <a:p>
            <a:pPr>
              <a:defRPr/>
            </a:pPr>
            <a:endParaRPr lang="zh-TW" alt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r>
              <a:rPr lang="en-US" baseline="0" dirty="0" smtClean="0"/>
              <a:t> </a:t>
            </a:r>
            <a:r>
              <a:rPr lang="zh-CN" altLang="en-US" baseline="0" dirty="0" smtClean="0"/>
              <a:t>主要是命令行方式的使用</a:t>
            </a:r>
            <a:endParaRPr lang="en-US" altLang="zh-CN" baseline="0" dirty="0" smtClean="0"/>
          </a:p>
          <a:p>
            <a:r>
              <a:rPr lang="en-US" baseline="0" dirty="0" smtClean="0"/>
              <a:t>5. </a:t>
            </a:r>
            <a:r>
              <a:rPr lang="zh-CN" altLang="en-US" baseline="0" dirty="0" smtClean="0"/>
              <a:t>分享</a:t>
            </a:r>
            <a:r>
              <a:rPr lang="en-US" altLang="zh-CN" baseline="0" dirty="0" smtClean="0"/>
              <a:t>  </a:t>
            </a:r>
            <a:r>
              <a:rPr lang="zh-CN" altLang="en-US" baseline="0" dirty="0" smtClean="0"/>
              <a:t>关于学习</a:t>
            </a:r>
            <a:r>
              <a:rPr lang="en-US" altLang="zh-CN" baseline="0" dirty="0" err="1" smtClean="0"/>
              <a:t>linux</a:t>
            </a:r>
            <a:r>
              <a:rPr lang="zh-CN" altLang="en-US" baseline="0" dirty="0" smtClean="0"/>
              <a:t>的一些体会</a:t>
            </a:r>
            <a:endParaRPr lang="en-US" altLang="zh-CN" baseline="0" dirty="0" smtClean="0"/>
          </a:p>
          <a:p>
            <a:r>
              <a:rPr lang="en-US" baseline="0" dirty="0" smtClean="0"/>
              <a:t>6. </a:t>
            </a:r>
            <a:r>
              <a:rPr lang="zh-CN" altLang="en-US" baseline="0" dirty="0" smtClean="0"/>
              <a:t>关于后续培训的交流</a:t>
            </a:r>
            <a:endParaRPr lang="en-US" dirty="0"/>
          </a:p>
        </p:txBody>
      </p:sp>
    </p:spTree>
    <p:extLst>
      <p:ext uri="{BB962C8B-B14F-4D97-AF65-F5344CB8AC3E}">
        <p14:creationId xmlns:p14="http://schemas.microsoft.com/office/powerpoint/2010/main" val="4120720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tLang="zh-CN" dirty="0" err="1" smtClean="0"/>
              <a:t>linux</a:t>
            </a:r>
            <a:r>
              <a:rPr lang="en-US" altLang="zh-CN" dirty="0" smtClean="0"/>
              <a:t> </a:t>
            </a:r>
            <a:r>
              <a:rPr lang="en-US" altLang="en-US" dirty="0" smtClean="0"/>
              <a:t>中的</a:t>
            </a:r>
            <a:r>
              <a:rPr lang="zh-CN" altLang="en-US" dirty="0" smtClean="0"/>
              <a:t> </a:t>
            </a:r>
            <a:r>
              <a:rPr lang="en-US" altLang="zh-CN" dirty="0" smtClean="0"/>
              <a:t>shell </a:t>
            </a:r>
            <a:r>
              <a:rPr lang="en-US" altLang="en-US" dirty="0" smtClean="0"/>
              <a:t>也有多种</a:t>
            </a:r>
            <a:r>
              <a:rPr lang="zh-CN" altLang="en-US" dirty="0" smtClean="0"/>
              <a:t>，就好像方言</a:t>
            </a:r>
            <a:endParaRPr lang="en-US" altLang="zh-CN" dirty="0" smtClean="0"/>
          </a:p>
          <a:p>
            <a:pPr>
              <a:defRPr/>
            </a:pPr>
            <a:r>
              <a:rPr lang="zh-CN" altLang="en-US" dirty="0" smtClean="0"/>
              <a:t>常见的</a:t>
            </a:r>
            <a:r>
              <a:rPr lang="en-US" altLang="ja-JP" dirty="0" smtClean="0"/>
              <a:t> </a:t>
            </a:r>
            <a:r>
              <a:rPr lang="en-US" altLang="ja-JP" dirty="0" err="1" smtClean="0"/>
              <a:t>bash</a:t>
            </a:r>
            <a:r>
              <a:rPr lang="en-US" altLang="en-US" dirty="0" err="1" smtClean="0"/>
              <a:t>、</a:t>
            </a:r>
            <a:r>
              <a:rPr lang="en-US" altLang="ja-JP" dirty="0" err="1" smtClean="0"/>
              <a:t>sh</a:t>
            </a:r>
            <a:r>
              <a:rPr lang="en-US" altLang="en-US" dirty="0" err="1" smtClean="0"/>
              <a:t>、</a:t>
            </a:r>
            <a:r>
              <a:rPr lang="en-US" altLang="ja-JP" dirty="0" err="1" smtClean="0"/>
              <a:t>csh</a:t>
            </a:r>
            <a:r>
              <a:rPr lang="en-US" altLang="ja-JP" dirty="0" smtClean="0"/>
              <a:t> </a:t>
            </a:r>
            <a:r>
              <a:rPr lang="en-US" altLang="en-US" dirty="0" smtClean="0"/>
              <a:t>等</a:t>
            </a:r>
            <a:endParaRPr lang="en-US" altLang="ja-JP" dirty="0" smtClean="0"/>
          </a:p>
          <a:p>
            <a:pPr>
              <a:defRPr/>
            </a:pPr>
            <a:r>
              <a:rPr lang="en-US" altLang="en-US" dirty="0" smtClean="0"/>
              <a:t>我们常用的是</a:t>
            </a:r>
            <a:r>
              <a:rPr lang="zh-CN" altLang="en-US" dirty="0" smtClean="0"/>
              <a:t> </a:t>
            </a:r>
            <a:r>
              <a:rPr lang="en-US" altLang="zh-CN" dirty="0" smtClean="0"/>
              <a:t>bash</a:t>
            </a:r>
          </a:p>
          <a:p>
            <a:pPr>
              <a:defRPr/>
            </a:pPr>
            <a:r>
              <a:rPr lang="zh-CN" altLang="en-US" dirty="0" smtClean="0"/>
              <a:t>这个只需要了解即可，没必要深究</a:t>
            </a:r>
            <a:endParaRPr lang="en-US" altLang="zh-CN" dirty="0" smtClean="0"/>
          </a:p>
          <a:p>
            <a:pPr>
              <a:defRPr/>
            </a:pPr>
            <a:r>
              <a:rPr lang="en-US" altLang="zh-CN" dirty="0" smtClean="0"/>
              <a:t>--------------------</a:t>
            </a:r>
          </a:p>
          <a:p>
            <a:pPr>
              <a:defRPr/>
            </a:pPr>
            <a:r>
              <a:rPr lang="zh-CN" altLang="en-US" dirty="0" smtClean="0"/>
              <a:t>下面的不讲了</a:t>
            </a:r>
            <a:endParaRPr lang="en-US" altLang="zh-CN" dirty="0" smtClean="0"/>
          </a:p>
          <a:p>
            <a:pPr>
              <a:defRPr/>
            </a:pPr>
            <a:r>
              <a:rPr lang="en-US" altLang="zh-CN" dirty="0" smtClean="0"/>
              <a:t>--------------------</a:t>
            </a:r>
          </a:p>
          <a:p>
            <a:pPr>
              <a:defRPr/>
            </a:pPr>
            <a:r>
              <a:rPr lang="en-US" altLang="zh-TW" sz="2400" b="1" dirty="0" smtClean="0"/>
              <a:t>bash</a:t>
            </a:r>
            <a:r>
              <a:rPr lang="zh-TW" altLang="en-US" sz="2400" dirty="0" smtClean="0"/>
              <a:t>内部命令一共有</a:t>
            </a:r>
            <a:r>
              <a:rPr lang="en-US" altLang="zh-TW" sz="2400" dirty="0" smtClean="0"/>
              <a:t>40</a:t>
            </a:r>
            <a:r>
              <a:rPr lang="zh-TW" altLang="en-US" sz="2400" dirty="0" smtClean="0"/>
              <a:t>个。</a:t>
            </a:r>
            <a:r>
              <a:rPr lang="en-US" altLang="zh-TW" sz="2400" dirty="0" smtClean="0"/>
              <a:t>Linux</a:t>
            </a:r>
            <a:r>
              <a:rPr lang="zh-TW" altLang="en-US" sz="2400" dirty="0" smtClean="0"/>
              <a:t>使用它作为默认的</a:t>
            </a:r>
            <a:r>
              <a:rPr lang="en-US" altLang="zh-TW" sz="2400" dirty="0" smtClean="0"/>
              <a:t>Shell</a:t>
            </a:r>
            <a:r>
              <a:rPr lang="zh-TW" altLang="en-US" sz="2400" dirty="0" smtClean="0"/>
              <a:t>是因为它有以下的特色：</a:t>
            </a:r>
            <a:endParaRPr lang="en-US" altLang="zh-TW" sz="2400" dirty="0" smtClean="0"/>
          </a:p>
          <a:p>
            <a:pPr>
              <a:defRPr/>
            </a:pPr>
            <a:r>
              <a:rPr lang="en-US" altLang="zh-TW" sz="2400" dirty="0" smtClean="0"/>
              <a:t>      1</a:t>
            </a:r>
            <a:r>
              <a:rPr lang="zh-CN" altLang="en-US" sz="2400" dirty="0" smtClean="0"/>
              <a:t>）</a:t>
            </a:r>
            <a:r>
              <a:rPr lang="en-US" altLang="zh-CN" sz="2400" dirty="0" smtClean="0"/>
              <a:t>tab</a:t>
            </a:r>
            <a:r>
              <a:rPr lang="zh-CN" altLang="en-US" sz="2400" dirty="0" smtClean="0"/>
              <a:t>自动补全</a:t>
            </a:r>
            <a:endParaRPr lang="en-US" altLang="zh-CN" sz="2400" dirty="0" smtClean="0"/>
          </a:p>
          <a:p>
            <a:pPr>
              <a:defRPr/>
            </a:pPr>
            <a:r>
              <a:rPr lang="en-US" altLang="zh-TW" sz="2400" dirty="0" smtClean="0"/>
              <a:t>      2</a:t>
            </a:r>
            <a:r>
              <a:rPr lang="zh-CN" altLang="en-US" sz="2400" dirty="0" smtClean="0"/>
              <a:t>）方向键查阅（用过</a:t>
            </a:r>
            <a:r>
              <a:rPr lang="en-US" altLang="zh-CN" sz="2400" dirty="0" smtClean="0"/>
              <a:t>DOS</a:t>
            </a:r>
            <a:r>
              <a:rPr lang="zh-CN" altLang="en-US" sz="2400" dirty="0" smtClean="0"/>
              <a:t>的，一定知道</a:t>
            </a:r>
            <a:r>
              <a:rPr lang="en-US" altLang="zh-CN" sz="2400" dirty="0" err="1" smtClean="0"/>
              <a:t>doskey</a:t>
            </a:r>
            <a:r>
              <a:rPr lang="zh-CN" altLang="en-US" sz="2400" dirty="0" smtClean="0"/>
              <a:t>）</a:t>
            </a:r>
            <a:endParaRPr lang="en-US" altLang="zh-CN" sz="2400" dirty="0" smtClean="0"/>
          </a:p>
          <a:p>
            <a:pPr>
              <a:defRPr/>
            </a:pPr>
            <a:r>
              <a:rPr lang="en-US" altLang="zh-TW" sz="2400" dirty="0" smtClean="0"/>
              <a:t>      3</a:t>
            </a:r>
            <a:r>
              <a:rPr lang="zh-CN" altLang="en-US" sz="2400" dirty="0" smtClean="0"/>
              <a:t>）帮助系统，</a:t>
            </a:r>
            <a:r>
              <a:rPr lang="en-US" altLang="zh-CN" sz="2400" dirty="0" smtClean="0"/>
              <a:t>help</a:t>
            </a:r>
            <a:r>
              <a:rPr lang="zh-CN" altLang="en-US" sz="2400" dirty="0" smtClean="0"/>
              <a:t>命令，列出</a:t>
            </a:r>
            <a:r>
              <a:rPr lang="en-US" altLang="zh-CN" sz="2400" dirty="0" smtClean="0"/>
              <a:t>bash</a:t>
            </a:r>
            <a:r>
              <a:rPr lang="zh-CN" altLang="en-US" sz="2400" dirty="0" smtClean="0"/>
              <a:t>的所有命令。</a:t>
            </a:r>
            <a:r>
              <a:rPr lang="en-US" altLang="zh-CN" sz="2400" dirty="0" smtClean="0"/>
              <a:t>    Help</a:t>
            </a:r>
            <a:r>
              <a:rPr lang="zh-CN" altLang="en-US" sz="2400" dirty="0" smtClean="0"/>
              <a:t>＋命令：该命令的帮助。</a:t>
            </a:r>
            <a:endParaRPr lang="en-US" altLang="zh-CN" sz="2400" dirty="0" smtClean="0"/>
          </a:p>
          <a:p>
            <a:pPr>
              <a:defRPr/>
            </a:pPr>
            <a:r>
              <a:rPr lang="en-US" altLang="zh-TW" b="1" dirty="0" err="1" smtClean="0"/>
              <a:t>sh</a:t>
            </a:r>
            <a:r>
              <a:rPr lang="zh-TW" altLang="en-US" dirty="0" smtClean="0"/>
              <a:t> 或者称作 </a:t>
            </a:r>
            <a:r>
              <a:rPr lang="en-US" altLang="zh-TW" dirty="0" smtClean="0"/>
              <a:t>Bourne Shell: </a:t>
            </a:r>
            <a:r>
              <a:rPr lang="zh-TW" altLang="en-US" dirty="0" smtClean="0"/>
              <a:t>最初的</a:t>
            </a:r>
            <a:r>
              <a:rPr lang="en-US" altLang="zh-TW" dirty="0" smtClean="0"/>
              <a:t>shell</a:t>
            </a:r>
            <a:r>
              <a:rPr lang="zh-TW" altLang="en-US" dirty="0" smtClean="0"/>
              <a:t>并且仍然在</a:t>
            </a:r>
            <a:r>
              <a:rPr lang="en-US" altLang="zh-TW" dirty="0" smtClean="0"/>
              <a:t>UNIX</a:t>
            </a:r>
            <a:r>
              <a:rPr lang="zh-TW" altLang="en-US" dirty="0" smtClean="0"/>
              <a:t>系统和</a:t>
            </a:r>
            <a:r>
              <a:rPr lang="en-US" altLang="zh-TW" dirty="0" smtClean="0"/>
              <a:t>UNIX</a:t>
            </a:r>
            <a:r>
              <a:rPr lang="zh-TW" altLang="en-US" dirty="0" smtClean="0"/>
              <a:t>相关系统中使用。它是基本的</a:t>
            </a:r>
            <a:r>
              <a:rPr lang="en-US" altLang="zh-TW" dirty="0" smtClean="0"/>
              <a:t>shell</a:t>
            </a:r>
            <a:r>
              <a:rPr lang="zh-TW" altLang="en-US" dirty="0" smtClean="0"/>
              <a:t>，是一个特性不多的小程序。虽然不是一个标准的</a:t>
            </a:r>
            <a:r>
              <a:rPr lang="en-US" altLang="zh-TW" dirty="0" smtClean="0"/>
              <a:t>shell</a:t>
            </a:r>
            <a:r>
              <a:rPr lang="zh-TW" altLang="en-US" dirty="0" smtClean="0"/>
              <a:t>，但是 为了</a:t>
            </a:r>
            <a:r>
              <a:rPr lang="en-US" altLang="zh-TW" dirty="0" smtClean="0"/>
              <a:t>UNIX</a:t>
            </a:r>
            <a:r>
              <a:rPr lang="zh-TW" altLang="en-US" dirty="0" smtClean="0"/>
              <a:t>程序的兼容性在每个</a:t>
            </a:r>
            <a:r>
              <a:rPr lang="en-US" altLang="zh-TW" dirty="0" smtClean="0"/>
              <a:t>Linux</a:t>
            </a:r>
            <a:r>
              <a:rPr lang="zh-TW" altLang="en-US" dirty="0" smtClean="0"/>
              <a:t>系统上仍然存在。</a:t>
            </a:r>
          </a:p>
          <a:p>
            <a:pPr>
              <a:defRPr/>
            </a:pPr>
            <a:r>
              <a:rPr lang="en-US" altLang="zh-TW" b="1" dirty="0" smtClean="0"/>
              <a:t>bash</a:t>
            </a:r>
            <a:r>
              <a:rPr lang="zh-TW" altLang="en-US" dirty="0" smtClean="0"/>
              <a:t> 或者称作 </a:t>
            </a:r>
            <a:r>
              <a:rPr lang="en-US" altLang="zh-TW" dirty="0" smtClean="0"/>
              <a:t>Bourne Again shell: </a:t>
            </a:r>
            <a:r>
              <a:rPr lang="zh-TW" altLang="en-US" dirty="0" smtClean="0"/>
              <a:t>标准的</a:t>
            </a:r>
            <a:r>
              <a:rPr lang="en-US" altLang="zh-TW" dirty="0" smtClean="0"/>
              <a:t>GNU shell</a:t>
            </a:r>
            <a:r>
              <a:rPr lang="zh-TW" altLang="en-US" dirty="0" smtClean="0"/>
              <a:t>，直观而又灵活。或许是初学者的最明智选择同时对高级和专业用户来说也是一个强有力的工具。在</a:t>
            </a:r>
            <a:r>
              <a:rPr lang="en-US" altLang="zh-TW" dirty="0" smtClean="0"/>
              <a:t>Linux</a:t>
            </a:r>
            <a:r>
              <a:rPr lang="zh-TW" altLang="en-US" dirty="0" smtClean="0"/>
              <a:t>上，</a:t>
            </a:r>
            <a:r>
              <a:rPr lang="en-US" altLang="zh-TW" b="1" dirty="0" smtClean="0"/>
              <a:t>bash</a:t>
            </a:r>
            <a:r>
              <a:rPr lang="zh-TW" altLang="en-US" dirty="0" smtClean="0"/>
              <a:t> 是普通用户的标准</a:t>
            </a:r>
            <a:r>
              <a:rPr lang="en-US" altLang="zh-TW" dirty="0" smtClean="0"/>
              <a:t>shell</a:t>
            </a:r>
            <a:r>
              <a:rPr lang="zh-TW" altLang="en-US" dirty="0" smtClean="0"/>
              <a:t>。这个</a:t>
            </a:r>
            <a:r>
              <a:rPr lang="en-US" altLang="zh-TW" dirty="0" smtClean="0"/>
              <a:t>shell</a:t>
            </a:r>
            <a:r>
              <a:rPr lang="zh-TW" altLang="en-US" dirty="0" smtClean="0"/>
              <a:t>因此称为</a:t>
            </a:r>
            <a:r>
              <a:rPr lang="en-US" altLang="zh-TW" dirty="0" smtClean="0"/>
              <a:t>Bourne shell</a:t>
            </a:r>
            <a:r>
              <a:rPr lang="zh-TW" altLang="en-US" dirty="0" smtClean="0"/>
              <a:t>的</a:t>
            </a:r>
            <a:r>
              <a:rPr lang="zh-TW" altLang="en-US" i="1" dirty="0" smtClean="0"/>
              <a:t>超集</a:t>
            </a:r>
            <a:r>
              <a:rPr lang="zh-TW" altLang="en-US" dirty="0" smtClean="0"/>
              <a:t>，一套附件和插件。意味着</a:t>
            </a:r>
            <a:r>
              <a:rPr lang="en-US" altLang="zh-TW" dirty="0" smtClean="0"/>
              <a:t>bash</a:t>
            </a:r>
            <a:r>
              <a:rPr lang="zh-TW" altLang="en-US" dirty="0" smtClean="0"/>
              <a:t>和</a:t>
            </a:r>
            <a:r>
              <a:rPr lang="en-US" altLang="zh-TW" dirty="0" err="1" smtClean="0"/>
              <a:t>sh</a:t>
            </a:r>
            <a:r>
              <a:rPr lang="zh-TW" altLang="en-US" dirty="0" smtClean="0"/>
              <a:t>是兼容的：在</a:t>
            </a:r>
            <a:r>
              <a:rPr lang="en-US" altLang="zh-TW" b="1" dirty="0" err="1" smtClean="0"/>
              <a:t>sh</a:t>
            </a:r>
            <a:r>
              <a:rPr lang="zh-TW" altLang="en-US" dirty="0" smtClean="0"/>
              <a:t>中可以工作的命令，在</a:t>
            </a:r>
            <a:r>
              <a:rPr lang="en-US" altLang="zh-TW" b="1" dirty="0" smtClean="0"/>
              <a:t>bash</a:t>
            </a:r>
            <a:r>
              <a:rPr lang="zh-TW" altLang="en-US" dirty="0" smtClean="0"/>
              <a:t>中也能工作，反之则不然。本书所有的例子和练习均使用</a:t>
            </a:r>
            <a:r>
              <a:rPr lang="en-US" altLang="zh-TW" b="1" dirty="0" smtClean="0"/>
              <a:t>bash</a:t>
            </a:r>
            <a:r>
              <a:rPr lang="zh-TW" altLang="en-US" dirty="0" smtClean="0"/>
              <a:t>。</a:t>
            </a:r>
          </a:p>
          <a:p>
            <a:pPr>
              <a:defRPr/>
            </a:pPr>
            <a:r>
              <a:rPr lang="en-US" altLang="zh-TW" b="1" dirty="0" err="1" smtClean="0"/>
              <a:t>csh</a:t>
            </a:r>
            <a:r>
              <a:rPr lang="zh-TW" altLang="en-US" dirty="0" smtClean="0"/>
              <a:t> 或者称作 </a:t>
            </a:r>
            <a:r>
              <a:rPr lang="en-US" altLang="zh-TW" dirty="0" smtClean="0"/>
              <a:t>C shell: </a:t>
            </a:r>
            <a:r>
              <a:rPr lang="zh-TW" altLang="en-US" dirty="0" smtClean="0"/>
              <a:t>语法了类似于</a:t>
            </a:r>
            <a:r>
              <a:rPr lang="en-US" altLang="zh-TW" dirty="0" smtClean="0"/>
              <a:t>C</a:t>
            </a:r>
            <a:r>
              <a:rPr lang="zh-TW" altLang="en-US" dirty="0" smtClean="0"/>
              <a:t>语言，某些时候程序员会使用。</a:t>
            </a:r>
          </a:p>
          <a:p>
            <a:pPr>
              <a:defRPr/>
            </a:pPr>
            <a:r>
              <a:rPr lang="en-US" altLang="zh-TW" b="1" dirty="0" err="1" smtClean="0"/>
              <a:t>tcsh</a:t>
            </a:r>
            <a:r>
              <a:rPr lang="zh-TW" altLang="en-US" dirty="0" smtClean="0"/>
              <a:t> 或者称作 </a:t>
            </a:r>
            <a:r>
              <a:rPr lang="en-US" altLang="zh-TW" dirty="0" smtClean="0"/>
              <a:t>Turbo C shell: </a:t>
            </a:r>
            <a:r>
              <a:rPr lang="zh-TW" altLang="en-US" dirty="0" smtClean="0"/>
              <a:t>普通</a:t>
            </a:r>
            <a:r>
              <a:rPr lang="en-US" altLang="zh-TW" dirty="0" smtClean="0"/>
              <a:t>C shell</a:t>
            </a:r>
            <a:r>
              <a:rPr lang="zh-TW" altLang="en-US" dirty="0" smtClean="0"/>
              <a:t>的超集，加强了的用户友好度和速度。</a:t>
            </a:r>
            <a:endParaRPr lang="en-US" altLang="zh-TW" dirty="0" smtClean="0"/>
          </a:p>
          <a:p>
            <a:pPr>
              <a:defRPr/>
            </a:pPr>
            <a:r>
              <a:rPr lang="en-US" altLang="zh-CN" dirty="0" err="1" smtClean="0"/>
              <a:t>zch</a:t>
            </a:r>
            <a:r>
              <a:rPr lang="zh-CN" altLang="en-US" dirty="0" smtClean="0"/>
              <a:t>，</a:t>
            </a:r>
            <a:r>
              <a:rPr lang="en-US" altLang="zh-CN" dirty="0" smtClean="0"/>
              <a:t>84</a:t>
            </a:r>
            <a:r>
              <a:rPr lang="zh-CN" altLang="en-US" dirty="0" smtClean="0"/>
              <a:t>个命令。一般没必要使用</a:t>
            </a:r>
            <a:endParaRPr lang="en-US" altLang="zh-CN"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a:solidFill>
            <a:srgbClr val="FFFFFF"/>
          </a:solidFill>
          <a:ln/>
        </p:spPr>
      </p:sp>
      <p:sp>
        <p:nvSpPr>
          <p:cNvPr id="54274" name="Rectangle 2"/>
          <p:cNvSpPr>
            <a:spLocks noGrp="1" noChangeArrowheads="1"/>
          </p:cNvSpPr>
          <p:nvPr>
            <p:ph type="body" idx="1"/>
          </p:nvPr>
        </p:nvSpPr>
        <p:spPr>
          <a:ln/>
        </p:spPr>
        <p:txBody>
          <a:bodyPr/>
          <a:lstStyle/>
          <a:p>
            <a:pPr>
              <a:defRPr/>
            </a:pPr>
            <a:r>
              <a:rPr lang="zh-TW" altLang="en-US" sz="1400" dirty="0" smtClean="0"/>
              <a:t>非图形界面（本地或</a:t>
            </a:r>
            <a:r>
              <a:rPr lang="en-US" altLang="zh-TW" sz="1400" dirty="0" err="1" smtClean="0"/>
              <a:t>tenlet</a:t>
            </a:r>
            <a:r>
              <a:rPr lang="zh-TW" altLang="en-US" sz="1400" dirty="0" smtClean="0"/>
              <a:t>），登录后就是</a:t>
            </a:r>
            <a:r>
              <a:rPr lang="en-US" altLang="zh-TW" sz="1400" dirty="0" smtClean="0"/>
              <a:t>shell</a:t>
            </a:r>
          </a:p>
          <a:p>
            <a:pPr>
              <a:defRPr/>
            </a:pPr>
            <a:r>
              <a:rPr lang="zh-TW" altLang="en-US" sz="1400" dirty="0" smtClean="0"/>
              <a:t>图形界面可以使用“终端窗口”</a:t>
            </a:r>
            <a:r>
              <a:rPr lang="zh-CN" altLang="en-US" sz="1400" dirty="0" smtClean="0"/>
              <a:t>（后面图形界面介绍）</a:t>
            </a:r>
            <a:endParaRPr lang="zh-TW" altLang="en-US" sz="1400" dirty="0" smtClean="0"/>
          </a:p>
          <a:p>
            <a:pPr>
              <a:defRPr/>
            </a:pPr>
            <a:r>
              <a:rPr lang="zh-TW" altLang="en-US" dirty="0" smtClean="0"/>
              <a:t>命令，</a:t>
            </a:r>
            <a:r>
              <a:rPr lang="zh-CN" altLang="en-US" dirty="0" smtClean="0"/>
              <a:t>最简单直接的方式</a:t>
            </a:r>
            <a:r>
              <a:rPr lang="zh-TW" altLang="en-US" dirty="0" smtClean="0"/>
              <a:t>。接下来我们掌握一些命令，就可以“命令”</a:t>
            </a:r>
            <a:r>
              <a:rPr lang="en-US" altLang="zh-TW" dirty="0" err="1" smtClean="0"/>
              <a:t>linux</a:t>
            </a:r>
            <a:r>
              <a:rPr lang="zh-TW" altLang="en-US" dirty="0" smtClean="0"/>
              <a:t>工作了</a:t>
            </a:r>
          </a:p>
          <a:p>
            <a:pPr>
              <a:defRPr/>
            </a:pPr>
            <a:r>
              <a:rPr lang="en-US" altLang="zh-CN" dirty="0" smtClean="0"/>
              <a:t>Tab</a:t>
            </a:r>
            <a:r>
              <a:rPr lang="zh-CN" altLang="en-US" dirty="0" smtClean="0"/>
              <a:t>和方向健：</a:t>
            </a:r>
            <a:endParaRPr lang="en-US" altLang="zh-TW" dirty="0" smtClean="0"/>
          </a:p>
          <a:p>
            <a:pPr>
              <a:defRPr/>
            </a:pPr>
            <a:r>
              <a:rPr lang="zh-TW" altLang="en-US" dirty="0" smtClean="0"/>
              <a:t>命令或参数可以用“</a:t>
            </a:r>
            <a:r>
              <a:rPr lang="en-US" altLang="zh-TW" dirty="0" smtClean="0"/>
              <a:t>TAB </a:t>
            </a:r>
            <a:r>
              <a:rPr lang="zh-TW" altLang="en-US" dirty="0" smtClean="0"/>
              <a:t>键”自动补全</a:t>
            </a:r>
            <a:endParaRPr lang="en-US" altLang="zh-TW" dirty="0" smtClean="0"/>
          </a:p>
          <a:p>
            <a:pPr>
              <a:defRPr/>
            </a:pPr>
            <a:r>
              <a:rPr lang="zh-CN" altLang="en-US" dirty="0" smtClean="0"/>
              <a:t>输入开头几个字母，</a:t>
            </a:r>
            <a:r>
              <a:rPr lang="en-US" altLang="zh-CN" dirty="0" smtClean="0"/>
              <a:t>Tab</a:t>
            </a:r>
            <a:r>
              <a:rPr lang="zh-CN" altLang="en-US" dirty="0" smtClean="0"/>
              <a:t>，补全后面的</a:t>
            </a:r>
            <a:endParaRPr lang="en-US" altLang="zh-CN" dirty="0" smtClean="0"/>
          </a:p>
          <a:p>
            <a:pPr>
              <a:defRPr/>
            </a:pPr>
            <a:r>
              <a:rPr lang="zh-CN" altLang="en-US" dirty="0" smtClean="0"/>
              <a:t>两次</a:t>
            </a:r>
            <a:r>
              <a:rPr lang="en-US" altLang="zh-CN" dirty="0" smtClean="0"/>
              <a:t>tab</a:t>
            </a:r>
            <a:r>
              <a:rPr lang="zh-CN" altLang="en-US" dirty="0" smtClean="0"/>
              <a:t>，列出所有待选的</a:t>
            </a:r>
            <a:endParaRPr lang="en-US" altLang="zh-CN" dirty="0" smtClean="0"/>
          </a:p>
          <a:p>
            <a:pPr>
              <a:defRPr/>
            </a:pPr>
            <a:r>
              <a:rPr lang="zh-TW" altLang="en-US" dirty="0" smtClean="0"/>
              <a:t>四个方向的光标键</a:t>
            </a:r>
            <a:r>
              <a:rPr lang="en-US" altLang="zh-TW" dirty="0" smtClean="0"/>
              <a:t>,</a:t>
            </a:r>
            <a:r>
              <a:rPr lang="zh-TW" altLang="en-US" dirty="0" smtClean="0"/>
              <a:t>可以调用以前用过的命令</a:t>
            </a:r>
          </a:p>
          <a:p>
            <a:pPr eaLnBrk="1" hangingPunct="1">
              <a:spcBef>
                <a:spcPts val="1800"/>
              </a:spcBef>
              <a:defRPr/>
            </a:pPr>
            <a:endParaRPr lang="en-US" altLang="zh-CN" sz="1400" dirty="0" smtClean="0">
              <a:latin typeface="Lucida Grande" charset="0"/>
              <a:sym typeface="Lucida Grande"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zh-CN" altLang="en-US" dirty="0" smtClean="0"/>
              <a:t>第一个命令</a:t>
            </a:r>
            <a:r>
              <a:rPr lang="en-US" altLang="zh-CN" dirty="0" smtClean="0"/>
              <a:t>help</a:t>
            </a:r>
          </a:p>
          <a:p>
            <a:pPr>
              <a:defRPr/>
            </a:pPr>
            <a:r>
              <a:rPr lang="zh-CN" altLang="en-US" dirty="0" smtClean="0"/>
              <a:t>功能是列出</a:t>
            </a:r>
            <a:r>
              <a:rPr lang="en-US" altLang="zh-CN" dirty="0" smtClean="0"/>
              <a:t>bash</a:t>
            </a:r>
            <a:r>
              <a:rPr lang="zh-CN" altLang="en-US" dirty="0" smtClean="0"/>
              <a:t>的所有命令</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tLang="zh-CN" dirty="0" smtClean="0"/>
              <a:t>Help</a:t>
            </a:r>
            <a:r>
              <a:rPr lang="zh-CN" altLang="en-US" dirty="0" smtClean="0"/>
              <a:t>＋</a:t>
            </a:r>
            <a:r>
              <a:rPr lang="en-US" altLang="zh-CN" dirty="0" smtClean="0"/>
              <a:t>bash</a:t>
            </a:r>
            <a:r>
              <a:rPr lang="zh-CN" altLang="en-US" dirty="0" smtClean="0"/>
              <a:t>命令：该命令的帮助</a:t>
            </a:r>
            <a:endParaRPr lang="en-US" altLang="zh-CN" dirty="0" smtClean="0"/>
          </a:p>
          <a:p>
            <a:pPr>
              <a:defRPr/>
            </a:pPr>
            <a:r>
              <a:rPr lang="en-US" altLang="zh-CN" dirty="0" smtClean="0"/>
              <a:t>Help help</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tLang="zh-CN" dirty="0" smtClean="0"/>
              <a:t>1000</a:t>
            </a:r>
            <a:r>
              <a:rPr lang="zh-CN" altLang="en-US" dirty="0" smtClean="0"/>
              <a:t>个命令怎么学？</a:t>
            </a:r>
            <a:endParaRPr lang="en-US" altLang="zh-CN" dirty="0" smtClean="0"/>
          </a:p>
          <a:p>
            <a:pPr>
              <a:defRPr/>
            </a:pPr>
            <a:r>
              <a:rPr lang="zh-CN" altLang="en-US" dirty="0" smtClean="0"/>
              <a:t>不可能有人给你介绍所有的命令</a:t>
            </a:r>
            <a:endParaRPr lang="en-US" altLang="zh-CN" dirty="0" smtClean="0"/>
          </a:p>
          <a:p>
            <a:pPr>
              <a:defRPr/>
            </a:pPr>
            <a:r>
              <a:rPr lang="zh-CN" altLang="en-US" dirty="0" smtClean="0"/>
              <a:t>有方法：</a:t>
            </a:r>
            <a:endParaRPr lang="en-US" altLang="zh-CN" dirty="0" smtClean="0"/>
          </a:p>
          <a:p>
            <a:pPr>
              <a:defRPr/>
            </a:pPr>
            <a:r>
              <a:rPr lang="zh-CN" altLang="en-US" dirty="0" smtClean="0"/>
              <a:t>前面介绍的</a:t>
            </a:r>
            <a:r>
              <a:rPr lang="en-US" altLang="zh-CN" dirty="0" smtClean="0"/>
              <a:t>help</a:t>
            </a:r>
            <a:r>
              <a:rPr lang="zh-CN" altLang="en-US" dirty="0" smtClean="0"/>
              <a:t>命令只用于</a:t>
            </a:r>
            <a:r>
              <a:rPr lang="en-US" altLang="zh-CN" dirty="0" smtClean="0"/>
              <a:t>shell</a:t>
            </a:r>
            <a:r>
              <a:rPr lang="zh-CN" altLang="en-US" dirty="0" smtClean="0"/>
              <a:t>内置命令的解释</a:t>
            </a:r>
            <a:endParaRPr lang="en-US" altLang="zh-CN" dirty="0" smtClean="0"/>
          </a:p>
          <a:p>
            <a:pPr>
              <a:defRPr/>
            </a:pPr>
            <a:r>
              <a:rPr lang="zh-CN" altLang="en-US" dirty="0" smtClean="0"/>
              <a:t>学习命令的</a:t>
            </a:r>
            <a:r>
              <a:rPr lang="en-US" altLang="zh-CN" dirty="0" smtClean="0"/>
              <a:t>3</a:t>
            </a:r>
            <a:r>
              <a:rPr lang="zh-CN" altLang="en-US" dirty="0" smtClean="0"/>
              <a:t>个利器（是</a:t>
            </a:r>
            <a:r>
              <a:rPr lang="en-US" altLang="zh-CN" dirty="0" smtClean="0"/>
              <a:t>3</a:t>
            </a:r>
            <a:r>
              <a:rPr lang="zh-CN" altLang="en-US" dirty="0" smtClean="0"/>
              <a:t>个命令）：</a:t>
            </a:r>
            <a:r>
              <a:rPr lang="en-US" altLang="zh-CN" dirty="0" smtClean="0"/>
              <a:t>man</a:t>
            </a:r>
            <a:r>
              <a:rPr lang="zh-CN" altLang="en-US" dirty="0" smtClean="0"/>
              <a:t>，</a:t>
            </a:r>
            <a:r>
              <a:rPr lang="en-US" altLang="zh-CN" dirty="0" smtClean="0"/>
              <a:t>info</a:t>
            </a:r>
            <a:r>
              <a:rPr lang="zh-CN" altLang="en-US" dirty="0" smtClean="0"/>
              <a:t>，</a:t>
            </a:r>
            <a:r>
              <a:rPr lang="en-US" altLang="zh-CN" dirty="0" smtClean="0"/>
              <a:t>help</a:t>
            </a:r>
            <a:r>
              <a:rPr lang="zh-CN" altLang="en-US" dirty="0" smtClean="0"/>
              <a:t>参数</a:t>
            </a:r>
            <a:endParaRPr lang="en-US" altLang="zh-CN"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tLang="zh-TW" dirty="0" smtClean="0"/>
              <a:t>Man</a:t>
            </a:r>
            <a:r>
              <a:rPr lang="zh-CN" altLang="en-US" dirty="0" smtClean="0"/>
              <a:t>命令</a:t>
            </a:r>
            <a:r>
              <a:rPr lang="zh-TW" altLang="en-US" dirty="0" smtClean="0"/>
              <a:t>可以显示系统手册页中的内容</a:t>
            </a:r>
            <a:endParaRPr lang="en-US" altLang="zh-TW" dirty="0" smtClean="0"/>
          </a:p>
          <a:p>
            <a:pPr>
              <a:defRPr/>
            </a:pPr>
            <a:r>
              <a:rPr lang="zh-CN" altLang="en-US" dirty="0" smtClean="0"/>
              <a:t>命令都有使用手册，通过</a:t>
            </a:r>
            <a:r>
              <a:rPr lang="en-US" altLang="zh-CN" dirty="0" smtClean="0"/>
              <a:t>man+</a:t>
            </a:r>
            <a:r>
              <a:rPr lang="zh-CN" altLang="en-US" dirty="0" smtClean="0"/>
              <a:t>命令名可以查看该～～～</a:t>
            </a:r>
            <a:endParaRPr lang="en-US" altLang="zh-CN" dirty="0" smtClean="0"/>
          </a:p>
          <a:p>
            <a:pPr>
              <a:defRPr/>
            </a:pPr>
            <a:r>
              <a:rPr lang="zh-CN" altLang="en-US" dirty="0" smtClean="0"/>
              <a:t>使用方向键、空格、</a:t>
            </a:r>
            <a:r>
              <a:rPr lang="en-US" altLang="zh-CN" dirty="0" smtClean="0"/>
              <a:t>q</a:t>
            </a:r>
            <a:endParaRPr lang="en-US" altLang="zh-TW"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tLang="zh-TW" dirty="0" smtClean="0"/>
              <a:t>Info</a:t>
            </a:r>
            <a:r>
              <a:rPr lang="zh-TW" altLang="en-US" dirty="0" smtClean="0"/>
              <a:t>工具</a:t>
            </a:r>
            <a:r>
              <a:rPr lang="zh-CN" altLang="en-US" dirty="0" smtClean="0"/>
              <a:t>：</a:t>
            </a:r>
            <a:r>
              <a:rPr lang="zh-TW" altLang="en-US" dirty="0" smtClean="0"/>
              <a:t>基于菜单的超文本系统</a:t>
            </a:r>
            <a:r>
              <a:rPr lang="zh-CN" altLang="en-US" dirty="0" smtClean="0"/>
              <a:t>（有连接）</a:t>
            </a:r>
            <a:endParaRPr lang="en-US" altLang="zh-CN" dirty="0" smtClean="0"/>
          </a:p>
          <a:p>
            <a:pPr>
              <a:defRPr/>
            </a:pPr>
            <a:r>
              <a:rPr lang="zh-CN" altLang="en-US" dirty="0" smtClean="0"/>
              <a:t>支持内部命令</a:t>
            </a:r>
            <a:endParaRPr lang="en-US" altLang="zh-TW" dirty="0" smtClean="0"/>
          </a:p>
          <a:p>
            <a:pPr>
              <a:defRPr/>
            </a:pPr>
            <a:r>
              <a:rPr lang="zh-TW" altLang="en-US" dirty="0" smtClean="0"/>
              <a:t>按下？键，可以列出</a:t>
            </a:r>
            <a:r>
              <a:rPr lang="en-US" altLang="zh-TW" dirty="0" smtClean="0"/>
              <a:t>info</a:t>
            </a:r>
            <a:r>
              <a:rPr lang="zh-TW" altLang="en-US" dirty="0" smtClean="0"/>
              <a:t>窗口中的相关命令</a:t>
            </a:r>
            <a:endParaRPr lang="en-US" altLang="zh-TW" dirty="0" smtClean="0"/>
          </a:p>
          <a:p>
            <a:pPr>
              <a:defRPr/>
            </a:pPr>
            <a:r>
              <a:rPr lang="en-US" altLang="zh-TW" dirty="0" smtClean="0"/>
              <a:t>----</a:t>
            </a:r>
          </a:p>
          <a:p>
            <a:pPr>
              <a:defRPr/>
            </a:pPr>
            <a:r>
              <a:rPr lang="zh-CN" altLang="en-US" dirty="0" smtClean="0"/>
              <a:t>基本的使用（方向键、空格、</a:t>
            </a:r>
            <a:r>
              <a:rPr lang="en-US" altLang="zh-CN" dirty="0" smtClean="0"/>
              <a:t>q</a:t>
            </a:r>
            <a:r>
              <a:rPr lang="zh-CN" altLang="en-US" dirty="0" smtClean="0"/>
              <a:t>）和</a:t>
            </a:r>
            <a:r>
              <a:rPr lang="en-US" altLang="zh-CN" dirty="0" smtClean="0"/>
              <a:t>man</a:t>
            </a:r>
            <a:r>
              <a:rPr lang="zh-CN" altLang="en-US" dirty="0" smtClean="0"/>
              <a:t>类似</a:t>
            </a:r>
            <a:r>
              <a:rPr lang="zh-TW" altLang="en-US" dirty="0" smtClean="0"/>
              <a:t> </a:t>
            </a:r>
          </a:p>
          <a:p>
            <a:pPr>
              <a:defRPr/>
            </a:pPr>
            <a:endParaRPr lang="zh-CN" altLang="en-US" dirty="0" smtClean="0"/>
          </a:p>
          <a:p>
            <a:pPr>
              <a:defRPr/>
            </a:pPr>
            <a:endParaRPr lang="en-US" altLang="zh-CN"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zh-CN" altLang="en-US" dirty="0" smtClean="0"/>
              <a:t>前面说的</a:t>
            </a:r>
            <a:r>
              <a:rPr lang="en-US" altLang="zh-TW" dirty="0" smtClean="0"/>
              <a:t>Help</a:t>
            </a:r>
            <a:r>
              <a:rPr lang="zh-CN" altLang="en-US" dirty="0" smtClean="0"/>
              <a:t>命令</a:t>
            </a:r>
            <a:r>
              <a:rPr lang="zh-TW" altLang="en-US" dirty="0" smtClean="0"/>
              <a:t>仅用于</a:t>
            </a:r>
            <a:r>
              <a:rPr lang="en-US" altLang="zh-TW" dirty="0" smtClean="0"/>
              <a:t>shell</a:t>
            </a:r>
            <a:r>
              <a:rPr lang="zh-TW" altLang="en-US" dirty="0" smtClean="0"/>
              <a:t>内置命令的解释</a:t>
            </a:r>
            <a:endParaRPr lang="en-US" altLang="zh-TW" dirty="0" smtClean="0"/>
          </a:p>
          <a:p>
            <a:pPr>
              <a:defRPr/>
            </a:pPr>
            <a:r>
              <a:rPr lang="zh-CN" altLang="en-US" dirty="0" smtClean="0"/>
              <a:t>命令行工具</a:t>
            </a:r>
            <a:r>
              <a:rPr lang="en-US" altLang="zh-CN" dirty="0" smtClean="0"/>
              <a:t> </a:t>
            </a:r>
            <a:r>
              <a:rPr lang="zh-CN" altLang="en-US" dirty="0" smtClean="0"/>
              <a:t>通常提供</a:t>
            </a:r>
            <a:r>
              <a:rPr lang="en-US" altLang="zh-CN" dirty="0" smtClean="0"/>
              <a:t>help</a:t>
            </a:r>
            <a:r>
              <a:rPr lang="zh-CN" altLang="en-US" dirty="0" smtClean="0"/>
              <a:t>参数</a:t>
            </a:r>
            <a:endParaRPr lang="en-US" altLang="zh-CN" dirty="0" smtClean="0"/>
          </a:p>
          <a:p>
            <a:pPr>
              <a:defRPr/>
            </a:pPr>
            <a:r>
              <a:rPr lang="zh-CN" altLang="en-US" dirty="0" smtClean="0"/>
              <a:t>两个减号</a:t>
            </a:r>
            <a:r>
              <a:rPr lang="en-US" altLang="zh-CN" dirty="0" smtClean="0"/>
              <a:t>+help</a:t>
            </a:r>
            <a:r>
              <a:rPr lang="zh-CN" altLang="en-US" dirty="0" smtClean="0"/>
              <a:t>，作为参数</a:t>
            </a:r>
            <a:endParaRPr lang="en-US" altLang="zh-CN" dirty="0" smtClean="0"/>
          </a:p>
          <a:p>
            <a:pPr>
              <a:defRPr/>
            </a:pPr>
            <a:r>
              <a:rPr lang="zh-CN" altLang="en-US" dirty="0" smtClean="0"/>
              <a:t>提供简单快速的帮助</a:t>
            </a:r>
            <a:endParaRPr lang="en-US" altLang="zh-CN"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zh-CN" altLang="en-US" dirty="0" smtClean="0"/>
              <a:t>有了这</a:t>
            </a:r>
            <a:r>
              <a:rPr lang="en-US" altLang="zh-CN" dirty="0" smtClean="0"/>
              <a:t>3</a:t>
            </a:r>
            <a:r>
              <a:rPr lang="zh-CN" altLang="en-US" dirty="0" smtClean="0"/>
              <a:t>个工具，下面只按类别列出命令，不具体介绍参数</a:t>
            </a:r>
            <a:endParaRPr lang="en-US" altLang="zh-CN" dirty="0" smtClean="0"/>
          </a:p>
          <a:p>
            <a:pPr>
              <a:defRPr/>
            </a:pPr>
            <a:endParaRPr lang="en-US" altLang="zh-CN"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下面我们介绍几类命令</a:t>
            </a:r>
            <a:endParaRPr lang="en-US" altLang="zh-CN" dirty="0" smtClean="0"/>
          </a:p>
          <a:p>
            <a:r>
              <a:rPr lang="zh-CN" altLang="en-US" dirty="0" smtClean="0"/>
              <a:t>首先是文件和目录的操作</a:t>
            </a:r>
            <a:endParaRPr lang="en-US" dirty="0"/>
          </a:p>
        </p:txBody>
      </p:sp>
    </p:spTree>
    <p:extLst>
      <p:ext uri="{BB962C8B-B14F-4D97-AF65-F5344CB8AC3E}">
        <p14:creationId xmlns:p14="http://schemas.microsoft.com/office/powerpoint/2010/main" val="4090063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实际上除了微软的，</a:t>
            </a:r>
            <a:endParaRPr lang="en-US" altLang="zh-CN" dirty="0" smtClean="0"/>
          </a:p>
          <a:p>
            <a:r>
              <a:rPr lang="zh-CN" altLang="en-US" dirty="0" smtClean="0"/>
              <a:t>其他都和</a:t>
            </a:r>
            <a:r>
              <a:rPr lang="en-US" altLang="zh-CN" dirty="0" smtClean="0"/>
              <a:t>UNIX</a:t>
            </a:r>
            <a:r>
              <a:rPr lang="zh-CN" altLang="en-US" dirty="0" smtClean="0"/>
              <a:t>密切相关</a:t>
            </a:r>
            <a:endParaRPr lang="en-US" dirty="0"/>
          </a:p>
        </p:txBody>
      </p:sp>
    </p:spTree>
    <p:extLst>
      <p:ext uri="{BB962C8B-B14F-4D97-AF65-F5344CB8AC3E}">
        <p14:creationId xmlns:p14="http://schemas.microsoft.com/office/powerpoint/2010/main" val="3611452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a:solidFill>
            <a:srgbClr val="FFFFFF"/>
          </a:solidFill>
          <a:ln/>
        </p:spPr>
      </p:sp>
      <p:sp>
        <p:nvSpPr>
          <p:cNvPr id="56322" name="Rectangle 2"/>
          <p:cNvSpPr>
            <a:spLocks noGrp="1" noChangeArrowheads="1"/>
          </p:cNvSpPr>
          <p:nvPr>
            <p:ph type="body" idx="1"/>
          </p:nvPr>
        </p:nvSpPr>
        <p:spPr>
          <a:ln/>
        </p:spPr>
        <p:txBody>
          <a:bodyPr/>
          <a:lstStyle/>
          <a:p>
            <a:pPr eaLnBrk="1" hangingPunct="1">
              <a:defRPr/>
            </a:pPr>
            <a:r>
              <a:rPr lang="zh-CN" altLang="en-US" dirty="0" smtClean="0"/>
              <a:t>首先要说一下</a:t>
            </a:r>
            <a:r>
              <a:rPr lang="en-US" altLang="zh-CN" dirty="0" err="1" smtClean="0"/>
              <a:t>linux</a:t>
            </a:r>
            <a:r>
              <a:rPr lang="zh-CN" altLang="en-US" dirty="0" smtClean="0"/>
              <a:t>的文件系统</a:t>
            </a:r>
            <a:endParaRPr lang="en-US" altLang="zh-TW" dirty="0" smtClean="0"/>
          </a:p>
          <a:p>
            <a:pPr eaLnBrk="1" hangingPunct="1">
              <a:defRPr/>
            </a:pPr>
            <a:r>
              <a:rPr lang="en-US" altLang="zh-TW" dirty="0" smtClean="0"/>
              <a:t>windows</a:t>
            </a:r>
            <a:r>
              <a:rPr lang="zh-TW" altLang="en-US" dirty="0" smtClean="0"/>
              <a:t>：</a:t>
            </a:r>
            <a:r>
              <a:rPr lang="en-US" altLang="zh-TW" dirty="0" smtClean="0"/>
              <a:t>C</a:t>
            </a:r>
            <a:r>
              <a:rPr lang="zh-TW" altLang="en-US" dirty="0" smtClean="0"/>
              <a:t>，</a:t>
            </a:r>
            <a:r>
              <a:rPr lang="en-US" altLang="zh-TW" dirty="0" smtClean="0"/>
              <a:t>D, </a:t>
            </a:r>
            <a:r>
              <a:rPr lang="zh-TW" altLang="en-US" dirty="0" smtClean="0"/>
              <a:t>每个分区一个盘符，然后是目录，子目录，文件</a:t>
            </a:r>
          </a:p>
          <a:p>
            <a:pPr eaLnBrk="1" hangingPunct="1">
              <a:defRPr/>
            </a:pPr>
            <a:r>
              <a:rPr lang="en-US" altLang="zh-CN" sz="2200" dirty="0" smtClean="0">
                <a:latin typeface="Lucida Grande" charset="0"/>
                <a:ea typeface="Heiti SC Light" charset="-122"/>
                <a:sym typeface="Lucida Grande" charset="0"/>
              </a:rPr>
              <a:t>Linux</a:t>
            </a:r>
            <a:r>
              <a:rPr lang="zh-CN" altLang="en-US" sz="2200" dirty="0" smtClean="0">
                <a:latin typeface="Lucida Grande" charset="0"/>
                <a:ea typeface="Heiti SC Light" charset="-122"/>
                <a:sym typeface="Lucida Grande" charset="0"/>
              </a:rPr>
              <a:t>：物理分区和逻辑目录结构是分开的</a:t>
            </a:r>
            <a:endParaRPr lang="en-US" altLang="zh-CN" sz="2200" dirty="0" smtClean="0">
              <a:latin typeface="Lucida Grande" charset="0"/>
              <a:ea typeface="Heiti SC Light" charset="-122"/>
              <a:sym typeface="Lucida Grande" charset="0"/>
            </a:endParaRPr>
          </a:p>
          <a:p>
            <a:pPr eaLnBrk="1" hangingPunct="1">
              <a:defRPr/>
            </a:pPr>
            <a:r>
              <a:rPr lang="zh-CN" altLang="en-US" sz="2200" dirty="0" smtClean="0">
                <a:latin typeface="Lucida Grande" charset="0"/>
                <a:ea typeface="Heiti SC Light" charset="-122"/>
                <a:sym typeface="Lucida Grande" charset="0"/>
              </a:rPr>
              <a:t>设备也表现为文件</a:t>
            </a:r>
            <a:endParaRPr lang="en-US" altLang="zh-CN" sz="2200" dirty="0" smtClean="0">
              <a:latin typeface="Lucida Grande" charset="0"/>
              <a:ea typeface="Heiti SC Light" charset="-122"/>
              <a:sym typeface="Lucida Grande" charset="0"/>
            </a:endParaRPr>
          </a:p>
          <a:p>
            <a:pPr eaLnBrk="1" hangingPunct="1">
              <a:defRPr/>
            </a:pPr>
            <a:r>
              <a:rPr lang="zh-CN" altLang="en-US" sz="2200" dirty="0" smtClean="0">
                <a:latin typeface="Lucida Grande" charset="0"/>
                <a:ea typeface="Heiti SC Light" charset="-122"/>
                <a:sym typeface="Lucida Grande" charset="0"/>
              </a:rPr>
              <a:t>甚至有一个</a:t>
            </a:r>
            <a:r>
              <a:rPr lang="en-US" altLang="zh-CN" sz="2200" dirty="0" smtClean="0">
                <a:latin typeface="Lucida Grande" charset="0"/>
                <a:ea typeface="Heiti SC Light" charset="-122"/>
                <a:sym typeface="Lucida Grande" charset="0"/>
              </a:rPr>
              <a:t>/</a:t>
            </a:r>
            <a:r>
              <a:rPr lang="en-US" altLang="zh-CN" sz="2200" dirty="0" err="1" smtClean="0">
                <a:latin typeface="Lucida Grande" charset="0"/>
                <a:ea typeface="Heiti SC Light" charset="-122"/>
                <a:sym typeface="Lucida Grande" charset="0"/>
              </a:rPr>
              <a:t>proc</a:t>
            </a:r>
            <a:r>
              <a:rPr lang="zh-CN" altLang="en-US" sz="2200" dirty="0" smtClean="0">
                <a:latin typeface="Lucida Grande" charset="0"/>
                <a:ea typeface="Heiti SC Light" charset="-122"/>
                <a:sym typeface="Lucida Grande" charset="0"/>
              </a:rPr>
              <a:t>目录，不在硬盘上而是在内存中</a:t>
            </a:r>
            <a:endParaRPr lang="en-US" altLang="zh-CN" sz="2200" dirty="0" smtClean="0">
              <a:latin typeface="Lucida Grande" charset="0"/>
              <a:ea typeface="Heiti SC Light" charset="-122"/>
              <a:sym typeface="Lucida Grande" charset="0"/>
            </a:endParaRPr>
          </a:p>
          <a:p>
            <a:pPr eaLnBrk="1" hangingPunct="1">
              <a:defRPr/>
            </a:pPr>
            <a:r>
              <a:rPr lang="zh-CN" altLang="en-US" sz="2200" dirty="0" smtClean="0">
                <a:latin typeface="Lucida Grande" charset="0"/>
                <a:ea typeface="Heiti SC Light" charset="-122"/>
                <a:sym typeface="Lucida Grande" charset="0"/>
              </a:rPr>
              <a:t>所以称为虚拟文件系统，一切都可以看作文件</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Linux</a:t>
            </a:r>
            <a:r>
              <a:rPr lang="zh-CN" altLang="en-US" dirty="0" smtClean="0"/>
              <a:t>的目录结构</a:t>
            </a:r>
            <a:r>
              <a:rPr lang="en-US" altLang="zh-CN" dirty="0" smtClean="0"/>
              <a:t>——</a:t>
            </a:r>
            <a:r>
              <a:rPr lang="zh-CN" altLang="en-US" dirty="0" smtClean="0"/>
              <a:t>一颗树</a:t>
            </a:r>
            <a:endParaRPr lang="en-US" dirty="0"/>
          </a:p>
        </p:txBody>
      </p:sp>
    </p:spTree>
    <p:extLst>
      <p:ext uri="{BB962C8B-B14F-4D97-AF65-F5344CB8AC3E}">
        <p14:creationId xmlns:p14="http://schemas.microsoft.com/office/powerpoint/2010/main" val="2403692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noGrp="1" noRot="1" noChangeAspect="1" noChangeArrowheads="1"/>
          </p:cNvSpPr>
          <p:nvPr>
            <p:ph type="sldImg"/>
          </p:nvPr>
        </p:nvSpPr>
        <p:spPr>
          <a:solidFill>
            <a:srgbClr val="FFFFFF"/>
          </a:solidFill>
          <a:ln/>
        </p:spPr>
      </p:sp>
      <p:sp>
        <p:nvSpPr>
          <p:cNvPr id="61442" name="Rectangle 2"/>
          <p:cNvSpPr>
            <a:spLocks noGrp="1" noChangeArrowheads="1"/>
          </p:cNvSpPr>
          <p:nvPr>
            <p:ph type="body" idx="1"/>
          </p:nvPr>
        </p:nvSpPr>
        <p:spPr>
          <a:ln/>
        </p:spPr>
        <p:txBody>
          <a:bodyPr/>
          <a:lstStyle/>
          <a:p>
            <a:pPr eaLnBrk="1" hangingPunct="1">
              <a:defRPr/>
            </a:pPr>
            <a:r>
              <a:rPr lang="zh-CN" altLang="en-US" sz="2200" dirty="0" smtClean="0">
                <a:latin typeface="Lucida Grande" charset="0"/>
                <a:sym typeface="Lucida Grande" charset="0"/>
              </a:rPr>
              <a:t>目录文件相关的几个命令</a:t>
            </a:r>
            <a:endParaRPr lang="en-US" altLang="zh-CN" sz="2200" dirty="0" smtClean="0">
              <a:latin typeface="Lucida Grande" charset="0"/>
              <a:sym typeface="Lucida Grande"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Rot="1" noChangeAspect="1" noChangeArrowheads="1"/>
          </p:cNvSpPr>
          <p:nvPr>
            <p:ph type="sldImg"/>
          </p:nvPr>
        </p:nvSpPr>
        <p:spPr>
          <a:solidFill>
            <a:srgbClr val="FFFFFF"/>
          </a:solidFill>
          <a:ln/>
        </p:spPr>
      </p:sp>
      <p:sp>
        <p:nvSpPr>
          <p:cNvPr id="63490" name="Rectangle 2"/>
          <p:cNvSpPr>
            <a:spLocks noGrp="1" noChangeArrowheads="1"/>
          </p:cNvSpPr>
          <p:nvPr>
            <p:ph type="body" idx="1"/>
          </p:nvPr>
        </p:nvSpPr>
        <p:spPr>
          <a:ln/>
        </p:spPr>
        <p:txBody>
          <a:bodyPr/>
          <a:lstStyle/>
          <a:p>
            <a:pPr eaLnBrk="1" hangingPunct="1">
              <a:defRPr/>
            </a:pPr>
            <a:r>
              <a:rPr lang="en-US" altLang="zh-CN" sz="2200" dirty="0" smtClean="0">
                <a:latin typeface="Lucida Grande" charset="0"/>
                <a:sym typeface="Lucida Grande" charset="0"/>
              </a:rPr>
              <a:t>Cat</a:t>
            </a:r>
            <a:r>
              <a:rPr lang="zh-CN" altLang="en-US" sz="2200" dirty="0" smtClean="0">
                <a:latin typeface="Lucida Grande" charset="0"/>
                <a:sym typeface="Lucida Grande" charset="0"/>
              </a:rPr>
              <a:t>和</a:t>
            </a:r>
            <a:r>
              <a:rPr lang="en-US" altLang="zh-CN" sz="2200" dirty="0" err="1" smtClean="0">
                <a:latin typeface="Lucida Grande" charset="0"/>
                <a:sym typeface="Lucida Grande" charset="0"/>
              </a:rPr>
              <a:t>tac</a:t>
            </a:r>
            <a:r>
              <a:rPr lang="zh-CN" altLang="en-US" sz="2200" dirty="0" smtClean="0">
                <a:latin typeface="Lucida Grande" charset="0"/>
                <a:sym typeface="Lucida Grande" charset="0"/>
              </a:rPr>
              <a:t>，似乎没什么用，但是：可以同时输出多个文件，配合管道可以把文件合并成新文件</a:t>
            </a:r>
            <a:endParaRPr lang="en-US" altLang="zh-CN" sz="2200" dirty="0" smtClean="0">
              <a:latin typeface="Lucida Grande" charset="0"/>
              <a:sym typeface="Lucida Grande" charset="0"/>
            </a:endParaRPr>
          </a:p>
          <a:p>
            <a:pPr eaLnBrk="1" hangingPunct="1">
              <a:defRPr/>
            </a:pPr>
            <a:r>
              <a:rPr lang="en-US" altLang="zh-CN" sz="2200" dirty="0" smtClean="0">
                <a:latin typeface="Lucida Grande" charset="0"/>
                <a:sym typeface="Lucida Grande" charset="0"/>
              </a:rPr>
              <a:t>---------</a:t>
            </a:r>
            <a:endParaRPr lang="zh-CN" altLang="en-US" sz="2200" dirty="0" smtClean="0">
              <a:latin typeface="Lucida Grande" charset="0"/>
              <a:sym typeface="Lucida Grande" charset="0"/>
            </a:endParaRPr>
          </a:p>
          <a:p>
            <a:pPr>
              <a:defRPr/>
            </a:pPr>
            <a:r>
              <a:rPr lang="en-US" dirty="0" smtClean="0"/>
              <a:t>More</a:t>
            </a:r>
            <a:r>
              <a:rPr lang="zh-CN" altLang="en-US" dirty="0" smtClean="0"/>
              <a:t>逐页显示（用空格换页）</a:t>
            </a:r>
            <a:endParaRPr lang="en-US" altLang="zh-CN" dirty="0" smtClean="0"/>
          </a:p>
          <a:p>
            <a:pPr>
              <a:defRPr/>
            </a:pPr>
            <a:r>
              <a:rPr lang="en-US" dirty="0" smtClean="0"/>
              <a:t>Less</a:t>
            </a:r>
            <a:r>
              <a:rPr lang="zh-CN" altLang="en-US" dirty="0" smtClean="0"/>
              <a:t>类似于</a:t>
            </a:r>
            <a:r>
              <a:rPr lang="en-US" altLang="zh-CN" dirty="0" smtClean="0"/>
              <a:t>more</a:t>
            </a:r>
            <a:r>
              <a:rPr lang="zh-CN" altLang="en-US" dirty="0" smtClean="0"/>
              <a:t>，同时可以向前翻页。用方向键移动光标。用</a:t>
            </a:r>
            <a:r>
              <a:rPr lang="en-US" altLang="zh-CN" dirty="0" smtClean="0"/>
              <a:t>q</a:t>
            </a:r>
            <a:r>
              <a:rPr lang="zh-CN" altLang="en-US" dirty="0" smtClean="0"/>
              <a:t>退出（很多命令的使用习惯是类似的，用的越多，学的越快）</a:t>
            </a:r>
            <a:endParaRPr lang="en-US" altLang="zh-CN" dirty="0" smtClean="0"/>
          </a:p>
          <a:p>
            <a:pPr>
              <a:defRPr/>
            </a:pPr>
            <a:r>
              <a:rPr lang="en-US" altLang="zh-CN" dirty="0" smtClean="0"/>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zh-CN" altLang="en-US" dirty="0" smtClean="0"/>
              <a:t>前面说的是看文件，如果要编辑文件？</a:t>
            </a:r>
            <a:endParaRPr lang="en-US" altLang="zh-CN" dirty="0" smtClean="0"/>
          </a:p>
          <a:p>
            <a:pPr>
              <a:defRPr/>
            </a:pPr>
            <a:r>
              <a:rPr lang="zh-CN" altLang="en-US" dirty="0" smtClean="0"/>
              <a:t>最简单的命令行编辑器，</a:t>
            </a:r>
            <a:r>
              <a:rPr lang="en-US" altLang="zh-CN" dirty="0" err="1" smtClean="0"/>
              <a:t>nano</a:t>
            </a:r>
            <a:endParaRPr lang="en-US" altLang="zh-CN" dirty="0" smtClean="0"/>
          </a:p>
          <a:p>
            <a:pPr>
              <a:defRPr/>
            </a:pPr>
            <a:r>
              <a:rPr lang="en-US" altLang="zh-CN" dirty="0" smtClean="0"/>
              <a:t>--------------</a:t>
            </a:r>
          </a:p>
          <a:p>
            <a:pPr>
              <a:defRPr/>
            </a:pPr>
            <a:r>
              <a:rPr lang="zh-CN" altLang="en-US" dirty="0" smtClean="0"/>
              <a:t>下面的菜单，</a:t>
            </a:r>
            <a:r>
              <a:rPr lang="en-US" altLang="zh-CN" dirty="0" smtClean="0"/>
              <a:t>Ctrl + </a:t>
            </a:r>
            <a:r>
              <a:rPr lang="zh-CN" altLang="en-US" dirty="0" smtClean="0"/>
              <a:t>快捷键</a:t>
            </a:r>
            <a:endParaRPr lang="en-US" altLang="zh-CN" dirty="0" smtClean="0"/>
          </a:p>
          <a:p>
            <a:pPr>
              <a:defRPr/>
            </a:pPr>
            <a:r>
              <a:rPr lang="zh-CN" altLang="en-US" dirty="0" smtClean="0"/>
              <a:t>很简单，容易上手，建议初学使用</a:t>
            </a:r>
            <a:endParaRPr lang="en-US" altLang="zh-CN" dirty="0" smtClean="0"/>
          </a:p>
          <a:p>
            <a:pPr>
              <a:defRPr/>
            </a:pPr>
            <a:r>
              <a:rPr lang="zh-CN" altLang="en-US" dirty="0" smtClean="0"/>
              <a:t>但是下面的两位大神可就不简单了</a:t>
            </a:r>
            <a:endParaRPr lang="en-US" altLang="ja-JP" dirty="0" smtClean="0"/>
          </a:p>
          <a:p>
            <a:pPr>
              <a:defRPr/>
            </a:pPr>
            <a:endParaRPr lang="en-US" altLang="zh-CN"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zh-CN" altLang="en-US" dirty="0" smtClean="0"/>
              <a:t>前面说过伯克利大学的</a:t>
            </a:r>
            <a:r>
              <a:rPr lang="en-US" altLang="zh-CN" dirty="0" smtClean="0"/>
              <a:t>joy</a:t>
            </a:r>
            <a:r>
              <a:rPr lang="zh-CN" altLang="en-US" dirty="0" smtClean="0"/>
              <a:t>教授写出了</a:t>
            </a:r>
            <a:r>
              <a:rPr lang="en-US" altLang="zh-CN" dirty="0" smtClean="0"/>
              <a:t>VI</a:t>
            </a:r>
            <a:r>
              <a:rPr lang="zh-CN" altLang="en-US" dirty="0" smtClean="0"/>
              <a:t>（</a:t>
            </a:r>
            <a:r>
              <a:rPr lang="en-US" altLang="zh-CN" dirty="0" smtClean="0"/>
              <a:t>sun</a:t>
            </a:r>
            <a:r>
              <a:rPr lang="zh-CN" altLang="en-US" dirty="0" smtClean="0"/>
              <a:t>的创始人），而</a:t>
            </a:r>
            <a:r>
              <a:rPr lang="en-US" altLang="zh-CN" sz="1200" dirty="0" smtClean="0">
                <a:latin typeface="Calibri" pitchFamily="34" charset="0"/>
                <a:ea typeface="宋体" pitchFamily="2" charset="-122"/>
              </a:rPr>
              <a:t>Vim</a:t>
            </a:r>
            <a:r>
              <a:rPr lang="zh-CN" altLang="en-US" sz="1200" dirty="0" smtClean="0">
                <a:latin typeface="Calibri" pitchFamily="34" charset="0"/>
                <a:ea typeface="宋体" pitchFamily="2" charset="-122"/>
              </a:rPr>
              <a:t>是</a:t>
            </a:r>
            <a:r>
              <a:rPr lang="en-US" altLang="zh-CN" sz="1200" dirty="0" smtClean="0">
                <a:latin typeface="Calibri" pitchFamily="34" charset="0"/>
                <a:ea typeface="宋体" pitchFamily="2" charset="-122"/>
              </a:rPr>
              <a:t>Vi</a:t>
            </a:r>
            <a:r>
              <a:rPr lang="zh-CN" altLang="en-US" sz="1200" dirty="0" smtClean="0">
                <a:latin typeface="Calibri" pitchFamily="34" charset="0"/>
                <a:ea typeface="宋体" pitchFamily="2" charset="-122"/>
              </a:rPr>
              <a:t>最受欢迎的变种之一，</a:t>
            </a:r>
            <a:endParaRPr lang="en-US" altLang="zh-CN" sz="1200" dirty="0" smtClean="0">
              <a:latin typeface="Calibri" pitchFamily="34" charset="0"/>
              <a:ea typeface="宋体" pitchFamily="2" charset="-122"/>
            </a:endParaRPr>
          </a:p>
          <a:p>
            <a:pPr>
              <a:defRPr/>
            </a:pPr>
            <a:r>
              <a:rPr lang="zh-CN" altLang="en-US" sz="1200" dirty="0" smtClean="0">
                <a:latin typeface="Calibri" pitchFamily="34" charset="0"/>
                <a:ea typeface="宋体" pitchFamily="2" charset="-122"/>
              </a:rPr>
              <a:t>继承了</a:t>
            </a:r>
            <a:r>
              <a:rPr lang="en-US" altLang="zh-CN" sz="1200" dirty="0" smtClean="0">
                <a:latin typeface="Calibri" pitchFamily="34" charset="0"/>
                <a:ea typeface="宋体" pitchFamily="2" charset="-122"/>
              </a:rPr>
              <a:t>Vi</a:t>
            </a:r>
            <a:r>
              <a:rPr lang="zh-CN" altLang="en-US" sz="1200" dirty="0" smtClean="0">
                <a:latin typeface="Calibri" pitchFamily="34" charset="0"/>
                <a:ea typeface="宋体" pitchFamily="2" charset="-122"/>
              </a:rPr>
              <a:t>的编辑方式，增强了很多功能</a:t>
            </a:r>
            <a:endParaRPr lang="en-US" altLang="zh-CN" sz="1200" dirty="0" smtClean="0">
              <a:latin typeface="Calibri" pitchFamily="34" charset="0"/>
              <a:ea typeface="宋体" pitchFamily="2" charset="-122"/>
            </a:endParaRPr>
          </a:p>
          <a:p>
            <a:pPr>
              <a:defRPr/>
            </a:pPr>
            <a:r>
              <a:rPr lang="en-US" altLang="zh-CN" sz="1200" dirty="0" err="1" smtClean="0">
                <a:latin typeface="Calibri" pitchFamily="34" charset="0"/>
                <a:ea typeface="宋体" pitchFamily="2" charset="-122"/>
              </a:rPr>
              <a:t>Emacs</a:t>
            </a:r>
            <a:r>
              <a:rPr lang="zh-CN" altLang="en-US" sz="1200" dirty="0" smtClean="0">
                <a:latin typeface="Calibri" pitchFamily="34" charset="0"/>
                <a:ea typeface="宋体" pitchFamily="2" charset="-122"/>
              </a:rPr>
              <a:t>是</a:t>
            </a:r>
            <a:r>
              <a:rPr lang="en-US" altLang="zh-CN" sz="1200" dirty="0" smtClean="0">
                <a:latin typeface="Calibri" pitchFamily="34" charset="0"/>
                <a:ea typeface="宋体" pitchFamily="2" charset="-122"/>
              </a:rPr>
              <a:t>GNU</a:t>
            </a:r>
            <a:r>
              <a:rPr lang="zh-CN" altLang="en-US" sz="1200" dirty="0" smtClean="0">
                <a:latin typeface="Calibri" pitchFamily="34" charset="0"/>
                <a:ea typeface="宋体" pitchFamily="2" charset="-122"/>
              </a:rPr>
              <a:t>计划中发明的一个软件</a:t>
            </a:r>
            <a:endParaRPr lang="en-US" altLang="zh-CN" sz="1200" dirty="0" smtClean="0">
              <a:latin typeface="Calibri" pitchFamily="34" charset="0"/>
              <a:ea typeface="宋体" pitchFamily="2" charset="-122"/>
            </a:endParaRPr>
          </a:p>
          <a:p>
            <a:pPr>
              <a:defRPr/>
            </a:pPr>
            <a:r>
              <a:rPr lang="en-US" altLang="zh-CN" sz="1200" dirty="0" smtClean="0">
                <a:latin typeface="Calibri" pitchFamily="34" charset="0"/>
                <a:ea typeface="宋体" pitchFamily="2" charset="-122"/>
              </a:rPr>
              <a:t>---------</a:t>
            </a:r>
          </a:p>
          <a:p>
            <a:pPr>
              <a:defRPr/>
            </a:pPr>
            <a:r>
              <a:rPr lang="zh-CN" altLang="en-US" sz="1200" dirty="0" smtClean="0">
                <a:latin typeface="Calibri" pitchFamily="34" charset="0"/>
                <a:ea typeface="宋体" pitchFamily="2" charset="-122"/>
              </a:rPr>
              <a:t>这两个编辑器有多强？</a:t>
            </a:r>
            <a:endParaRPr lang="en-US" altLang="zh-CN" sz="1200" dirty="0" smtClean="0">
              <a:latin typeface="Calibri" pitchFamily="34" charset="0"/>
              <a:ea typeface="宋体" pitchFamily="2" charset="-122"/>
            </a:endParaRPr>
          </a:p>
          <a:p>
            <a:pPr>
              <a:defRPr/>
            </a:pPr>
            <a:r>
              <a:rPr lang="zh-CN" altLang="en-US" sz="1200" dirty="0" smtClean="0">
                <a:latin typeface="Calibri" pitchFamily="34" charset="0"/>
                <a:ea typeface="宋体" pitchFamily="2" charset="-122"/>
              </a:rPr>
              <a:t>人们是这样赞美这两个编辑器的：</a:t>
            </a:r>
            <a:endParaRPr lang="en-US" altLang="zh-CN" sz="1200" dirty="0" smtClean="0">
              <a:latin typeface="Calibri" pitchFamily="34" charset="0"/>
              <a:ea typeface="宋体" pitchFamily="2" charset="-122"/>
            </a:endParaRPr>
          </a:p>
          <a:p>
            <a:pPr>
              <a:defRPr/>
            </a:pPr>
            <a:r>
              <a:rPr lang="zh-CN" altLang="en-US" dirty="0" smtClean="0"/>
              <a:t>在这个蔚蓝色的星球上，流传着两大神器的传说：据说</a:t>
            </a:r>
            <a:r>
              <a:rPr lang="en-US" altLang="zh-CN" b="1" dirty="0" err="1" smtClean="0"/>
              <a:t>Emacs</a:t>
            </a:r>
            <a:r>
              <a:rPr lang="zh-CN" altLang="en-US" dirty="0" smtClean="0"/>
              <a:t>是神之编辑器，而</a:t>
            </a:r>
            <a:r>
              <a:rPr lang="en-US" altLang="zh-CN" b="1" dirty="0" smtClean="0"/>
              <a:t>Vim</a:t>
            </a:r>
            <a:r>
              <a:rPr lang="zh-CN" altLang="en-US" dirty="0" smtClean="0"/>
              <a:t>是编辑器之神。 </a:t>
            </a:r>
          </a:p>
          <a:p>
            <a:pPr>
              <a:defRPr/>
            </a:pPr>
            <a:r>
              <a:rPr lang="zh-CN" altLang="en-US" sz="1200" dirty="0" smtClean="0">
                <a:latin typeface="Calibri" pitchFamily="34" charset="0"/>
                <a:ea typeface="宋体" pitchFamily="2" charset="-122"/>
              </a:rPr>
              <a:t>就是说，</a:t>
            </a:r>
            <a:endParaRPr lang="en-US" altLang="zh-CN" sz="1200" dirty="0" smtClean="0">
              <a:latin typeface="Calibri" pitchFamily="34" charset="0"/>
              <a:ea typeface="宋体" pitchFamily="2" charset="-122"/>
            </a:endParaRPr>
          </a:p>
          <a:p>
            <a:pPr>
              <a:defRPr/>
            </a:pPr>
            <a:r>
              <a:rPr lang="en-US" altLang="zh-CN" dirty="0" err="1" smtClean="0"/>
              <a:t>Emacs</a:t>
            </a:r>
            <a:r>
              <a:rPr lang="zh-CN" altLang="en-US" dirty="0" smtClean="0"/>
              <a:t>是神用的编辑器（看</a:t>
            </a:r>
            <a:r>
              <a:rPr lang="en-US" altLang="zh-CN" dirty="0" smtClean="0"/>
              <a:t>logo</a:t>
            </a:r>
            <a:r>
              <a:rPr lang="zh-CN" altLang="en-US" dirty="0" smtClean="0"/>
              <a:t>，就像一道神符一样）</a:t>
            </a:r>
            <a:endParaRPr lang="en-US" altLang="zh-CN" dirty="0" smtClean="0"/>
          </a:p>
          <a:p>
            <a:pPr>
              <a:defRPr/>
            </a:pPr>
            <a:r>
              <a:rPr lang="en-US" altLang="zh-CN" dirty="0" smtClean="0"/>
              <a:t>Vim</a:t>
            </a:r>
            <a:r>
              <a:rPr lang="zh-CN" altLang="en-US" dirty="0" smtClean="0"/>
              <a:t>，编辑器中的神</a:t>
            </a:r>
          </a:p>
        </p:txBody>
      </p:sp>
      <p:sp>
        <p:nvSpPr>
          <p:cNvPr id="80900" name="灯片编号占位符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a:solidFill>
                  <a:srgbClr val="3F3F3F"/>
                </a:solidFill>
                <a:latin typeface="Palatino" charset="0"/>
                <a:ea typeface="华文宋体" pitchFamily="2" charset="-122"/>
                <a:sym typeface="Palatino" charset="0"/>
              </a:defRPr>
            </a:lvl1pPr>
            <a:lvl2pPr marL="742950" indent="-285750" eaLnBrk="0" hangingPunct="0">
              <a:defRPr sz="4000">
                <a:solidFill>
                  <a:srgbClr val="3F3F3F"/>
                </a:solidFill>
                <a:latin typeface="Palatino" charset="0"/>
                <a:ea typeface="华文宋体" pitchFamily="2" charset="-122"/>
                <a:sym typeface="Palatino" charset="0"/>
              </a:defRPr>
            </a:lvl2pPr>
            <a:lvl3pPr marL="1143000" indent="-228600" eaLnBrk="0" hangingPunct="0">
              <a:defRPr sz="4000">
                <a:solidFill>
                  <a:srgbClr val="3F3F3F"/>
                </a:solidFill>
                <a:latin typeface="Palatino" charset="0"/>
                <a:ea typeface="华文宋体" pitchFamily="2" charset="-122"/>
                <a:sym typeface="Palatino" charset="0"/>
              </a:defRPr>
            </a:lvl3pPr>
            <a:lvl4pPr marL="1600200" indent="-228600" eaLnBrk="0" hangingPunct="0">
              <a:defRPr sz="4000">
                <a:solidFill>
                  <a:srgbClr val="3F3F3F"/>
                </a:solidFill>
                <a:latin typeface="Palatino" charset="0"/>
                <a:ea typeface="华文宋体" pitchFamily="2" charset="-122"/>
                <a:sym typeface="Palatino" charset="0"/>
              </a:defRPr>
            </a:lvl4pPr>
            <a:lvl5pPr marL="2057400" indent="-228600" eaLnBrk="0" hangingPunct="0">
              <a:defRPr sz="4000">
                <a:solidFill>
                  <a:srgbClr val="3F3F3F"/>
                </a:solidFill>
                <a:latin typeface="Palatino" charset="0"/>
                <a:ea typeface="华文宋体" pitchFamily="2" charset="-122"/>
                <a:sym typeface="Palatino" charset="0"/>
              </a:defRPr>
            </a:lvl5pPr>
            <a:lvl6pPr marL="25146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6pPr>
            <a:lvl7pPr marL="29718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7pPr>
            <a:lvl8pPr marL="34290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8pPr>
            <a:lvl9pPr marL="38862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9pPr>
          </a:lstStyle>
          <a:p>
            <a:pPr eaLnBrk="1" hangingPunct="1"/>
            <a:fld id="{DE61D524-9CFC-4419-B37A-B6FB743199D6}" type="slidenum">
              <a:rPr lang="zh-CN" altLang="en-US"/>
              <a:pPr eaLnBrk="1" hangingPunct="1"/>
              <a:t>40</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zh-CN" altLang="en-US" dirty="0" smtClean="0"/>
              <a:t>为什么使用的人少？</a:t>
            </a:r>
            <a:endParaRPr lang="en-US" altLang="zh-CN" dirty="0" smtClean="0"/>
          </a:p>
          <a:p>
            <a:pPr>
              <a:defRPr/>
            </a:pPr>
            <a:r>
              <a:rPr lang="zh-CN" altLang="en-US" dirty="0" smtClean="0"/>
              <a:t>学习曲线太陡峭了</a:t>
            </a:r>
            <a:endParaRPr lang="en-US" altLang="zh-CN" dirty="0" smtClean="0"/>
          </a:p>
          <a:p>
            <a:pPr>
              <a:defRPr/>
            </a:pPr>
            <a:r>
              <a:rPr lang="en-US" altLang="zh-CN" dirty="0" smtClean="0"/>
              <a:t>Vi</a:t>
            </a:r>
            <a:r>
              <a:rPr lang="zh-CN" altLang="en-US" dirty="0" smtClean="0"/>
              <a:t>，一开始就很难，一旦掌握就完全掌握</a:t>
            </a:r>
            <a:endParaRPr lang="en-US" altLang="zh-CN" dirty="0" smtClean="0"/>
          </a:p>
          <a:p>
            <a:pPr>
              <a:defRPr/>
            </a:pPr>
            <a:r>
              <a:rPr lang="en-US" altLang="zh-CN" dirty="0" err="1" smtClean="0"/>
              <a:t>Emacs</a:t>
            </a:r>
            <a:r>
              <a:rPr lang="zh-CN" altLang="en-US" dirty="0" smtClean="0"/>
              <a:t>的学习曲线简直无法理解</a:t>
            </a:r>
            <a:endParaRPr lang="en-US" altLang="zh-CN" dirty="0" smtClean="0"/>
          </a:p>
          <a:p>
            <a:pPr>
              <a:defRPr/>
            </a:pPr>
            <a:endParaRPr lang="en-US" altLang="zh-CN" dirty="0" smtClean="0"/>
          </a:p>
        </p:txBody>
      </p:sp>
      <p:sp>
        <p:nvSpPr>
          <p:cNvPr id="81924" name="灯片编号占位符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a:solidFill>
                  <a:srgbClr val="3F3F3F"/>
                </a:solidFill>
                <a:latin typeface="Palatino" charset="0"/>
                <a:ea typeface="华文宋体" pitchFamily="2" charset="-122"/>
                <a:sym typeface="Palatino" charset="0"/>
              </a:defRPr>
            </a:lvl1pPr>
            <a:lvl2pPr marL="742950" indent="-285750" eaLnBrk="0" hangingPunct="0">
              <a:defRPr sz="4000">
                <a:solidFill>
                  <a:srgbClr val="3F3F3F"/>
                </a:solidFill>
                <a:latin typeface="Palatino" charset="0"/>
                <a:ea typeface="华文宋体" pitchFamily="2" charset="-122"/>
                <a:sym typeface="Palatino" charset="0"/>
              </a:defRPr>
            </a:lvl2pPr>
            <a:lvl3pPr marL="1143000" indent="-228600" eaLnBrk="0" hangingPunct="0">
              <a:defRPr sz="4000">
                <a:solidFill>
                  <a:srgbClr val="3F3F3F"/>
                </a:solidFill>
                <a:latin typeface="Palatino" charset="0"/>
                <a:ea typeface="华文宋体" pitchFamily="2" charset="-122"/>
                <a:sym typeface="Palatino" charset="0"/>
              </a:defRPr>
            </a:lvl3pPr>
            <a:lvl4pPr marL="1600200" indent="-228600" eaLnBrk="0" hangingPunct="0">
              <a:defRPr sz="4000">
                <a:solidFill>
                  <a:srgbClr val="3F3F3F"/>
                </a:solidFill>
                <a:latin typeface="Palatino" charset="0"/>
                <a:ea typeface="华文宋体" pitchFamily="2" charset="-122"/>
                <a:sym typeface="Palatino" charset="0"/>
              </a:defRPr>
            </a:lvl4pPr>
            <a:lvl5pPr marL="2057400" indent="-228600" eaLnBrk="0" hangingPunct="0">
              <a:defRPr sz="4000">
                <a:solidFill>
                  <a:srgbClr val="3F3F3F"/>
                </a:solidFill>
                <a:latin typeface="Palatino" charset="0"/>
                <a:ea typeface="华文宋体" pitchFamily="2" charset="-122"/>
                <a:sym typeface="Palatino" charset="0"/>
              </a:defRPr>
            </a:lvl5pPr>
            <a:lvl6pPr marL="25146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6pPr>
            <a:lvl7pPr marL="29718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7pPr>
            <a:lvl8pPr marL="34290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8pPr>
            <a:lvl9pPr marL="38862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9pPr>
          </a:lstStyle>
          <a:p>
            <a:pPr eaLnBrk="1" hangingPunct="1"/>
            <a:fld id="{D73002B3-E7D6-4359-918D-EFC9D014A65E}" type="slidenum">
              <a:rPr lang="zh-CN" altLang="en-US"/>
              <a:pPr eaLnBrk="1" hangingPunct="1"/>
              <a:t>41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zh-CN" altLang="en-US" dirty="0" smtClean="0"/>
              <a:t>这么难学，为什么几十年来无数的人喜欢？</a:t>
            </a:r>
            <a:endParaRPr lang="en-US" altLang="zh-CN" dirty="0" smtClean="0"/>
          </a:p>
          <a:p>
            <a:pPr>
              <a:defRPr/>
            </a:pPr>
            <a:r>
              <a:rPr lang="zh-CN" altLang="en-US" dirty="0" smtClean="0"/>
              <a:t>因为</a:t>
            </a:r>
            <a:r>
              <a:rPr lang="en-US" altLang="zh-CN" dirty="0" smtClean="0"/>
              <a:t>——</a:t>
            </a:r>
            <a:r>
              <a:rPr lang="zh-CN" altLang="en-US" dirty="0" smtClean="0"/>
              <a:t>强大！</a:t>
            </a:r>
            <a:endParaRPr lang="en-US" altLang="zh-CN" dirty="0" smtClean="0"/>
          </a:p>
          <a:p>
            <a:pPr>
              <a:defRPr/>
            </a:pPr>
            <a:r>
              <a:rPr lang="zh-CN" altLang="en-US" dirty="0" smtClean="0"/>
              <a:t>虽然操作方式古怪（对于</a:t>
            </a:r>
            <a:r>
              <a:rPr lang="en-US" altLang="zh-CN" dirty="0" smtClean="0"/>
              <a:t>windows</a:t>
            </a:r>
            <a:r>
              <a:rPr lang="zh-CN" altLang="en-US" dirty="0" smtClean="0"/>
              <a:t>用户来说，但事实证明这种古怪的操作方式是效率最高的操作方式）</a:t>
            </a:r>
            <a:endParaRPr lang="en-US" altLang="zh-CN" dirty="0" smtClean="0"/>
          </a:p>
          <a:p>
            <a:pPr>
              <a:defRPr/>
            </a:pPr>
            <a:r>
              <a:rPr lang="zh-CN" altLang="en-US" dirty="0" smtClean="0"/>
              <a:t>同时具备强大的扩展性，通过插件、脚本、配置文件，</a:t>
            </a:r>
            <a:endParaRPr lang="en-US" altLang="zh-CN" dirty="0" smtClean="0"/>
          </a:p>
          <a:p>
            <a:pPr>
              <a:defRPr/>
            </a:pPr>
            <a:r>
              <a:rPr lang="zh-CN" altLang="en-US" dirty="0" smtClean="0"/>
              <a:t>来扩展功能，打造出最适合你自己的工具</a:t>
            </a:r>
            <a:endParaRPr lang="en-US" altLang="zh-CN" dirty="0" smtClean="0"/>
          </a:p>
          <a:p>
            <a:pPr>
              <a:defRPr/>
            </a:pPr>
            <a:r>
              <a:rPr lang="en-US" altLang="zh-CN" dirty="0" smtClean="0"/>
              <a:t>----------------</a:t>
            </a:r>
          </a:p>
          <a:p>
            <a:pPr>
              <a:defRPr/>
            </a:pPr>
            <a:r>
              <a:rPr lang="zh-CN" altLang="en-US" sz="1200" dirty="0" smtClean="0">
                <a:latin typeface="Calibri" pitchFamily="34" charset="0"/>
                <a:ea typeface="宋体" pitchFamily="2" charset="-122"/>
              </a:rPr>
              <a:t>这两款编辑器一开始面向的主要用户就是写程序的人，现在仍然是。</a:t>
            </a:r>
            <a:endParaRPr lang="en-US" altLang="zh-CN" sz="1200" dirty="0" smtClean="0">
              <a:latin typeface="Calibri" pitchFamily="34" charset="0"/>
              <a:ea typeface="宋体" pitchFamily="2" charset="-122"/>
            </a:endParaRPr>
          </a:p>
          <a:p>
            <a:pPr>
              <a:defRPr/>
            </a:pPr>
            <a:r>
              <a:rPr lang="zh-CN" altLang="en-US" sz="1200" dirty="0" smtClean="0">
                <a:latin typeface="Calibri" pitchFamily="34" charset="0"/>
                <a:ea typeface="宋体" pitchFamily="2" charset="-122"/>
              </a:rPr>
              <a:t>越来越多的程序员从</a:t>
            </a:r>
            <a:r>
              <a:rPr lang="en-US" altLang="zh-CN" sz="1200" dirty="0" smtClean="0">
                <a:latin typeface="Calibri" pitchFamily="34" charset="0"/>
                <a:ea typeface="宋体" pitchFamily="2" charset="-122"/>
              </a:rPr>
              <a:t>IDE</a:t>
            </a:r>
            <a:r>
              <a:rPr lang="zh-CN" altLang="en-US" sz="1200" dirty="0" smtClean="0">
                <a:latin typeface="Calibri" pitchFamily="34" charset="0"/>
                <a:ea typeface="宋体" pitchFamily="2" charset="-122"/>
              </a:rPr>
              <a:t>转向了</a:t>
            </a:r>
            <a:r>
              <a:rPr lang="en-US" altLang="zh-CN" sz="1200" dirty="0" smtClean="0">
                <a:latin typeface="Calibri" pitchFamily="34" charset="0"/>
                <a:ea typeface="宋体" pitchFamily="2" charset="-122"/>
              </a:rPr>
              <a:t>Vim</a:t>
            </a:r>
            <a:r>
              <a:rPr lang="zh-CN" altLang="en-US" sz="1200" dirty="0" smtClean="0">
                <a:latin typeface="Calibri" pitchFamily="34" charset="0"/>
                <a:ea typeface="宋体" pitchFamily="2" charset="-122"/>
              </a:rPr>
              <a:t>和</a:t>
            </a:r>
            <a:r>
              <a:rPr lang="en-US" altLang="zh-CN" sz="1200" dirty="0" err="1" smtClean="0">
                <a:latin typeface="Calibri" pitchFamily="34" charset="0"/>
                <a:ea typeface="宋体" pitchFamily="2" charset="-122"/>
              </a:rPr>
              <a:t>Emacs</a:t>
            </a:r>
            <a:r>
              <a:rPr lang="zh-CN" altLang="en-US" sz="1200" dirty="0" smtClean="0">
                <a:latin typeface="Calibri" pitchFamily="34" charset="0"/>
                <a:ea typeface="宋体" pitchFamily="2" charset="-122"/>
              </a:rPr>
              <a:t>。</a:t>
            </a:r>
            <a:endParaRPr lang="zh-CN" altLang="en-US" dirty="0" smtClean="0"/>
          </a:p>
          <a:p>
            <a:pPr>
              <a:defRPr/>
            </a:pPr>
            <a:r>
              <a:rPr lang="zh-CN" altLang="en-US" sz="1200" dirty="0" smtClean="0">
                <a:latin typeface="Calibri" pitchFamily="34" charset="0"/>
                <a:ea typeface="宋体" pitchFamily="2" charset="-122"/>
              </a:rPr>
              <a:t>好处</a:t>
            </a:r>
            <a:r>
              <a:rPr lang="en-US" altLang="zh-CN" sz="1200" dirty="0" smtClean="0">
                <a:latin typeface="Calibri" pitchFamily="34" charset="0"/>
                <a:ea typeface="宋体" pitchFamily="2" charset="-122"/>
              </a:rPr>
              <a:t>?</a:t>
            </a:r>
          </a:p>
          <a:p>
            <a:pPr>
              <a:defRPr/>
            </a:pPr>
            <a:r>
              <a:rPr lang="en-US" altLang="zh-CN" sz="1200" dirty="0" smtClean="0">
                <a:latin typeface="Calibri" pitchFamily="34" charset="0"/>
                <a:ea typeface="宋体" pitchFamily="2" charset="-122"/>
              </a:rPr>
              <a:t>1</a:t>
            </a:r>
            <a:r>
              <a:rPr lang="zh-CN" altLang="en-US" sz="1200" dirty="0" smtClean="0">
                <a:latin typeface="Calibri" pitchFamily="34" charset="0"/>
                <a:ea typeface="宋体" pitchFamily="2" charset="-122"/>
              </a:rPr>
              <a:t>高效的编辑操作会提高你的编程效率。</a:t>
            </a:r>
            <a:endParaRPr lang="en-US" altLang="zh-CN" sz="1200" dirty="0" smtClean="0">
              <a:latin typeface="Calibri" pitchFamily="34" charset="0"/>
              <a:ea typeface="宋体" pitchFamily="2" charset="-122"/>
            </a:endParaRPr>
          </a:p>
          <a:p>
            <a:pPr>
              <a:defRPr/>
            </a:pPr>
            <a:r>
              <a:rPr lang="en-US" altLang="zh-CN" sz="1200" dirty="0" smtClean="0">
                <a:latin typeface="Calibri" pitchFamily="34" charset="0"/>
                <a:ea typeface="宋体" pitchFamily="2" charset="-122"/>
              </a:rPr>
              <a:t>2</a:t>
            </a:r>
            <a:r>
              <a:rPr lang="zh-CN" altLang="en-US" sz="1200" dirty="0" smtClean="0">
                <a:latin typeface="Calibri" pitchFamily="34" charset="0"/>
                <a:ea typeface="宋体" pitchFamily="2" charset="-122"/>
              </a:rPr>
              <a:t>可以完成各种语言的编程，不用学习各种不同的</a:t>
            </a:r>
            <a:r>
              <a:rPr lang="en-US" altLang="zh-CN" sz="1200" dirty="0" smtClean="0">
                <a:latin typeface="Calibri" pitchFamily="34" charset="0"/>
                <a:ea typeface="宋体" pitchFamily="2" charset="-122"/>
              </a:rPr>
              <a:t>IDE</a:t>
            </a:r>
            <a:r>
              <a:rPr lang="zh-CN" altLang="en-US" sz="1200" dirty="0" smtClean="0">
                <a:latin typeface="Calibri" pitchFamily="34" charset="0"/>
                <a:ea typeface="宋体" pitchFamily="2" charset="-122"/>
              </a:rPr>
              <a:t>，而且比</a:t>
            </a:r>
            <a:r>
              <a:rPr lang="en-US" altLang="zh-CN" sz="1200" dirty="0" smtClean="0">
                <a:latin typeface="Calibri" pitchFamily="34" charset="0"/>
                <a:ea typeface="宋体" pitchFamily="2" charset="-122"/>
              </a:rPr>
              <a:t>IDE</a:t>
            </a:r>
            <a:r>
              <a:rPr lang="zh-CN" altLang="en-US" sz="1200" dirty="0" smtClean="0">
                <a:latin typeface="Calibri" pitchFamily="34" charset="0"/>
                <a:ea typeface="宋体" pitchFamily="2" charset="-122"/>
              </a:rPr>
              <a:t>更快捷</a:t>
            </a:r>
            <a:endParaRPr lang="en-US" altLang="zh-CN" sz="1200" dirty="0" smtClean="0">
              <a:latin typeface="Calibri" pitchFamily="34" charset="0"/>
              <a:ea typeface="宋体" pitchFamily="2" charset="-122"/>
            </a:endParaRPr>
          </a:p>
          <a:p>
            <a:pPr>
              <a:defRPr/>
            </a:pPr>
            <a:r>
              <a:rPr lang="en-US" altLang="zh-CN" sz="1200" dirty="0" smtClean="0">
                <a:latin typeface="Calibri" pitchFamily="34" charset="0"/>
                <a:ea typeface="宋体" pitchFamily="2" charset="-122"/>
              </a:rPr>
              <a:t>----------</a:t>
            </a:r>
          </a:p>
          <a:p>
            <a:pPr>
              <a:defRPr/>
            </a:pPr>
            <a:r>
              <a:rPr lang="zh-CN" altLang="en-US" sz="1200" dirty="0" smtClean="0">
                <a:latin typeface="Calibri" pitchFamily="34" charset="0"/>
                <a:ea typeface="宋体" pitchFamily="2" charset="-122"/>
              </a:rPr>
              <a:t>如果你说大师离你太遥远，</a:t>
            </a:r>
            <a:r>
              <a:rPr lang="en-US" altLang="zh-CN" sz="1200" dirty="0" err="1" smtClean="0">
                <a:latin typeface="Calibri" pitchFamily="34" charset="0"/>
                <a:ea typeface="宋体" pitchFamily="2" charset="-122"/>
              </a:rPr>
              <a:t>google&amp;MS</a:t>
            </a:r>
            <a:endParaRPr lang="en-US" altLang="zh-CN" sz="1200" dirty="0" smtClean="0">
              <a:latin typeface="Calibri" pitchFamily="34" charset="0"/>
              <a:ea typeface="宋体" pitchFamily="2" charset="-122"/>
            </a:endParaRPr>
          </a:p>
        </p:txBody>
      </p:sp>
      <p:sp>
        <p:nvSpPr>
          <p:cNvPr id="82948" name="灯片编号占位符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a:solidFill>
                  <a:srgbClr val="3F3F3F"/>
                </a:solidFill>
                <a:latin typeface="Palatino" charset="0"/>
                <a:ea typeface="华文宋体" pitchFamily="2" charset="-122"/>
                <a:sym typeface="Palatino" charset="0"/>
              </a:defRPr>
            </a:lvl1pPr>
            <a:lvl2pPr marL="742950" indent="-285750" eaLnBrk="0" hangingPunct="0">
              <a:defRPr sz="4000">
                <a:solidFill>
                  <a:srgbClr val="3F3F3F"/>
                </a:solidFill>
                <a:latin typeface="Palatino" charset="0"/>
                <a:ea typeface="华文宋体" pitchFamily="2" charset="-122"/>
                <a:sym typeface="Palatino" charset="0"/>
              </a:defRPr>
            </a:lvl2pPr>
            <a:lvl3pPr marL="1143000" indent="-228600" eaLnBrk="0" hangingPunct="0">
              <a:defRPr sz="4000">
                <a:solidFill>
                  <a:srgbClr val="3F3F3F"/>
                </a:solidFill>
                <a:latin typeface="Palatino" charset="0"/>
                <a:ea typeface="华文宋体" pitchFamily="2" charset="-122"/>
                <a:sym typeface="Palatino" charset="0"/>
              </a:defRPr>
            </a:lvl3pPr>
            <a:lvl4pPr marL="1600200" indent="-228600" eaLnBrk="0" hangingPunct="0">
              <a:defRPr sz="4000">
                <a:solidFill>
                  <a:srgbClr val="3F3F3F"/>
                </a:solidFill>
                <a:latin typeface="Palatino" charset="0"/>
                <a:ea typeface="华文宋体" pitchFamily="2" charset="-122"/>
                <a:sym typeface="Palatino" charset="0"/>
              </a:defRPr>
            </a:lvl4pPr>
            <a:lvl5pPr marL="2057400" indent="-228600" eaLnBrk="0" hangingPunct="0">
              <a:defRPr sz="4000">
                <a:solidFill>
                  <a:srgbClr val="3F3F3F"/>
                </a:solidFill>
                <a:latin typeface="Palatino" charset="0"/>
                <a:ea typeface="华文宋体" pitchFamily="2" charset="-122"/>
                <a:sym typeface="Palatino" charset="0"/>
              </a:defRPr>
            </a:lvl5pPr>
            <a:lvl6pPr marL="25146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6pPr>
            <a:lvl7pPr marL="29718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7pPr>
            <a:lvl8pPr marL="34290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8pPr>
            <a:lvl9pPr marL="38862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9pPr>
          </a:lstStyle>
          <a:p>
            <a:pPr eaLnBrk="1" hangingPunct="1"/>
            <a:fld id="{1A4DF8D7-C49F-4E91-B6BD-F2B9CDF5E7E7}" type="slidenum">
              <a:rPr lang="zh-CN" altLang="en-US"/>
              <a:pPr eaLnBrk="1" hangingPunct="1"/>
              <a:t>42</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sz="1200" dirty="0" smtClean="0">
                <a:latin typeface="Calibri" pitchFamily="34" charset="0"/>
                <a:ea typeface="宋体" pitchFamily="2" charset="-122"/>
              </a:rPr>
              <a:t>1.</a:t>
            </a:r>
            <a:r>
              <a:rPr lang="zh-CN" altLang="en-US" sz="1200" dirty="0" smtClean="0">
                <a:latin typeface="Calibri" pitchFamily="34" charset="0"/>
                <a:ea typeface="宋体" pitchFamily="2" charset="-122"/>
              </a:rPr>
              <a:t>有人说</a:t>
            </a:r>
            <a:r>
              <a:rPr lang="en-US" altLang="zh-CN" sz="1200" dirty="0" err="1" smtClean="0">
                <a:latin typeface="Calibri" pitchFamily="34" charset="0"/>
                <a:ea typeface="宋体" pitchFamily="2" charset="-122"/>
              </a:rPr>
              <a:t>emacs</a:t>
            </a:r>
            <a:r>
              <a:rPr lang="zh-CN" altLang="en-US" sz="1200" dirty="0" smtClean="0">
                <a:latin typeface="Calibri" pitchFamily="34" charset="0"/>
                <a:ea typeface="宋体" pitchFamily="2" charset="-122"/>
              </a:rPr>
              <a:t>是伪装成编辑器的操作系统</a:t>
            </a:r>
            <a:endParaRPr lang="zh-CN" altLang="en-US" dirty="0" smtClean="0"/>
          </a:p>
          <a:p>
            <a:pPr>
              <a:defRPr/>
            </a:pPr>
            <a:r>
              <a:rPr lang="en-US" altLang="zh-CN" dirty="0" err="1" smtClean="0"/>
              <a:t>Emacs</a:t>
            </a:r>
            <a:r>
              <a:rPr lang="zh-CN" altLang="en-US" dirty="0" smtClean="0"/>
              <a:t>其实是个</a:t>
            </a:r>
            <a:r>
              <a:rPr lang="en-US" altLang="zh-CN" dirty="0" smtClean="0"/>
              <a:t>Lisp</a:t>
            </a:r>
            <a:r>
              <a:rPr lang="zh-CN" altLang="en-US" dirty="0" smtClean="0"/>
              <a:t>的解释器，可以用</a:t>
            </a:r>
            <a:r>
              <a:rPr lang="en-US" altLang="zh-CN" dirty="0" smtClean="0"/>
              <a:t>Lisp</a:t>
            </a:r>
            <a:r>
              <a:rPr lang="zh-CN" altLang="en-US" dirty="0" smtClean="0"/>
              <a:t>灵活地扩展。 </a:t>
            </a:r>
          </a:p>
          <a:p>
            <a:pPr>
              <a:defRPr/>
            </a:pPr>
            <a:r>
              <a:rPr lang="en-US" altLang="zh-CN" dirty="0" smtClean="0"/>
              <a:t>Lisp</a:t>
            </a:r>
            <a:r>
              <a:rPr lang="zh-CN" altLang="en-US" dirty="0" smtClean="0"/>
              <a:t>是什么东西，是种很有生命力的编程语言。</a:t>
            </a:r>
          </a:p>
          <a:p>
            <a:pPr>
              <a:defRPr/>
            </a:pPr>
            <a:r>
              <a:rPr lang="zh-CN" altLang="en-US" dirty="0" smtClean="0"/>
              <a:t>在</a:t>
            </a:r>
            <a:r>
              <a:rPr lang="en-US" altLang="zh-CN" dirty="0" smtClean="0"/>
              <a:t>C</a:t>
            </a:r>
            <a:r>
              <a:rPr lang="zh-CN" altLang="en-US" dirty="0" smtClean="0"/>
              <a:t>语言还没有发明的年代，</a:t>
            </a:r>
            <a:r>
              <a:rPr lang="en-US" altLang="zh-CN" dirty="0" smtClean="0"/>
              <a:t>MIT</a:t>
            </a:r>
            <a:r>
              <a:rPr lang="zh-CN" altLang="en-US" dirty="0" smtClean="0"/>
              <a:t>的人工智能实验室一部分用的是汇编语言，还 有一部分就是用的</a:t>
            </a:r>
            <a:r>
              <a:rPr lang="en-US" altLang="zh-CN" dirty="0" smtClean="0"/>
              <a:t>Lisp</a:t>
            </a:r>
            <a:r>
              <a:rPr lang="zh-CN" altLang="en-US" dirty="0" smtClean="0"/>
              <a:t>。</a:t>
            </a:r>
          </a:p>
          <a:p>
            <a:pPr>
              <a:defRPr/>
            </a:pPr>
            <a:r>
              <a:rPr lang="zh-CN" altLang="en-US" dirty="0" smtClean="0"/>
              <a:t>现在，</a:t>
            </a:r>
            <a:r>
              <a:rPr lang="en-US" altLang="zh-CN" dirty="0" smtClean="0"/>
              <a:t>Lisp</a:t>
            </a:r>
            <a:r>
              <a:rPr lang="zh-CN" altLang="en-US" dirty="0" smtClean="0"/>
              <a:t>仍在人工智能研究领域广泛使用着。</a:t>
            </a:r>
          </a:p>
          <a:p>
            <a:pPr>
              <a:defRPr/>
            </a:pPr>
            <a:r>
              <a:rPr lang="en-US" altLang="zh-CN" dirty="0" smtClean="0"/>
              <a:t>Lisp</a:t>
            </a:r>
            <a:r>
              <a:rPr lang="zh-CN" altLang="en-US" dirty="0" smtClean="0"/>
              <a:t>的强大注定</a:t>
            </a:r>
            <a:r>
              <a:rPr lang="en-US" altLang="zh-CN" dirty="0" err="1" smtClean="0"/>
              <a:t>Emacs</a:t>
            </a:r>
            <a:r>
              <a:rPr lang="zh-CN" altLang="en-US" dirty="0" smtClean="0"/>
              <a:t>向着无所不能的方向发展</a:t>
            </a:r>
          </a:p>
          <a:p>
            <a:pPr>
              <a:defRPr/>
            </a:pPr>
            <a:r>
              <a:rPr lang="zh-CN" altLang="en-US" dirty="0" smtClean="0"/>
              <a:t>渐渐地，人们用</a:t>
            </a:r>
            <a:r>
              <a:rPr lang="en-US" altLang="zh-CN" dirty="0" err="1" smtClean="0"/>
              <a:t>Emacs</a:t>
            </a:r>
            <a:r>
              <a:rPr lang="zh-CN" altLang="en-US" dirty="0" smtClean="0"/>
              <a:t>不再限于写程序，写文档，</a:t>
            </a:r>
          </a:p>
          <a:p>
            <a:pPr>
              <a:defRPr/>
            </a:pPr>
            <a:r>
              <a:rPr lang="zh-CN" altLang="en-US" dirty="0" smtClean="0"/>
              <a:t>而且在</a:t>
            </a:r>
            <a:r>
              <a:rPr lang="en-US" altLang="zh-CN" dirty="0" err="1" smtClean="0"/>
              <a:t>Emacs</a:t>
            </a:r>
            <a:r>
              <a:rPr lang="zh-CN" altLang="en-US" dirty="0" smtClean="0"/>
              <a:t>里管理文件系统，运行终端，收邮件，上网，听音乐</a:t>
            </a:r>
            <a:r>
              <a:rPr lang="en-US" altLang="zh-CN" dirty="0" smtClean="0"/>
              <a:t>……</a:t>
            </a:r>
          </a:p>
          <a:p>
            <a:pPr>
              <a:defRPr/>
            </a:pPr>
            <a:r>
              <a:rPr lang="zh-CN" altLang="en-US" dirty="0" smtClean="0"/>
              <a:t>甚至，有人用</a:t>
            </a:r>
            <a:r>
              <a:rPr lang="en-US" altLang="zh-CN" dirty="0" err="1" smtClean="0"/>
              <a:t>Emacs</a:t>
            </a:r>
            <a:r>
              <a:rPr lang="zh-CN" altLang="en-US" dirty="0" smtClean="0"/>
              <a:t>控制咖啡机煮咖啡。</a:t>
            </a:r>
          </a:p>
          <a:p>
            <a:pPr>
              <a:defRPr/>
            </a:pPr>
            <a:r>
              <a:rPr lang="zh-CN" altLang="en-US" dirty="0" smtClean="0"/>
              <a:t>更甚至有人写一本书</a:t>
            </a:r>
            <a:r>
              <a:rPr lang="en-US" altLang="zh-CN" dirty="0" smtClean="0"/>
              <a:t>《</a:t>
            </a:r>
            <a:r>
              <a:rPr lang="zh-CN" altLang="en-US" dirty="0" smtClean="0"/>
              <a:t>生活在</a:t>
            </a:r>
            <a:r>
              <a:rPr lang="en-US" altLang="zh-CN" dirty="0" err="1" smtClean="0"/>
              <a:t>Emacs</a:t>
            </a:r>
            <a:r>
              <a:rPr lang="zh-CN" altLang="en-US" dirty="0" smtClean="0"/>
              <a:t>中</a:t>
            </a:r>
            <a:r>
              <a:rPr lang="en-US" altLang="zh-CN" dirty="0" smtClean="0"/>
              <a:t>》</a:t>
            </a:r>
          </a:p>
          <a:p>
            <a:pPr>
              <a:defRPr/>
            </a:pPr>
            <a:r>
              <a:rPr lang="en-US" altLang="zh-CN" dirty="0" err="1" smtClean="0"/>
              <a:t>Emacs</a:t>
            </a:r>
            <a:r>
              <a:rPr lang="zh-CN" altLang="en-US" dirty="0" smtClean="0"/>
              <a:t>已经成为一种信仰。</a:t>
            </a:r>
          </a:p>
          <a:p>
            <a:pPr>
              <a:defRPr/>
            </a:pPr>
            <a:r>
              <a:rPr lang="en-US" altLang="zh-CN" dirty="0" smtClean="0"/>
              <a:t>--------------</a:t>
            </a:r>
            <a:r>
              <a:rPr lang="zh-CN" altLang="en-US" dirty="0" smtClean="0"/>
              <a:t/>
            </a:r>
            <a:br>
              <a:rPr lang="zh-CN" altLang="en-US" dirty="0" smtClean="0"/>
            </a:br>
            <a:r>
              <a:rPr lang="en-US" altLang="zh-CN" sz="1200" dirty="0" smtClean="0">
                <a:latin typeface="Calibri" pitchFamily="34" charset="0"/>
                <a:ea typeface="宋体" pitchFamily="2" charset="-122"/>
              </a:rPr>
              <a:t>VIM</a:t>
            </a:r>
            <a:r>
              <a:rPr lang="zh-CN" altLang="en-US" sz="1200" dirty="0" smtClean="0">
                <a:latin typeface="Calibri" pitchFamily="34" charset="0"/>
                <a:ea typeface="宋体" pitchFamily="2" charset="-122"/>
              </a:rPr>
              <a:t>定位很明确，就是要做一个强大的编辑器</a:t>
            </a:r>
            <a:endParaRPr lang="zh-CN" altLang="en-US" dirty="0" smtClean="0"/>
          </a:p>
          <a:p>
            <a:pPr>
              <a:defRPr/>
            </a:pPr>
            <a:r>
              <a:rPr lang="zh-CN" altLang="en-US" dirty="0" smtClean="0"/>
              <a:t>更符合</a:t>
            </a:r>
            <a:r>
              <a:rPr lang="en-US" altLang="zh-CN" dirty="0" smtClean="0"/>
              <a:t>Unix</a:t>
            </a:r>
            <a:r>
              <a:rPr lang="zh-CN" altLang="en-US" dirty="0" smtClean="0"/>
              <a:t>传统</a:t>
            </a:r>
          </a:p>
          <a:p>
            <a:pPr>
              <a:defRPr/>
            </a:pPr>
            <a:r>
              <a:rPr lang="zh-CN" altLang="en-US" sz="1200" dirty="0" smtClean="0">
                <a:latin typeface="Calibri" pitchFamily="34" charset="0"/>
                <a:ea typeface="宋体" pitchFamily="2" charset="-122"/>
              </a:rPr>
              <a:t>讲究的是和系统内的工具程序协作来完成用户的任务</a:t>
            </a:r>
            <a:endParaRPr lang="zh-CN" altLang="en-US" dirty="0" smtClean="0"/>
          </a:p>
          <a:p>
            <a:pPr>
              <a:defRPr/>
            </a:pPr>
            <a:r>
              <a:rPr lang="zh-CN" altLang="en-US" dirty="0" smtClean="0"/>
              <a:t>通过管道机制和系统内各种积木工具打交道</a:t>
            </a:r>
          </a:p>
          <a:p>
            <a:pPr>
              <a:defRPr/>
            </a:pPr>
            <a:r>
              <a:rPr lang="en-US" altLang="zh-CN" dirty="0" smtClean="0"/>
              <a:t>Vim</a:t>
            </a:r>
            <a:r>
              <a:rPr lang="zh-CN" altLang="en-US" dirty="0" smtClean="0"/>
              <a:t>的绝大部分扩展，都是为了更好地完成编辑文本的任务。</a:t>
            </a:r>
          </a:p>
          <a:p>
            <a:pPr>
              <a:defRPr/>
            </a:pPr>
            <a:r>
              <a:rPr lang="en-US" altLang="zh-CN" dirty="0" smtClean="0"/>
              <a:t>=====================</a:t>
            </a:r>
          </a:p>
          <a:p>
            <a:pPr>
              <a:defRPr/>
            </a:pPr>
            <a:r>
              <a:rPr lang="en-US" altLang="zh-CN" dirty="0" err="1" smtClean="0"/>
              <a:t>Emacs</a:t>
            </a:r>
            <a:r>
              <a:rPr lang="zh-CN" altLang="en-US" dirty="0" smtClean="0"/>
              <a:t>和</a:t>
            </a:r>
            <a:r>
              <a:rPr lang="en-US" altLang="zh-CN" dirty="0" smtClean="0"/>
              <a:t>Vim</a:t>
            </a:r>
            <a:r>
              <a:rPr lang="zh-CN" altLang="en-US" dirty="0" smtClean="0"/>
              <a:t>的操作方式完全不同，成了</a:t>
            </a:r>
            <a:r>
              <a:rPr lang="en-US" altLang="zh-CN" dirty="0" smtClean="0"/>
              <a:t>Unix/Linux</a:t>
            </a:r>
            <a:r>
              <a:rPr lang="zh-CN" altLang="en-US" dirty="0" smtClean="0"/>
              <a:t>世界中两种代表性的操作方式</a:t>
            </a:r>
            <a:endParaRPr lang="en-US" altLang="zh-CN" dirty="0" smtClean="0"/>
          </a:p>
          <a:p>
            <a:pPr>
              <a:defRPr/>
            </a:pPr>
            <a:r>
              <a:rPr lang="zh-CN" altLang="en-US" dirty="0" smtClean="0"/>
              <a:t>古怪（对</a:t>
            </a:r>
            <a:r>
              <a:rPr lang="en-US" altLang="zh-CN" dirty="0" smtClean="0"/>
              <a:t>windows</a:t>
            </a:r>
            <a:r>
              <a:rPr lang="zh-CN" altLang="en-US" dirty="0" smtClean="0"/>
              <a:t>用户），但是无数人证明有效</a:t>
            </a:r>
            <a:endParaRPr lang="en-US" altLang="zh-CN" dirty="0" smtClean="0"/>
          </a:p>
          <a:p>
            <a:pPr>
              <a:defRPr/>
            </a:pPr>
            <a:r>
              <a:rPr lang="en-US" altLang="zh-CN" dirty="0" smtClean="0"/>
              <a:t>-----------</a:t>
            </a:r>
          </a:p>
          <a:p>
            <a:pPr>
              <a:defRPr/>
            </a:pPr>
            <a:r>
              <a:rPr lang="en-US" altLang="zh-CN" dirty="0" err="1" smtClean="0"/>
              <a:t>Emacs</a:t>
            </a:r>
            <a:r>
              <a:rPr lang="zh-CN" altLang="en-US" dirty="0" smtClean="0"/>
              <a:t>号称</a:t>
            </a:r>
            <a:r>
              <a:rPr lang="en-US" altLang="zh-CN" dirty="0" smtClean="0"/>
              <a:t>Ctrl</a:t>
            </a:r>
            <a:r>
              <a:rPr lang="zh-CN" altLang="en-US" dirty="0" smtClean="0"/>
              <a:t>到死的编辑器</a:t>
            </a:r>
            <a:endParaRPr lang="en-US" altLang="zh-CN" dirty="0" smtClean="0"/>
          </a:p>
          <a:p>
            <a:pPr>
              <a:defRPr/>
            </a:pPr>
            <a:r>
              <a:rPr lang="zh-CN" altLang="en-US" dirty="0" smtClean="0"/>
              <a:t>几乎用了所有的辅助键，听说过没有，</a:t>
            </a:r>
            <a:r>
              <a:rPr lang="en-US" altLang="zh-CN" dirty="0" err="1" smtClean="0"/>
              <a:t>Emacs</a:t>
            </a:r>
            <a:r>
              <a:rPr lang="en-US" altLang="zh-CN" dirty="0" smtClean="0"/>
              <a:t> = Esc + Meta + Alt + Ctrl + Shift</a:t>
            </a:r>
            <a:r>
              <a:rPr lang="zh-CN" altLang="en-US" dirty="0" smtClean="0"/>
              <a:t>。</a:t>
            </a:r>
          </a:p>
          <a:p>
            <a:pPr>
              <a:defRPr/>
            </a:pPr>
            <a:r>
              <a:rPr lang="zh-CN" altLang="en-US" dirty="0" smtClean="0"/>
              <a:t>使用非常多的组合按键，调用自己写的</a:t>
            </a:r>
            <a:r>
              <a:rPr lang="en-US" altLang="zh-CN" dirty="0" smtClean="0"/>
              <a:t>lisp</a:t>
            </a:r>
            <a:r>
              <a:rPr lang="zh-CN" altLang="en-US" dirty="0" smtClean="0"/>
              <a:t>函数，完成自己想要的功能。</a:t>
            </a:r>
          </a:p>
          <a:p>
            <a:pPr>
              <a:defRPr/>
            </a:pPr>
            <a:r>
              <a:rPr lang="en-US" altLang="zh-CN" dirty="0" smtClean="0"/>
              <a:t>-----------</a:t>
            </a:r>
            <a:r>
              <a:rPr lang="zh-CN" altLang="en-US" dirty="0" smtClean="0"/>
              <a:t/>
            </a:r>
            <a:br>
              <a:rPr lang="zh-CN" altLang="en-US" dirty="0" smtClean="0"/>
            </a:br>
            <a:r>
              <a:rPr lang="en-US" altLang="zh-CN" dirty="0" smtClean="0"/>
              <a:t>Vi</a:t>
            </a:r>
            <a:r>
              <a:rPr lang="zh-CN" altLang="en-US" dirty="0" smtClean="0"/>
              <a:t>通过定义模式（如阅读模式，插入模式，替换模式等）使得操作非常简洁</a:t>
            </a:r>
          </a:p>
          <a:p>
            <a:pPr>
              <a:defRPr/>
            </a:pPr>
            <a:r>
              <a:rPr lang="zh-CN" altLang="en-US" dirty="0" smtClean="0"/>
              <a:t>通常是单个字符按键，就实现某种操作</a:t>
            </a:r>
          </a:p>
          <a:p>
            <a:pPr>
              <a:defRPr/>
            </a:pPr>
            <a:r>
              <a:rPr lang="zh-CN" altLang="en-US" dirty="0" smtClean="0"/>
              <a:t>如果只在文本编辑方面， </a:t>
            </a:r>
            <a:r>
              <a:rPr lang="en-US" altLang="zh-CN" dirty="0" smtClean="0"/>
              <a:t>Vim</a:t>
            </a:r>
            <a:r>
              <a:rPr lang="zh-CN" altLang="en-US" dirty="0" smtClean="0"/>
              <a:t>比</a:t>
            </a:r>
            <a:r>
              <a:rPr lang="en-US" altLang="zh-CN" dirty="0" err="1" smtClean="0"/>
              <a:t>Emacs</a:t>
            </a:r>
            <a:r>
              <a:rPr lang="zh-CN" altLang="en-US" dirty="0" smtClean="0"/>
              <a:t>高效</a:t>
            </a:r>
          </a:p>
          <a:p>
            <a:pPr>
              <a:defRPr/>
            </a:pPr>
            <a:r>
              <a:rPr lang="zh-CN" altLang="en-US" dirty="0" smtClean="0"/>
              <a:t>但它的模式切换也让一些人受不了，于是那些人选择了 </a:t>
            </a:r>
            <a:r>
              <a:rPr lang="en-US" altLang="zh-CN" dirty="0" err="1" smtClean="0"/>
              <a:t>Emacs</a:t>
            </a:r>
            <a:r>
              <a:rPr lang="zh-CN" altLang="en-US" dirty="0" smtClean="0"/>
              <a:t>。</a:t>
            </a:r>
          </a:p>
          <a:p>
            <a:pPr>
              <a:defRPr/>
            </a:pPr>
            <a:r>
              <a:rPr lang="en-US" altLang="zh-CN" dirty="0" smtClean="0"/>
              <a:t>--------------------</a:t>
            </a:r>
          </a:p>
          <a:p>
            <a:pPr>
              <a:defRPr/>
            </a:pPr>
            <a:r>
              <a:rPr lang="en-US" altLang="zh-CN" dirty="0" smtClean="0"/>
              <a:t>Vim</a:t>
            </a:r>
            <a:r>
              <a:rPr lang="zh-CN" altLang="en-US" dirty="0" smtClean="0"/>
              <a:t>和</a:t>
            </a:r>
            <a:r>
              <a:rPr lang="en-US" altLang="zh-CN" dirty="0" err="1" smtClean="0"/>
              <a:t>emacs</a:t>
            </a:r>
            <a:r>
              <a:rPr lang="zh-CN" altLang="en-US" dirty="0" smtClean="0"/>
              <a:t>的用户水火不容，经常打仗</a:t>
            </a:r>
            <a:endParaRPr lang="en-US" altLang="zh-CN" dirty="0" smtClean="0"/>
          </a:p>
          <a:p>
            <a:pPr>
              <a:defRPr/>
            </a:pPr>
            <a:r>
              <a:rPr lang="zh-CN" altLang="en-US" dirty="0" smtClean="0"/>
              <a:t>因为二者截然不同的设计哲学吸引的用户在价值观上也互不认同。</a:t>
            </a:r>
          </a:p>
        </p:txBody>
      </p:sp>
      <p:sp>
        <p:nvSpPr>
          <p:cNvPr id="83972" name="灯片编号占位符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a:solidFill>
                  <a:srgbClr val="3F3F3F"/>
                </a:solidFill>
                <a:latin typeface="Palatino" charset="0"/>
                <a:ea typeface="华文宋体" pitchFamily="2" charset="-122"/>
                <a:sym typeface="Palatino" charset="0"/>
              </a:defRPr>
            </a:lvl1pPr>
            <a:lvl2pPr marL="742950" indent="-285750" eaLnBrk="0" hangingPunct="0">
              <a:defRPr sz="4000">
                <a:solidFill>
                  <a:srgbClr val="3F3F3F"/>
                </a:solidFill>
                <a:latin typeface="Palatino" charset="0"/>
                <a:ea typeface="华文宋体" pitchFamily="2" charset="-122"/>
                <a:sym typeface="Palatino" charset="0"/>
              </a:defRPr>
            </a:lvl2pPr>
            <a:lvl3pPr marL="1143000" indent="-228600" eaLnBrk="0" hangingPunct="0">
              <a:defRPr sz="4000">
                <a:solidFill>
                  <a:srgbClr val="3F3F3F"/>
                </a:solidFill>
                <a:latin typeface="Palatino" charset="0"/>
                <a:ea typeface="华文宋体" pitchFamily="2" charset="-122"/>
                <a:sym typeface="Palatino" charset="0"/>
              </a:defRPr>
            </a:lvl3pPr>
            <a:lvl4pPr marL="1600200" indent="-228600" eaLnBrk="0" hangingPunct="0">
              <a:defRPr sz="4000">
                <a:solidFill>
                  <a:srgbClr val="3F3F3F"/>
                </a:solidFill>
                <a:latin typeface="Palatino" charset="0"/>
                <a:ea typeface="华文宋体" pitchFamily="2" charset="-122"/>
                <a:sym typeface="Palatino" charset="0"/>
              </a:defRPr>
            </a:lvl4pPr>
            <a:lvl5pPr marL="2057400" indent="-228600" eaLnBrk="0" hangingPunct="0">
              <a:defRPr sz="4000">
                <a:solidFill>
                  <a:srgbClr val="3F3F3F"/>
                </a:solidFill>
                <a:latin typeface="Palatino" charset="0"/>
                <a:ea typeface="华文宋体" pitchFamily="2" charset="-122"/>
                <a:sym typeface="Palatino" charset="0"/>
              </a:defRPr>
            </a:lvl5pPr>
            <a:lvl6pPr marL="25146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6pPr>
            <a:lvl7pPr marL="29718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7pPr>
            <a:lvl8pPr marL="34290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8pPr>
            <a:lvl9pPr marL="38862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9pPr>
          </a:lstStyle>
          <a:p>
            <a:pPr eaLnBrk="1" hangingPunct="1"/>
            <a:fld id="{58E5BBFB-783A-4880-A906-AD20926A0D44}" type="slidenum">
              <a:rPr lang="zh-CN" altLang="en-US"/>
              <a:pPr eaLnBrk="1" hangingPunct="1"/>
              <a:t>43</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noGrp="1" noRot="1" noChangeAspect="1" noChangeArrowheads="1"/>
          </p:cNvSpPr>
          <p:nvPr>
            <p:ph type="sldImg"/>
          </p:nvPr>
        </p:nvSpPr>
        <p:spPr>
          <a:solidFill>
            <a:srgbClr val="FFFFFF"/>
          </a:solidFill>
          <a:ln/>
        </p:spPr>
      </p:sp>
      <p:sp>
        <p:nvSpPr>
          <p:cNvPr id="69634" name="Rectangle 2"/>
          <p:cNvSpPr>
            <a:spLocks noGrp="1" noChangeArrowheads="1"/>
          </p:cNvSpPr>
          <p:nvPr>
            <p:ph type="body" idx="1"/>
          </p:nvPr>
        </p:nvSpPr>
        <p:spPr>
          <a:ln/>
        </p:spPr>
        <p:txBody>
          <a:bodyPr/>
          <a:lstStyle/>
          <a:p>
            <a:pPr>
              <a:defRPr/>
            </a:pPr>
            <a:r>
              <a:rPr lang="zh-TW" altLang="en-US" dirty="0" smtClean="0"/>
              <a:t>一些操作提示没有权限</a:t>
            </a:r>
          </a:p>
          <a:p>
            <a:pPr>
              <a:defRPr/>
            </a:pPr>
            <a:r>
              <a:rPr lang="zh-TW" altLang="en-US" dirty="0" smtClean="0"/>
              <a:t>多用户、多任务操作系统</a:t>
            </a:r>
            <a:r>
              <a:rPr lang="en-US" altLang="zh-TW" dirty="0" smtClean="0"/>
              <a:t>,</a:t>
            </a:r>
            <a:r>
              <a:rPr lang="zh-CN" altLang="en-US" dirty="0" smtClean="0"/>
              <a:t>安全很重要</a:t>
            </a:r>
            <a:endParaRPr lang="en-US" altLang="zh-CN" dirty="0" smtClean="0"/>
          </a:p>
          <a:p>
            <a:pPr>
              <a:defRPr/>
            </a:pPr>
            <a:r>
              <a:rPr lang="zh-TW" altLang="en-US" dirty="0" smtClean="0"/>
              <a:t>故事？贝尔实验室</a:t>
            </a:r>
            <a:r>
              <a:rPr lang="en-US" altLang="zh-TW" dirty="0" smtClean="0"/>
              <a:t>;</a:t>
            </a:r>
            <a:r>
              <a:rPr lang="zh-TW" altLang="en-US" dirty="0" smtClean="0"/>
              <a:t>源代码后门</a:t>
            </a:r>
            <a:r>
              <a:rPr lang="en-US" altLang="zh-TW" dirty="0" smtClean="0"/>
              <a:t>;</a:t>
            </a:r>
            <a:r>
              <a:rPr lang="zh-TW" altLang="en-US" dirty="0" smtClean="0"/>
              <a:t>编译器后门</a:t>
            </a:r>
          </a:p>
          <a:p>
            <a:pPr>
              <a:defRPr/>
            </a:pPr>
            <a:r>
              <a:rPr lang="en-US" altLang="zh-TW" dirty="0" smtClean="0"/>
              <a:t>Windows</a:t>
            </a:r>
            <a:r>
              <a:rPr lang="zh-CN" altLang="en-US" dirty="0" smtClean="0"/>
              <a:t>直到</a:t>
            </a:r>
            <a:r>
              <a:rPr lang="en-US" altLang="zh-TW" dirty="0" smtClean="0"/>
              <a:t>NT</a:t>
            </a:r>
            <a:r>
              <a:rPr lang="zh-CN" altLang="en-US" dirty="0" smtClean="0"/>
              <a:t>（</a:t>
            </a:r>
            <a:r>
              <a:rPr lang="en-US" altLang="zh-CN" dirty="0" smtClean="0"/>
              <a:t>NTFS</a:t>
            </a:r>
            <a:r>
              <a:rPr lang="zh-CN" altLang="en-US" dirty="0" smtClean="0"/>
              <a:t>文件系统）</a:t>
            </a:r>
            <a:r>
              <a:rPr lang="zh-TW" altLang="en-US" dirty="0" smtClean="0"/>
              <a:t>才支持权限</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我们现在使用的操作系统，</a:t>
            </a:r>
            <a:endParaRPr lang="en-US" altLang="zh-CN" dirty="0" smtClean="0"/>
          </a:p>
          <a:p>
            <a:r>
              <a:rPr lang="zh-CN" altLang="en-US" dirty="0" smtClean="0"/>
              <a:t>大多起源于</a:t>
            </a:r>
            <a:r>
              <a:rPr lang="en-US" altLang="zh-CN" dirty="0" err="1" smtClean="0"/>
              <a:t>unix</a:t>
            </a:r>
            <a:endParaRPr lang="en-US" dirty="0"/>
          </a:p>
        </p:txBody>
      </p:sp>
    </p:spTree>
    <p:extLst>
      <p:ext uri="{BB962C8B-B14F-4D97-AF65-F5344CB8AC3E}">
        <p14:creationId xmlns:p14="http://schemas.microsoft.com/office/powerpoint/2010/main" val="511284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Grp="1" noRot="1" noChangeAspect="1" noChangeArrowheads="1"/>
          </p:cNvSpPr>
          <p:nvPr>
            <p:ph type="sldImg"/>
          </p:nvPr>
        </p:nvSpPr>
        <p:spPr>
          <a:solidFill>
            <a:srgbClr val="FFFFFF"/>
          </a:solidFill>
          <a:ln/>
        </p:spPr>
      </p:sp>
      <p:sp>
        <p:nvSpPr>
          <p:cNvPr id="72706" name="Rectangle 2"/>
          <p:cNvSpPr>
            <a:spLocks noGrp="1" noChangeArrowheads="1"/>
          </p:cNvSpPr>
          <p:nvPr>
            <p:ph type="body" idx="1"/>
          </p:nvPr>
        </p:nvSpPr>
        <p:spPr>
          <a:ln/>
        </p:spPr>
        <p:txBody>
          <a:bodyPr/>
          <a:lstStyle/>
          <a:p>
            <a:pPr>
              <a:defRPr/>
            </a:pPr>
            <a:r>
              <a:rPr lang="zh-CN" altLang="en-US" dirty="0" smtClean="0"/>
              <a:t>这么长一串，</a:t>
            </a:r>
            <a:r>
              <a:rPr lang="zh-TW" altLang="en-US" dirty="0" smtClean="0"/>
              <a:t>什么意思？</a:t>
            </a:r>
            <a:endParaRPr lang="en-US" altLang="zh-TW" dirty="0" smtClean="0"/>
          </a:p>
          <a:p>
            <a:pPr>
              <a:defRPr/>
            </a:pPr>
            <a:r>
              <a:rPr lang="zh-TW" altLang="en-US" dirty="0" smtClean="0"/>
              <a:t>第一个字符表示是否为“快捷方式”</a:t>
            </a:r>
            <a:endParaRPr lang="en-US" altLang="zh-TW" dirty="0" smtClean="0"/>
          </a:p>
          <a:p>
            <a:pPr>
              <a:defRPr/>
            </a:pPr>
            <a:r>
              <a:rPr lang="en-US" altLang="zh-TW" dirty="0" smtClean="0"/>
              <a:t>######################</a:t>
            </a:r>
            <a:r>
              <a:rPr lang="zh-TW" altLang="en-US" dirty="0" smtClean="0"/>
              <a:t>，</a:t>
            </a:r>
            <a:endParaRPr lang="en-US" altLang="zh-TW" dirty="0" smtClean="0"/>
          </a:p>
          <a:p>
            <a:pPr>
              <a:defRPr/>
            </a:pPr>
            <a:r>
              <a:rPr lang="zh-TW" altLang="en-US" dirty="0" smtClean="0"/>
              <a:t>两种：</a:t>
            </a:r>
            <a:r>
              <a:rPr lang="en-US" altLang="zh-TW" dirty="0" smtClean="0"/>
              <a:t>A is B </a:t>
            </a:r>
            <a:r>
              <a:rPr lang="zh-TW" altLang="en-US" dirty="0" smtClean="0"/>
              <a:t>；</a:t>
            </a:r>
            <a:r>
              <a:rPr lang="en-US" altLang="zh-TW" dirty="0" smtClean="0"/>
              <a:t>A as B</a:t>
            </a:r>
            <a:r>
              <a:rPr lang="zh-TW" altLang="en-US" dirty="0" smtClean="0"/>
              <a:t>（后面会标明目标文件）</a:t>
            </a:r>
            <a:endParaRPr lang="en-US" altLang="zh-TW" dirty="0" smtClean="0"/>
          </a:p>
          <a:p>
            <a:pPr>
              <a:defRPr/>
            </a:pPr>
            <a:endParaRPr lang="zh-TW" altLang="en-US"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1"/>
          <p:cNvSpPr>
            <a:spLocks noGrp="1" noRot="1" noChangeAspect="1" noChangeArrowheads="1"/>
          </p:cNvSpPr>
          <p:nvPr>
            <p:ph type="sldImg"/>
          </p:nvPr>
        </p:nvSpPr>
        <p:spPr>
          <a:solidFill>
            <a:srgbClr val="FFFFFF"/>
          </a:solidFill>
          <a:ln/>
        </p:spPr>
      </p:sp>
      <p:sp>
        <p:nvSpPr>
          <p:cNvPr id="74754" name="Rectangle 2"/>
          <p:cNvSpPr>
            <a:spLocks noGrp="1" noChangeArrowheads="1"/>
          </p:cNvSpPr>
          <p:nvPr>
            <p:ph type="body" idx="1"/>
          </p:nvPr>
        </p:nvSpPr>
        <p:spPr>
          <a:ln/>
        </p:spPr>
        <p:txBody>
          <a:bodyPr/>
          <a:lstStyle/>
          <a:p>
            <a:pPr eaLnBrk="1" hangingPunct="1">
              <a:defRPr/>
            </a:pPr>
            <a:endParaRPr lang="en-US" altLang="zh-CN" sz="2200" dirty="0" smtClean="0">
              <a:latin typeface="Lucida Grande" charset="0"/>
              <a:sym typeface="Lucida Grande"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zh-TW" altLang="en-US" dirty="0" smtClean="0"/>
              <a:t>关于</a:t>
            </a:r>
            <a:r>
              <a:rPr lang="en-US" altLang="zh-TW" dirty="0" smtClean="0"/>
              <a:t>user</a:t>
            </a:r>
            <a:r>
              <a:rPr lang="zh-TW" altLang="en-US" dirty="0" smtClean="0"/>
              <a:t>和</a:t>
            </a:r>
            <a:r>
              <a:rPr lang="en-US" altLang="zh-TW" dirty="0" smtClean="0"/>
              <a:t>group</a:t>
            </a:r>
            <a:r>
              <a:rPr lang="zh-TW" altLang="en-US" dirty="0" smtClean="0"/>
              <a:t>？下面的内容</a:t>
            </a:r>
          </a:p>
          <a:p>
            <a:pPr>
              <a:defRPr/>
            </a:pPr>
            <a:endParaRPr lang="zh-TW" altLang="en-US" dirty="0" smtClean="0"/>
          </a:p>
          <a:p>
            <a:pPr>
              <a:defRPr/>
            </a:pPr>
            <a:endParaRPr lang="zh-TW" altLang="en-US" dirty="0" smtClean="0"/>
          </a:p>
          <a:p>
            <a:pPr>
              <a:defRPr/>
            </a:pPr>
            <a:endParaRPr lang="zh-TW" altLang="en-US" dirty="0" smtClean="0"/>
          </a:p>
          <a:p>
            <a:pPr eaLnBrk="1" hangingPunct="1">
              <a:defRPr/>
            </a:pPr>
            <a:endParaRPr lang="en-US" altLang="zh-CN" sz="2200" dirty="0" smtClean="0">
              <a:latin typeface="Lucida Grande" charset="0"/>
              <a:sym typeface="Lucida Grande" charset="0"/>
            </a:endParaRPr>
          </a:p>
          <a:p>
            <a:endParaRPr lang="zh-CN" altLang="en-US" dirty="0"/>
          </a:p>
        </p:txBody>
      </p:sp>
    </p:spTree>
    <p:extLst>
      <p:ext uri="{BB962C8B-B14F-4D97-AF65-F5344CB8AC3E}">
        <p14:creationId xmlns:p14="http://schemas.microsoft.com/office/powerpoint/2010/main" val="42500515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zh-CN"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p:cNvSpPr>
            <a:spLocks noGrp="1" noRot="1" noChangeAspect="1" noChangeArrowheads="1"/>
          </p:cNvSpPr>
          <p:nvPr>
            <p:ph type="sldImg"/>
          </p:nvPr>
        </p:nvSpPr>
        <p:spPr>
          <a:solidFill>
            <a:srgbClr val="FFFFFF"/>
          </a:solidFill>
          <a:ln/>
        </p:spPr>
      </p:sp>
      <p:sp>
        <p:nvSpPr>
          <p:cNvPr id="77826" name="Rectangle 2"/>
          <p:cNvSpPr>
            <a:spLocks noGrp="1" noChangeArrowheads="1"/>
          </p:cNvSpPr>
          <p:nvPr>
            <p:ph type="body" idx="1"/>
          </p:nvPr>
        </p:nvSpPr>
        <p:spPr>
          <a:ln/>
        </p:spPr>
        <p:txBody>
          <a:bodyPr/>
          <a:lstStyle/>
          <a:p>
            <a:pPr>
              <a:defRPr/>
            </a:pPr>
            <a:r>
              <a:rPr lang="zh-CN" altLang="en-US" sz="2400" dirty="0" smtClean="0"/>
              <a:t>真实用户可以登录</a:t>
            </a:r>
            <a:endParaRPr lang="en-US" altLang="zh-CN" sz="2400" dirty="0" smtClean="0"/>
          </a:p>
          <a:p>
            <a:pPr marL="0" marR="0" indent="0" algn="l" defTabSz="914400" rtl="0" eaLnBrk="0" fontAlgn="base" latinLnBrk="0" hangingPunct="0">
              <a:lnSpc>
                <a:spcPct val="100000"/>
              </a:lnSpc>
              <a:spcBef>
                <a:spcPct val="0"/>
              </a:spcBef>
              <a:spcAft>
                <a:spcPct val="0"/>
              </a:spcAft>
              <a:buClrTx/>
              <a:buSzTx/>
              <a:buFontTx/>
              <a:buNone/>
              <a:tabLst/>
              <a:defRPr/>
            </a:pPr>
            <a:r>
              <a:rPr lang="zh-TW" altLang="en-US" sz="2400" dirty="0" smtClean="0"/>
              <a:t>虚拟用户</a:t>
            </a:r>
            <a:r>
              <a:rPr lang="en-US" altLang="zh-TW" sz="2400" dirty="0" smtClean="0"/>
              <a:t>:</a:t>
            </a:r>
            <a:r>
              <a:rPr lang="zh-TW" altLang="en-US" sz="2400" dirty="0" smtClean="0"/>
              <a:t>不</a:t>
            </a:r>
            <a:r>
              <a:rPr lang="zh-CN" altLang="en-US" sz="2400" dirty="0" smtClean="0"/>
              <a:t>能</a:t>
            </a:r>
            <a:r>
              <a:rPr lang="zh-TW" altLang="en-US" sz="2400" dirty="0" smtClean="0"/>
              <a:t>登录</a:t>
            </a:r>
            <a:r>
              <a:rPr lang="zh-CN" altLang="en-US" sz="2400" dirty="0" smtClean="0"/>
              <a:t>，为系统管理的方便而设立的。如</a:t>
            </a:r>
            <a:r>
              <a:rPr lang="en-US" altLang="zh-TW" sz="2400" dirty="0" smtClean="0"/>
              <a:t>ftp</a:t>
            </a:r>
            <a:r>
              <a:rPr lang="zh-TW" altLang="en-US" sz="2400" dirty="0" smtClean="0"/>
              <a:t>、</a:t>
            </a:r>
            <a:r>
              <a:rPr lang="en-US" altLang="zh-TW" sz="2400" dirty="0" smtClean="0"/>
              <a:t>mail </a:t>
            </a:r>
            <a:r>
              <a:rPr lang="zh-TW" altLang="en-US" sz="2400" dirty="0" smtClean="0"/>
              <a:t>等</a:t>
            </a:r>
            <a:endParaRPr lang="en-US" altLang="zh-TW" sz="2400" dirty="0" smtClean="0"/>
          </a:p>
          <a:p>
            <a:pPr>
              <a:defRPr/>
            </a:pPr>
            <a:endParaRPr lang="en-US" altLang="zh-TW" sz="2400" dirty="0" smtClean="0"/>
          </a:p>
          <a:p>
            <a:pPr>
              <a:defRPr/>
            </a:pPr>
            <a:r>
              <a:rPr lang="en-US" altLang="zh-TW" sz="2400" dirty="0" smtClean="0"/>
              <a:t>root </a:t>
            </a:r>
            <a:r>
              <a:rPr lang="zh-TW" altLang="en-US" sz="2400" dirty="0" smtClean="0"/>
              <a:t>用户</a:t>
            </a:r>
            <a:r>
              <a:rPr lang="en-US" altLang="zh-TW" sz="2400" dirty="0" smtClean="0"/>
              <a:t>:</a:t>
            </a:r>
            <a:r>
              <a:rPr lang="zh-TW" altLang="en-US" sz="2400" dirty="0" smtClean="0"/>
              <a:t>系统唯一</a:t>
            </a:r>
            <a:r>
              <a:rPr lang="zh-CN" altLang="en-US" sz="2400" dirty="0" smtClean="0"/>
              <a:t>的超级管理员</a:t>
            </a:r>
            <a:r>
              <a:rPr lang="en-US" altLang="zh-TW" sz="2400" dirty="0" smtClean="0"/>
              <a:t>,</a:t>
            </a:r>
            <a:r>
              <a:rPr lang="zh-TW" altLang="en-US" sz="2400" dirty="0" smtClean="0"/>
              <a:t>拥有最高权限</a:t>
            </a:r>
            <a:r>
              <a:rPr lang="en-US" altLang="zh-TW" sz="2400" dirty="0" smtClean="0"/>
              <a:t>; </a:t>
            </a:r>
            <a:r>
              <a:rPr lang="en-US" altLang="zh-CN" sz="2400" dirty="0" smtClean="0"/>
              <a:t>home</a:t>
            </a:r>
            <a:r>
              <a:rPr lang="zh-CN" altLang="en-US" sz="2400" dirty="0" smtClean="0"/>
              <a:t>（家目录）在</a:t>
            </a:r>
            <a:r>
              <a:rPr lang="en-US" altLang="zh-CN" sz="2400" dirty="0" smtClean="0"/>
              <a:t>/root</a:t>
            </a:r>
            <a:endParaRPr lang="en-US" altLang="zh-TW" sz="2400" dirty="0" smtClean="0"/>
          </a:p>
          <a:p>
            <a:pPr>
              <a:defRPr/>
            </a:pPr>
            <a:r>
              <a:rPr lang="zh-TW" altLang="en-US" sz="2400" dirty="0" smtClean="0"/>
              <a:t>普通用户</a:t>
            </a:r>
            <a:r>
              <a:rPr lang="en-US" altLang="zh-TW" sz="2400" dirty="0" smtClean="0"/>
              <a:t>:</a:t>
            </a:r>
            <a:r>
              <a:rPr lang="zh-TW" altLang="en-US" sz="2400" dirty="0" smtClean="0"/>
              <a:t>权限有限</a:t>
            </a:r>
            <a:r>
              <a:rPr lang="en-US" altLang="zh-TW" sz="2400" dirty="0" smtClean="0"/>
              <a:t>,</a:t>
            </a:r>
            <a:r>
              <a:rPr lang="zh-TW" altLang="en-US" sz="2400" dirty="0" smtClean="0"/>
              <a:t>管理员添加</a:t>
            </a:r>
            <a:r>
              <a:rPr lang="en-US" altLang="zh-TW" sz="2400" dirty="0" smtClean="0"/>
              <a:t>,</a:t>
            </a:r>
            <a:r>
              <a:rPr lang="zh-CN" altLang="en-US" sz="2400" dirty="0" smtClean="0"/>
              <a:t>家在</a:t>
            </a:r>
            <a:r>
              <a:rPr lang="en-US" altLang="zh-CN" sz="2400" dirty="0" smtClean="0"/>
              <a:t>/home/</a:t>
            </a:r>
            <a:r>
              <a:rPr lang="zh-CN" altLang="en-US" sz="2400" dirty="0" smtClean="0"/>
              <a:t>用户名</a:t>
            </a:r>
            <a:endParaRPr lang="en-US" altLang="zh-CN" sz="2400" dirty="0" smtClean="0"/>
          </a:p>
          <a:p>
            <a:pPr>
              <a:defRPr/>
            </a:pPr>
            <a:r>
              <a:rPr lang="zh-CN" altLang="en-US" sz="2400" dirty="0" smtClean="0"/>
              <a:t>对自己的家是所有者，通常有完全控制权</a:t>
            </a:r>
            <a:endParaRPr lang="en-US" altLang="zh-CN" sz="2400"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zh-CN" altLang="en-US" dirty="0" smtClean="0"/>
              <a:t>通过用户组可以将</a:t>
            </a:r>
            <a:r>
              <a:rPr lang="en-US" altLang="ja-JP" dirty="0" smtClean="0"/>
              <a:t>(group)</a:t>
            </a:r>
            <a:r>
              <a:rPr lang="zh-CN" altLang="en-US" dirty="0" smtClean="0"/>
              <a:t> 比如有时 我们要让多个用户具有相同的权限</a:t>
            </a:r>
            <a:r>
              <a:rPr lang="en-US" altLang="ja-JP" dirty="0" smtClean="0"/>
              <a:t>,</a:t>
            </a:r>
            <a:r>
              <a:rPr lang="zh-CN" altLang="en-US" dirty="0" smtClean="0"/>
              <a:t>比如查看、修改某一文件或执行某个命 令</a:t>
            </a:r>
            <a:r>
              <a:rPr lang="en-US" altLang="ja-JP" dirty="0" smtClean="0"/>
              <a:t>,</a:t>
            </a:r>
            <a:r>
              <a:rPr lang="zh-CN" altLang="en-US" dirty="0" smtClean="0"/>
              <a:t>这时我们需要用户组</a:t>
            </a:r>
            <a:r>
              <a:rPr lang="en-US" altLang="ja-JP" dirty="0" smtClean="0"/>
              <a:t>,</a:t>
            </a:r>
            <a:r>
              <a:rPr lang="zh-CN" altLang="en-US" dirty="0" smtClean="0"/>
              <a:t>我们把用户都定义到同一用户组</a:t>
            </a:r>
            <a:r>
              <a:rPr lang="en-US" altLang="ja-JP" dirty="0" smtClean="0"/>
              <a:t>,</a:t>
            </a:r>
            <a:r>
              <a:rPr lang="zh-CN" altLang="en-US" dirty="0" smtClean="0"/>
              <a:t>我们通过修改 文件或目录的权限</a:t>
            </a:r>
            <a:r>
              <a:rPr lang="en-US" altLang="ja-JP" dirty="0" smtClean="0"/>
              <a:t>,</a:t>
            </a:r>
            <a:r>
              <a:rPr lang="zh-CN" altLang="en-US" dirty="0" smtClean="0"/>
              <a:t>让用户组具有一定的操作权限</a:t>
            </a:r>
            <a:r>
              <a:rPr lang="en-US" altLang="ja-JP" dirty="0" smtClean="0"/>
              <a:t>,</a:t>
            </a:r>
            <a:r>
              <a:rPr lang="zh-CN" altLang="en-US" dirty="0" smtClean="0"/>
              <a:t>这样用户组下的用户对 该文件或目录都具有相同的权限</a:t>
            </a:r>
            <a:r>
              <a:rPr lang="en-US" altLang="ja-JP" dirty="0" smtClean="0"/>
              <a:t>,</a:t>
            </a:r>
            <a:r>
              <a:rPr lang="zh-CN" altLang="en-US" dirty="0" smtClean="0"/>
              <a:t>这是我们通过定义组和修改文件的权限来 实现的</a:t>
            </a:r>
            <a:r>
              <a:rPr lang="en-US" altLang="ja-JP" dirty="0" smtClean="0"/>
              <a:t>;</a:t>
            </a:r>
            <a:endParaRPr lang="zh-CN" altLang="en-US" dirty="0" smtClean="0"/>
          </a:p>
          <a:p>
            <a:pPr>
              <a:defRPr/>
            </a:pPr>
            <a:r>
              <a:rPr lang="zh-CN" altLang="en-US" dirty="0" smtClean="0"/>
              <a:t>例</a:t>
            </a:r>
            <a:r>
              <a:rPr lang="en-US" altLang="ja-JP" dirty="0" smtClean="0"/>
              <a:t>:</a:t>
            </a:r>
            <a:r>
              <a:rPr lang="zh-CN" altLang="en-US" dirty="0" smtClean="0"/>
              <a:t>我们为了让一些用户有权限查看某一文档</a:t>
            </a:r>
            <a:r>
              <a:rPr lang="en-US" altLang="ja-JP" dirty="0" smtClean="0"/>
              <a:t>,</a:t>
            </a:r>
            <a:r>
              <a:rPr lang="zh-CN" altLang="en-US" dirty="0" smtClean="0"/>
              <a:t>比如是一个时间表</a:t>
            </a:r>
            <a:r>
              <a:rPr lang="en-US" altLang="ja-JP" dirty="0" smtClean="0"/>
              <a:t>,</a:t>
            </a:r>
            <a:r>
              <a:rPr lang="zh-CN" altLang="en-US" dirty="0" smtClean="0"/>
              <a:t>而 编写时间表的人要具有读写执行的权限</a:t>
            </a:r>
            <a:r>
              <a:rPr lang="en-US" altLang="ja-JP" dirty="0" smtClean="0"/>
              <a:t>,</a:t>
            </a:r>
            <a:r>
              <a:rPr lang="zh-CN" altLang="en-US" dirty="0" smtClean="0"/>
              <a:t>我们想让一些用户知道这个时间表 的内容</a:t>
            </a:r>
            <a:r>
              <a:rPr lang="en-US" altLang="ja-JP" dirty="0" smtClean="0"/>
              <a:t>,</a:t>
            </a:r>
            <a:r>
              <a:rPr lang="zh-CN" altLang="en-US" dirty="0" smtClean="0"/>
              <a:t>而不让他们修改</a:t>
            </a:r>
            <a:r>
              <a:rPr lang="en-US" altLang="ja-JP" dirty="0" smtClean="0"/>
              <a:t>,</a:t>
            </a:r>
            <a:r>
              <a:rPr lang="zh-CN" altLang="en-US" dirty="0" smtClean="0"/>
              <a:t>所以我们可以把这些用户都划到一个组</a:t>
            </a:r>
            <a:r>
              <a:rPr lang="en-US" altLang="ja-JP" dirty="0" smtClean="0"/>
              <a:t>,</a:t>
            </a:r>
            <a:r>
              <a:rPr lang="zh-CN" altLang="en-US" dirty="0" smtClean="0"/>
              <a:t>然后来 修改这个文件的权限</a:t>
            </a:r>
            <a:r>
              <a:rPr lang="en-US" altLang="ja-JP" dirty="0" smtClean="0"/>
              <a:t>,</a:t>
            </a:r>
            <a:r>
              <a:rPr lang="zh-CN" altLang="en-US" dirty="0" smtClean="0"/>
              <a:t>让用户组可读</a:t>
            </a:r>
            <a:r>
              <a:rPr lang="en-US" altLang="ja-JP" dirty="0" smtClean="0"/>
              <a:t>,</a:t>
            </a:r>
            <a:r>
              <a:rPr lang="zh-CN" altLang="en-US" dirty="0" smtClean="0"/>
              <a:t>这样用户组下面的每个用户都是可读 的</a:t>
            </a:r>
            <a:r>
              <a:rPr lang="en-US" altLang="ja-JP" dirty="0" smtClean="0"/>
              <a:t>;</a:t>
            </a:r>
            <a:endParaRPr lang="zh-CN" altLang="en-US" dirty="0" smtClean="0"/>
          </a:p>
          <a:p>
            <a:pPr>
              <a:defRPr/>
            </a:pPr>
            <a:endParaRPr lang="en-US" altLang="zh-CN"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zh-CN" altLang="en-US" dirty="0" smtClean="0"/>
              <a:t>添加用户</a:t>
            </a:r>
            <a:r>
              <a:rPr lang="en-US" altLang="ja-JP" dirty="0" smtClean="0"/>
              <a:t>:</a:t>
            </a:r>
            <a:r>
              <a:rPr lang="en-US" altLang="ja-JP" dirty="0" err="1" smtClean="0"/>
              <a:t>sudo</a:t>
            </a:r>
            <a:r>
              <a:rPr lang="en-US" altLang="ja-JP" dirty="0" smtClean="0"/>
              <a:t> </a:t>
            </a:r>
            <a:r>
              <a:rPr lang="en-US" altLang="ja-JP" dirty="0" err="1" smtClean="0"/>
              <a:t>adduser</a:t>
            </a:r>
            <a:r>
              <a:rPr lang="en-US" altLang="ja-JP" dirty="0" smtClean="0"/>
              <a:t>	</a:t>
            </a:r>
            <a:r>
              <a:rPr lang="zh-CN" altLang="en-US" dirty="0" smtClean="0"/>
              <a:t>用户名 例</a:t>
            </a:r>
            <a:r>
              <a:rPr lang="en-US" altLang="ja-JP" dirty="0" smtClean="0"/>
              <a:t>:</a:t>
            </a:r>
            <a:r>
              <a:rPr lang="en-US" altLang="ja-JP" dirty="0" err="1" smtClean="0"/>
              <a:t>adduser</a:t>
            </a:r>
            <a:r>
              <a:rPr lang="en-US" altLang="ja-JP" dirty="0" smtClean="0"/>
              <a:t> a1 </a:t>
            </a:r>
            <a:r>
              <a:rPr lang="en-US" altLang="ja-JP" dirty="0" smtClean="0">
                <a:latin typeface="Wingdings" pitchFamily="2" charset="2"/>
              </a:rPr>
              <a:t>􏰂 </a:t>
            </a:r>
            <a:r>
              <a:rPr lang="zh-CN" altLang="en-US" dirty="0" smtClean="0"/>
              <a:t>修改用户口令</a:t>
            </a:r>
            <a:r>
              <a:rPr lang="en-US" altLang="ja-JP" dirty="0" smtClean="0"/>
              <a:t>:</a:t>
            </a:r>
            <a:r>
              <a:rPr lang="en-US" altLang="ja-JP" dirty="0" err="1" smtClean="0"/>
              <a:t>passwd</a:t>
            </a:r>
            <a:endParaRPr lang="zh-CN" altLang="en-US" dirty="0" smtClean="0"/>
          </a:p>
          <a:p>
            <a:pPr>
              <a:defRPr/>
            </a:pPr>
            <a:r>
              <a:rPr lang="en-US" altLang="zh-CN" dirty="0" err="1" smtClean="0"/>
              <a:t>sudo</a:t>
            </a:r>
            <a:r>
              <a:rPr lang="en-US" altLang="zh-CN" dirty="0" smtClean="0"/>
              <a:t> </a:t>
            </a:r>
            <a:r>
              <a:rPr lang="en-US" altLang="zh-CN" dirty="0" err="1" smtClean="0"/>
              <a:t>passwd</a:t>
            </a:r>
            <a:r>
              <a:rPr lang="en-US" altLang="zh-CN" dirty="0" smtClean="0"/>
              <a:t> </a:t>
            </a:r>
            <a:r>
              <a:rPr lang="zh-CN" altLang="en-US" dirty="0" smtClean="0"/>
              <a:t>用户名 </a:t>
            </a:r>
            <a:r>
              <a:rPr lang="zh-CN" altLang="en-US" dirty="0" smtClean="0">
                <a:latin typeface="Wingdings" pitchFamily="2" charset="2"/>
              </a:rPr>
              <a:t>􏰂 </a:t>
            </a:r>
            <a:r>
              <a:rPr lang="zh-CN" altLang="en-US" dirty="0" smtClean="0"/>
              <a:t>删除用户</a:t>
            </a:r>
            <a:r>
              <a:rPr lang="en-US" altLang="ja-JP" dirty="0" smtClean="0"/>
              <a:t>:</a:t>
            </a:r>
            <a:r>
              <a:rPr lang="en-US" altLang="ja-JP" dirty="0" err="1" smtClean="0"/>
              <a:t>deluser</a:t>
            </a:r>
            <a:r>
              <a:rPr lang="en-US" altLang="ja-JP" dirty="0" smtClean="0"/>
              <a:t> </a:t>
            </a:r>
            <a:r>
              <a:rPr lang="zh-CN" altLang="en-US" dirty="0" smtClean="0"/>
              <a:t>用户名</a:t>
            </a:r>
          </a:p>
          <a:p>
            <a:pPr>
              <a:defRPr/>
            </a:pPr>
            <a:r>
              <a:rPr lang="zh-CN" altLang="en-US" dirty="0" smtClean="0"/>
              <a:t>功能</a:t>
            </a:r>
            <a:r>
              <a:rPr lang="en-US" altLang="ja-JP" dirty="0" smtClean="0"/>
              <a:t>:</a:t>
            </a:r>
            <a:r>
              <a:rPr lang="zh-CN" altLang="en-US" dirty="0" smtClean="0"/>
              <a:t>修改自己帐号的口令 功能</a:t>
            </a:r>
            <a:r>
              <a:rPr lang="en-US" altLang="ja-JP" dirty="0" smtClean="0"/>
              <a:t>:</a:t>
            </a:r>
            <a:r>
              <a:rPr lang="zh-CN" altLang="en-US" dirty="0" smtClean="0"/>
              <a:t>修改指定帐号的口令</a:t>
            </a:r>
          </a:p>
          <a:p>
            <a:pPr>
              <a:defRPr/>
            </a:pPr>
            <a:r>
              <a:rPr lang="zh-CN" altLang="en-US" dirty="0" smtClean="0"/>
              <a:t>户家目录 </a:t>
            </a:r>
            <a:r>
              <a:rPr lang="en-US" altLang="zh-CN" dirty="0" err="1" smtClean="0"/>
              <a:t>deluser</a:t>
            </a:r>
            <a:r>
              <a:rPr lang="en-US" altLang="zh-CN" dirty="0" smtClean="0"/>
              <a:t> --remove-home </a:t>
            </a:r>
            <a:r>
              <a:rPr lang="zh-CN" altLang="en-US" dirty="0" smtClean="0"/>
              <a:t>用户名 功能</a:t>
            </a:r>
            <a:r>
              <a:rPr lang="en-US" altLang="ja-JP" dirty="0" smtClean="0"/>
              <a:t>:</a:t>
            </a:r>
            <a:r>
              <a:rPr lang="zh-CN" altLang="en-US" dirty="0" smtClean="0"/>
              <a:t>删除帐号及用户的家目录</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altLang="zh-CN"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1"/>
          <p:cNvSpPr>
            <a:spLocks noGrp="1" noRot="1" noChangeAspect="1" noChangeArrowheads="1"/>
          </p:cNvSpPr>
          <p:nvPr>
            <p:ph type="sldImg"/>
          </p:nvPr>
        </p:nvSpPr>
        <p:spPr>
          <a:solidFill>
            <a:srgbClr val="FFFFFF"/>
          </a:solidFill>
          <a:ln/>
        </p:spPr>
      </p:sp>
      <p:sp>
        <p:nvSpPr>
          <p:cNvPr id="80898" name="Rectangle 2"/>
          <p:cNvSpPr>
            <a:spLocks noGrp="1" noChangeArrowheads="1"/>
          </p:cNvSpPr>
          <p:nvPr>
            <p:ph type="body" idx="1"/>
          </p:nvPr>
        </p:nvSpPr>
        <p:spPr>
          <a:ln/>
        </p:spPr>
        <p:txBody>
          <a:bodyPr/>
          <a:lstStyle/>
          <a:p>
            <a:pPr eaLnBrk="1" hangingPunct="1">
              <a:defRPr/>
            </a:pPr>
            <a:r>
              <a:rPr lang="zh-TW" altLang="en-US" dirty="0" smtClean="0"/>
              <a:t>操作系统再强大也不可能满足用户的所有需要</a:t>
            </a:r>
            <a:endParaRPr lang="en-US" altLang="zh-TW" dirty="0" smtClean="0"/>
          </a:p>
          <a:p>
            <a:pPr eaLnBrk="1" hangingPunct="1">
              <a:defRPr/>
            </a:pPr>
            <a:r>
              <a:rPr lang="en-US" altLang="zh-CN" sz="1000" dirty="0" smtClean="0">
                <a:latin typeface="Heiti SC Light" charset="-122"/>
                <a:ea typeface="Heiti SC Light" charset="-122"/>
                <a:sym typeface="Heiti SC Light" charset="-122"/>
              </a:rPr>
              <a:t>Rpm </a:t>
            </a:r>
            <a:r>
              <a:rPr lang="zh-CN" altLang="en-US" sz="1000" dirty="0" smtClean="0">
                <a:latin typeface="Heiti SC Light" charset="-122"/>
                <a:ea typeface="Heiti SC Light" charset="-122"/>
                <a:sym typeface="Heiti SC Light" charset="-122"/>
              </a:rPr>
              <a:t>是</a:t>
            </a:r>
            <a:r>
              <a:rPr lang="en-US" altLang="zh-CN" sz="1000" dirty="0" err="1" smtClean="0">
                <a:latin typeface="Heiti SC Light" charset="-122"/>
                <a:ea typeface="Heiti SC Light" charset="-122"/>
                <a:sym typeface="Heiti SC Light" charset="-122"/>
              </a:rPr>
              <a:t>redhat</a:t>
            </a:r>
            <a:r>
              <a:rPr lang="zh-CN" altLang="en-US" sz="1000" dirty="0" smtClean="0">
                <a:latin typeface="Heiti SC Light" charset="-122"/>
                <a:ea typeface="Heiti SC Light" charset="-122"/>
                <a:sym typeface="Heiti SC Light" charset="-122"/>
              </a:rPr>
              <a:t>提出的包管理器</a:t>
            </a:r>
            <a:endParaRPr lang="en-US" altLang="zh-CN" sz="1000" dirty="0" smtClean="0">
              <a:latin typeface="Heiti SC Light" charset="-122"/>
              <a:ea typeface="Heiti SC Light" charset="-122"/>
              <a:sym typeface="Heiti SC Light" charset="-122"/>
            </a:endParaRPr>
          </a:p>
          <a:p>
            <a:pPr eaLnBrk="1" hangingPunct="1">
              <a:defRPr/>
            </a:pPr>
            <a:r>
              <a:rPr lang="en-US" altLang="zh-CN" sz="1000" dirty="0" smtClean="0">
                <a:latin typeface="Heiti SC Light" charset="-122"/>
                <a:ea typeface="Heiti SC Light" charset="-122"/>
                <a:sym typeface="Heiti SC Light" charset="-122"/>
              </a:rPr>
              <a:t>Yum</a:t>
            </a:r>
            <a:r>
              <a:rPr lang="zh-CN" altLang="en-US" sz="1000" dirty="0" smtClean="0">
                <a:latin typeface="Heiti SC Light" charset="-122"/>
                <a:ea typeface="Heiti SC Light" charset="-122"/>
                <a:sym typeface="Heiti SC Light" charset="-122"/>
              </a:rPr>
              <a:t>是</a:t>
            </a:r>
            <a:r>
              <a:rPr lang="zh-CN" altLang="en-US" sz="1000" dirty="0" smtClean="0"/>
              <a:t>基於</a:t>
            </a:r>
            <a:r>
              <a:rPr lang="en-US" altLang="zh-CN" sz="1000" dirty="0" smtClean="0"/>
              <a:t>RPM</a:t>
            </a:r>
            <a:r>
              <a:rPr lang="zh-CN" altLang="en-US" sz="1000" dirty="0" smtClean="0"/>
              <a:t>包管理，能够从指定的服务器自动下载</a:t>
            </a:r>
            <a:r>
              <a:rPr lang="en-US" altLang="zh-CN" sz="1000" dirty="0" smtClean="0"/>
              <a:t>RPM</a:t>
            </a:r>
            <a:r>
              <a:rPr lang="zh-CN" altLang="en-US" sz="1000" dirty="0" smtClean="0"/>
              <a:t>包并且安装，可以自动处理依赖性关系，并且一次安装所有依赖的软体包</a:t>
            </a:r>
            <a:endParaRPr lang="en-US" altLang="zh-CN" sz="1000" dirty="0" smtClean="0"/>
          </a:p>
          <a:p>
            <a:pPr eaLnBrk="1" hangingPunct="1">
              <a:defRPr/>
            </a:pPr>
            <a:r>
              <a:rPr lang="en-US" altLang="zh-CN" sz="1000" dirty="0" err="1" smtClean="0">
                <a:latin typeface="Heiti SC Light" charset="-122"/>
                <a:ea typeface="Heiti SC Light" charset="-122"/>
                <a:sym typeface="Heiti SC Light" charset="-122"/>
              </a:rPr>
              <a:t>redhatRHEL</a:t>
            </a:r>
            <a:r>
              <a:rPr lang="zh-CN" altLang="en-US" sz="1000" dirty="0" smtClean="0">
                <a:latin typeface="Heiti SC Light" charset="-122"/>
                <a:ea typeface="Heiti SC Light" charset="-122"/>
                <a:sym typeface="Heiti SC Light" charset="-122"/>
              </a:rPr>
              <a:t>付费后可以使用下载服务</a:t>
            </a:r>
            <a:endParaRPr lang="en-US" altLang="zh-CN" sz="1000" dirty="0" smtClean="0">
              <a:latin typeface="Heiti SC Light" charset="-122"/>
              <a:ea typeface="Heiti SC Light" charset="-122"/>
              <a:sym typeface="Heiti SC Light" charset="-122"/>
            </a:endParaRPr>
          </a:p>
          <a:p>
            <a:pPr eaLnBrk="1" hangingPunct="1">
              <a:defRPr/>
            </a:pPr>
            <a:r>
              <a:rPr lang="en-US" altLang="zh-CN" sz="1000" dirty="0" err="1" smtClean="0">
                <a:latin typeface="Heiti SC Light" charset="-122"/>
                <a:ea typeface="Heiti SC Light" charset="-122"/>
                <a:sym typeface="Heiti SC Light" charset="-122"/>
              </a:rPr>
              <a:t>centOS</a:t>
            </a:r>
            <a:r>
              <a:rPr lang="zh-CN" altLang="en-US" sz="1000" dirty="0" smtClean="0">
                <a:latin typeface="Heiti SC Light" charset="-122"/>
                <a:ea typeface="Heiti SC Light" charset="-122"/>
                <a:sym typeface="Heiti SC Light" charset="-122"/>
              </a:rPr>
              <a:t>免费使用</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
          <p:cNvSpPr>
            <a:spLocks noGrp="1" noRot="1" noChangeAspect="1" noChangeArrowheads="1"/>
          </p:cNvSpPr>
          <p:nvPr>
            <p:ph type="sldImg"/>
          </p:nvPr>
        </p:nvSpPr>
        <p:spPr>
          <a:solidFill>
            <a:srgbClr val="FFFFFF"/>
          </a:solidFill>
          <a:ln/>
        </p:spPr>
      </p:sp>
      <p:sp>
        <p:nvSpPr>
          <p:cNvPr id="82946" name="Rectangle 2"/>
          <p:cNvSpPr>
            <a:spLocks noGrp="1" noChangeArrowheads="1"/>
          </p:cNvSpPr>
          <p:nvPr>
            <p:ph type="body" idx="1"/>
          </p:nvPr>
        </p:nvSpPr>
        <p:spPr>
          <a:ln/>
        </p:spPr>
        <p:txBody>
          <a:bodyPr/>
          <a:lstStyle/>
          <a:p>
            <a:pPr>
              <a:defRPr/>
            </a:pPr>
            <a:r>
              <a:rPr lang="zh-CN" altLang="en-US" sz="1400" dirty="0" smtClean="0">
                <a:latin typeface="Arial Bold" charset="0"/>
                <a:ea typeface="ヒラギノ角ゴ ProN W6" charset="-128"/>
                <a:sym typeface="Arial Bold" charset="0"/>
              </a:rPr>
              <a:t>软件包名称，主版本号，次版本号，硬件平台，扩展名</a:t>
            </a:r>
            <a:endParaRPr lang="en-US" altLang="zh-CN" sz="1400" dirty="0" smtClean="0">
              <a:latin typeface="Arial Bold" charset="0"/>
              <a:ea typeface="ヒラギノ角ゴ ProN W6" charset="-128"/>
              <a:sym typeface="Arial Bold" charset="0"/>
            </a:endParaRPr>
          </a:p>
          <a:p>
            <a:pPr>
              <a:defRPr/>
            </a:pPr>
            <a:r>
              <a:rPr lang="en-US" altLang="zh-CN" sz="1400" dirty="0" smtClean="0">
                <a:latin typeface="Arial Bold" charset="0"/>
                <a:ea typeface="ヒラギノ角ゴ ProN W6" charset="-128"/>
                <a:sym typeface="Arial Bold" charset="0"/>
              </a:rPr>
              <a:t>-i</a:t>
            </a:r>
            <a:r>
              <a:rPr lang="zh-CN" altLang="en-US" sz="1400" dirty="0" smtClean="0">
                <a:latin typeface="Arial Bold" charset="0"/>
                <a:ea typeface="ヒラギノ角ゴ ProN W6" charset="-128"/>
                <a:sym typeface="Arial Bold" charset="0"/>
              </a:rPr>
              <a:t>安装，</a:t>
            </a:r>
            <a:r>
              <a:rPr lang="en-US" altLang="zh-CN" sz="1400" dirty="0" smtClean="0">
                <a:latin typeface="Arial Bold" charset="0"/>
                <a:ea typeface="ヒラギノ角ゴ ProN W6" charset="-128"/>
                <a:sym typeface="Arial Bold" charset="0"/>
              </a:rPr>
              <a:t>v</a:t>
            </a:r>
            <a:r>
              <a:rPr lang="zh-CN" altLang="en-US" sz="1400" dirty="0" smtClean="0">
                <a:latin typeface="Arial Bold" charset="0"/>
                <a:ea typeface="ヒラギノ角ゴ ProN W6" charset="-128"/>
                <a:sym typeface="Arial Bold" charset="0"/>
              </a:rPr>
              <a:t>显示详细信息，</a:t>
            </a:r>
            <a:r>
              <a:rPr lang="en-US" altLang="zh-CN" sz="1400" dirty="0" smtClean="0">
                <a:latin typeface="Arial Bold" charset="0"/>
                <a:ea typeface="ヒラギノ角ゴ ProN W6" charset="-128"/>
                <a:sym typeface="Arial Bold" charset="0"/>
              </a:rPr>
              <a:t>h</a:t>
            </a:r>
            <a:r>
              <a:rPr lang="zh-CN" altLang="en-US" sz="1400" dirty="0" smtClean="0">
                <a:latin typeface="Arial Bold" charset="0"/>
                <a:ea typeface="ヒラギノ角ゴ ProN W6" charset="-128"/>
                <a:sym typeface="Arial Bold" charset="0"/>
              </a:rPr>
              <a:t>显示进度条（用字符表示）</a:t>
            </a:r>
            <a:endParaRPr lang="en-US" altLang="zh-CN" sz="1400" dirty="0" smtClean="0">
              <a:latin typeface="Arial Bold" charset="0"/>
              <a:ea typeface="ヒラギノ角ゴ ProN W6" charset="-128"/>
              <a:sym typeface="Arial Bold" charset="0"/>
            </a:endParaRPr>
          </a:p>
          <a:p>
            <a:pPr>
              <a:defRPr/>
            </a:pPr>
            <a:r>
              <a:rPr lang="zh-CN" altLang="en-US" sz="1400" dirty="0" smtClean="0">
                <a:latin typeface="Arial Bold" charset="0"/>
                <a:ea typeface="ヒラギノ角ゴ ProN W6" charset="-128"/>
                <a:sym typeface="Arial Bold" charset="0"/>
              </a:rPr>
              <a:t>升级： </a:t>
            </a:r>
            <a:r>
              <a:rPr lang="en-US" altLang="zh-CN" sz="1400" dirty="0" smtClean="0">
                <a:latin typeface="Arial Bold" charset="0"/>
                <a:ea typeface="ヒラギノ角ゴ ProN W6" charset="-128"/>
                <a:sym typeface="Arial Bold" charset="0"/>
              </a:rPr>
              <a:t>U</a:t>
            </a:r>
            <a:r>
              <a:rPr lang="zh-CN" altLang="en-US" sz="1400" dirty="0" smtClean="0">
                <a:latin typeface="Arial Bold" charset="0"/>
                <a:ea typeface="ヒラギノ角ゴ ProN W6" charset="-128"/>
                <a:sym typeface="Arial Bold" charset="0"/>
              </a:rPr>
              <a:t>大写</a:t>
            </a:r>
            <a:endParaRPr lang="en-US" altLang="zh-CN" sz="1400" dirty="0" smtClean="0">
              <a:latin typeface="Arial Bold" charset="0"/>
              <a:ea typeface="ヒラギノ角ゴ ProN W6" charset="-128"/>
              <a:sym typeface="Arial Bold" charset="0"/>
            </a:endParaRPr>
          </a:p>
          <a:p>
            <a:pPr>
              <a:defRPr/>
            </a:pPr>
            <a:r>
              <a:rPr lang="en-US" altLang="zh-CN" sz="1400" dirty="0" smtClean="0">
                <a:latin typeface="Arial Bold" charset="0"/>
                <a:ea typeface="ヒラギノ角ゴ ProN W6" charset="-128"/>
                <a:sym typeface="Arial Bold" charset="0"/>
              </a:rPr>
              <a:t>-q</a:t>
            </a:r>
            <a:r>
              <a:rPr lang="zh-CN" altLang="en-US" sz="1400" dirty="0" smtClean="0">
                <a:latin typeface="Arial Bold" charset="0"/>
                <a:ea typeface="ヒラギノ角ゴ ProN W6" charset="-128"/>
                <a:sym typeface="Arial Bold" charset="0"/>
              </a:rPr>
              <a:t>，查已安装的软件包的名称、版本等信息</a:t>
            </a:r>
            <a:endParaRPr lang="en-US" altLang="zh-CN" sz="1400" dirty="0" smtClean="0">
              <a:latin typeface="Arial Bold" charset="0"/>
              <a:ea typeface="ヒラギノ角ゴ ProN W6" charset="-128"/>
              <a:sym typeface="Arial Bold" charset="0"/>
            </a:endParaRPr>
          </a:p>
          <a:p>
            <a:pPr>
              <a:defRPr/>
            </a:pPr>
            <a:r>
              <a:rPr lang="en-US" altLang="zh-CN" sz="1400" dirty="0" smtClean="0">
                <a:latin typeface="Arial Bold" charset="0"/>
                <a:ea typeface="ヒラギノ角ゴ ProN W6" charset="-128"/>
                <a:sym typeface="Arial Bold" charset="0"/>
              </a:rPr>
              <a:t>-a,</a:t>
            </a:r>
            <a:r>
              <a:rPr lang="zh-CN" altLang="en-US" sz="1400" dirty="0" smtClean="0">
                <a:latin typeface="Arial Bold" charset="0"/>
                <a:ea typeface="ヒラギノ角ゴ ProN W6" charset="-128"/>
                <a:sym typeface="Arial Bold" charset="0"/>
              </a:rPr>
              <a:t>已安装的软件包</a:t>
            </a:r>
            <a:endParaRPr lang="en-US" altLang="zh-CN" sz="1400" dirty="0" smtClean="0">
              <a:latin typeface="Arial Bold" charset="0"/>
              <a:ea typeface="ヒラギノ角ゴ ProN W6" charset="-128"/>
              <a:sym typeface="Arial Bold" charset="0"/>
            </a:endParaRPr>
          </a:p>
          <a:p>
            <a:pPr>
              <a:defRPr/>
            </a:pPr>
            <a:r>
              <a:rPr lang="zh-CN" altLang="en-US" sz="1400" dirty="0" smtClean="0">
                <a:latin typeface="Arial Bold" charset="0"/>
                <a:ea typeface="ヒラギノ角ゴ ProN W6" charset="-128"/>
                <a:sym typeface="Arial Bold" charset="0"/>
              </a:rPr>
              <a:t>还有其他的查询，自己查帮助</a:t>
            </a:r>
            <a:endParaRPr lang="en-US" altLang="zh-CN" sz="1400" dirty="0" smtClean="0">
              <a:latin typeface="Arial Bold" charset="0"/>
              <a:ea typeface="ヒラギノ角ゴ ProN W6" charset="-128"/>
              <a:sym typeface="Arial Bold" charset="0"/>
            </a:endParaRPr>
          </a:p>
          <a:p>
            <a:pPr>
              <a:defRPr/>
            </a:pPr>
            <a:endParaRPr lang="en-US" altLang="zh-CN" sz="1400" dirty="0" smtClean="0">
              <a:latin typeface="Arial Bold" charset="0"/>
              <a:ea typeface="ヒラギノ角ゴ ProN W6" charset="-128"/>
              <a:sym typeface="Arial Bold" charset="0"/>
            </a:endParaRPr>
          </a:p>
          <a:p>
            <a:pPr>
              <a:defRPr/>
            </a:pPr>
            <a:r>
              <a:rPr lang="zh-CN" altLang="en-US" sz="1400" dirty="0" smtClean="0">
                <a:latin typeface="Arial Bold" charset="0"/>
                <a:ea typeface="ヒラギノ角ゴ ProN W6" charset="-128"/>
                <a:sym typeface="Arial Bold" charset="0"/>
              </a:rPr>
              <a:t>同样还有其他的校验功能</a:t>
            </a:r>
            <a:endParaRPr lang="en-US" altLang="zh-CN" sz="1400" dirty="0" smtClean="0">
              <a:latin typeface="Arial Bold" charset="0"/>
              <a:ea typeface="ヒラギノ角ゴ ProN W6" charset="-128"/>
              <a:sym typeface="Arial Bold" charset="0"/>
            </a:endParaRPr>
          </a:p>
          <a:p>
            <a:pPr>
              <a:defRPr/>
            </a:pPr>
            <a:endParaRPr lang="zh-CN" altLang="en-US" sz="1400" dirty="0" smtClean="0">
              <a:latin typeface="Arial Bold" charset="0"/>
              <a:ea typeface="ヒラギノ角ゴ ProN W6" charset="-128"/>
              <a:sym typeface="Arial Bold"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给大家将四个小故事</a:t>
            </a:r>
            <a:endParaRPr lang="en-US" altLang="zh-CN" dirty="0" smtClean="0"/>
          </a:p>
          <a:p>
            <a:r>
              <a:rPr lang="zh-CN" altLang="en-US" dirty="0" smtClean="0"/>
              <a:t>注意</a:t>
            </a:r>
            <a:r>
              <a:rPr lang="en-US" altLang="zh-CN" dirty="0" smtClean="0"/>
              <a:t>UNIX</a:t>
            </a:r>
            <a:r>
              <a:rPr lang="zh-CN" altLang="en-US" dirty="0" smtClean="0"/>
              <a:t>的铭牌：</a:t>
            </a:r>
            <a:r>
              <a:rPr lang="en-US" altLang="zh-CN" dirty="0" smtClean="0"/>
              <a:t> Live free or die</a:t>
            </a:r>
            <a:r>
              <a:rPr lang="zh-CN" altLang="en-US" dirty="0" smtClean="0"/>
              <a:t>，不自由毋宁死</a:t>
            </a:r>
            <a:endParaRPr lang="en-US" altLang="zh-CN" dirty="0" smtClean="0"/>
          </a:p>
          <a:p>
            <a:r>
              <a:rPr lang="zh-CN" altLang="en-US" dirty="0" smtClean="0"/>
              <a:t>这种精神贯穿整个</a:t>
            </a:r>
            <a:r>
              <a:rPr lang="en-US" altLang="zh-CN" dirty="0" err="1" smtClean="0"/>
              <a:t>unix</a:t>
            </a:r>
            <a:r>
              <a:rPr lang="zh-CN" altLang="en-US" dirty="0" smtClean="0"/>
              <a:t>的发展历史</a:t>
            </a:r>
            <a:endParaRPr lang="en-US" altLang="zh-CN" dirty="0" smtClean="0"/>
          </a:p>
          <a:p>
            <a:r>
              <a:rPr lang="zh-CN" altLang="en-US" dirty="0" smtClean="0"/>
              <a:t>也正是～促成了</a:t>
            </a:r>
            <a:r>
              <a:rPr lang="en-US" altLang="zh-CN" dirty="0" err="1" smtClean="0"/>
              <a:t>linux</a:t>
            </a:r>
            <a:r>
              <a:rPr lang="zh-CN" altLang="en-US" dirty="0" smtClean="0"/>
              <a:t>的诞生</a:t>
            </a:r>
            <a:endParaRPr lang="en-US" altLang="zh-CN" dirty="0" smtClean="0"/>
          </a:p>
          <a:p>
            <a:endParaRPr lang="zh-CN" altLang="en-US"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Krb5-telnet</a:t>
            </a:r>
            <a:r>
              <a:rPr lang="zh-CN" altLang="en-US" dirty="0" smtClean="0"/>
              <a:t>：默认安装</a:t>
            </a:r>
            <a:endParaRPr lang="en-US" altLang="zh-CN" dirty="0" smtClean="0"/>
          </a:p>
          <a:p>
            <a:endParaRPr lang="en-US" dirty="0"/>
          </a:p>
        </p:txBody>
      </p:sp>
    </p:spTree>
    <p:extLst>
      <p:ext uri="{BB962C8B-B14F-4D97-AF65-F5344CB8AC3E}">
        <p14:creationId xmlns:p14="http://schemas.microsoft.com/office/powerpoint/2010/main" val="36340948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CN" dirty="0" smtClean="0"/>
              <a:t>telnet</a:t>
            </a:r>
            <a:r>
              <a:rPr lang="zh-CN" altLang="en-US" dirty="0" smtClean="0"/>
              <a:t>是使用</a:t>
            </a:r>
            <a:r>
              <a:rPr lang="en-US" altLang="zh-CN" dirty="0" smtClean="0"/>
              <a:t>Linux</a:t>
            </a:r>
            <a:r>
              <a:rPr lang="zh-CN" altLang="en-US" dirty="0" smtClean="0"/>
              <a:t>最基本、最重要的方式</a:t>
            </a:r>
            <a:endParaRPr lang="en-US" altLang="zh-CN" dirty="0" smtClean="0"/>
          </a:p>
          <a:p>
            <a:pPr marL="0" indent="0">
              <a:buNone/>
            </a:pPr>
            <a:r>
              <a:rPr lang="zh-CN" altLang="en-US" dirty="0" smtClean="0"/>
              <a:t>但是有时你可能需要使用类似远程桌面的方式</a:t>
            </a:r>
            <a:endParaRPr lang="en-US" altLang="zh-CN" dirty="0" smtClean="0"/>
          </a:p>
          <a:p>
            <a:pPr marL="0" indent="0">
              <a:buNone/>
            </a:pPr>
            <a:r>
              <a:rPr lang="en-US" altLang="zh-CN" dirty="0" smtClean="0"/>
              <a:t>Linux</a:t>
            </a:r>
            <a:r>
              <a:rPr lang="zh-CN" altLang="en-US" dirty="0" smtClean="0"/>
              <a:t>下的远程桌面：</a:t>
            </a:r>
            <a:r>
              <a:rPr lang="en-US" altLang="zh-CN" dirty="0" err="1" smtClean="0"/>
              <a:t>vnc</a:t>
            </a:r>
            <a:endParaRPr lang="en-US" dirty="0" smtClean="0"/>
          </a:p>
          <a:p>
            <a:pPr marL="0" indent="0">
              <a:buNone/>
            </a:pPr>
            <a:endParaRPr lang="en-US" dirty="0" smtClean="0"/>
          </a:p>
          <a:p>
            <a:pPr marL="228600" indent="-228600">
              <a:buAutoNum type="arabicPeriod"/>
            </a:pPr>
            <a:r>
              <a:rPr lang="en-US" dirty="0" err="1" smtClean="0"/>
              <a:t>Root用户，su</a:t>
            </a:r>
            <a:endParaRPr lang="en-US" dirty="0" smtClean="0"/>
          </a:p>
          <a:p>
            <a:pPr marL="228600" indent="-228600">
              <a:buAutoNum type="arabicPeriod"/>
            </a:pPr>
            <a:r>
              <a:rPr lang="en-US" dirty="0" smtClean="0"/>
              <a:t>/</a:t>
            </a:r>
            <a:r>
              <a:rPr lang="en-US" dirty="0" err="1" smtClean="0"/>
              <a:t>media，光盘默认挂载的地方</a:t>
            </a:r>
            <a:endParaRPr lang="en-US" dirty="0" smtClean="0"/>
          </a:p>
          <a:p>
            <a:pPr marL="228600" indent="-228600">
              <a:buAutoNum type="arabicPeriod"/>
            </a:pPr>
            <a:r>
              <a:rPr lang="en-US" dirty="0" smtClean="0"/>
              <a:t>RHEL </a:t>
            </a:r>
            <a:r>
              <a:rPr lang="en-US" dirty="0" err="1" smtClean="0"/>
              <a:t>DVD，Server目录</a:t>
            </a:r>
            <a:r>
              <a:rPr lang="en-US" dirty="0" smtClean="0"/>
              <a:t>，</a:t>
            </a:r>
            <a:r>
              <a:rPr lang="zh-CN" altLang="en-US" dirty="0" smtClean="0"/>
              <a:t>绝大部分</a:t>
            </a:r>
            <a:r>
              <a:rPr lang="en-US" altLang="zh-CN" dirty="0" err="1" smtClean="0"/>
              <a:t>prm</a:t>
            </a:r>
            <a:r>
              <a:rPr lang="zh-CN" altLang="en-US" dirty="0" smtClean="0"/>
              <a:t>包</a:t>
            </a:r>
            <a:endParaRPr lang="en-US" altLang="zh-CN" dirty="0" smtClean="0"/>
          </a:p>
          <a:p>
            <a:pPr marL="228600" indent="-228600">
              <a:buAutoNum type="arabicPeriod"/>
            </a:pPr>
            <a:r>
              <a:rPr lang="zh-CN" altLang="en-US" dirty="0" smtClean="0"/>
              <a:t>使用</a:t>
            </a:r>
            <a:r>
              <a:rPr lang="en-US" altLang="zh-CN" dirty="0" smtClean="0"/>
              <a:t>rpm</a:t>
            </a:r>
            <a:r>
              <a:rPr lang="zh-CN" altLang="en-US" dirty="0" smtClean="0"/>
              <a:t>命令安装：一个命令搞定。</a:t>
            </a:r>
            <a:endParaRPr lang="en-US" dirty="0" smtClean="0"/>
          </a:p>
          <a:p>
            <a:pPr marL="0" indent="0">
              <a:buNone/>
            </a:pPr>
            <a:endParaRPr lang="en-US" dirty="0" smtClean="0"/>
          </a:p>
          <a:p>
            <a:pPr marL="228600" indent="-228600">
              <a:buAutoNum type="arabicPeriod"/>
            </a:pPr>
            <a:endParaRPr lang="en-US" dirty="0" smtClean="0"/>
          </a:p>
          <a:p>
            <a:endParaRPr lang="en-US" dirty="0"/>
          </a:p>
        </p:txBody>
      </p:sp>
    </p:spTree>
    <p:extLst>
      <p:ext uri="{BB962C8B-B14F-4D97-AF65-F5344CB8AC3E}">
        <p14:creationId xmlns:p14="http://schemas.microsoft.com/office/powerpoint/2010/main" val="2798881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zh-CN" altLang="en-US" dirty="0" smtClean="0"/>
              <a:t>表示注释</a:t>
            </a:r>
            <a:endParaRPr lang="en-US" altLang="zh-CN" dirty="0" smtClean="0"/>
          </a:p>
          <a:p>
            <a:r>
              <a:rPr lang="zh-CN" altLang="en-US" dirty="0" smtClean="0"/>
              <a:t>上面</a:t>
            </a:r>
            <a:r>
              <a:rPr lang="en-US" altLang="zh-CN" dirty="0" smtClean="0"/>
              <a:t>unset</a:t>
            </a:r>
            <a:r>
              <a:rPr lang="zh-CN" altLang="en-US" dirty="0" smtClean="0"/>
              <a:t>，</a:t>
            </a:r>
            <a:r>
              <a:rPr lang="en-US" altLang="zh-CN" dirty="0" smtClean="0"/>
              <a:t>exec</a:t>
            </a:r>
            <a:r>
              <a:rPr lang="zh-CN" altLang="en-US" dirty="0" smtClean="0"/>
              <a:t>两行，去掉注释，可以使用普通桌面（</a:t>
            </a:r>
            <a:r>
              <a:rPr lang="en-US" altLang="zh-CN" dirty="0" smtClean="0"/>
              <a:t>gnome)</a:t>
            </a:r>
          </a:p>
        </p:txBody>
      </p:sp>
    </p:spTree>
    <p:extLst>
      <p:ext uri="{BB962C8B-B14F-4D97-AF65-F5344CB8AC3E}">
        <p14:creationId xmlns:p14="http://schemas.microsoft.com/office/powerpoint/2010/main" val="38713398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Vnc</a:t>
            </a:r>
            <a:r>
              <a:rPr lang="zh-CN" altLang="en-US" dirty="0" smtClean="0"/>
              <a:t>连接不是</a:t>
            </a:r>
            <a:r>
              <a:rPr lang="en-US" altLang="zh-CN" dirty="0" smtClean="0"/>
              <a:t>login</a:t>
            </a:r>
          </a:p>
          <a:p>
            <a:r>
              <a:rPr lang="zh-CN" altLang="en-US" dirty="0" smtClean="0"/>
              <a:t>你肯定不希望谁都可以连接</a:t>
            </a:r>
            <a:endParaRPr lang="en-US" altLang="zh-CN" dirty="0" smtClean="0"/>
          </a:p>
          <a:p>
            <a:r>
              <a:rPr lang="zh-CN" altLang="en-US" dirty="0" smtClean="0"/>
              <a:t>设置密码</a:t>
            </a:r>
            <a:endParaRPr lang="en-US" dirty="0"/>
          </a:p>
        </p:txBody>
      </p:sp>
    </p:spTree>
    <p:extLst>
      <p:ext uri="{BB962C8B-B14F-4D97-AF65-F5344CB8AC3E}">
        <p14:creationId xmlns:p14="http://schemas.microsoft.com/office/powerpoint/2010/main" val="25816499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之前只是你自己的设置，管理员还没允许你连接</a:t>
            </a:r>
            <a:endParaRPr lang="en-US" altLang="zh-CN" dirty="0" smtClean="0"/>
          </a:p>
          <a:p>
            <a:r>
              <a:rPr lang="en-US" altLang="zh-CN" dirty="0" err="1" smtClean="0"/>
              <a:t>Vncserver</a:t>
            </a:r>
            <a:r>
              <a:rPr lang="zh-CN" altLang="en-US" dirty="0" smtClean="0"/>
              <a:t>的配置文件</a:t>
            </a:r>
            <a:endParaRPr lang="en-US" altLang="zh-CN" dirty="0" smtClean="0"/>
          </a:p>
          <a:p>
            <a:r>
              <a:rPr lang="zh-CN" altLang="en-US" dirty="0" smtClean="0"/>
              <a:t>所有的配置文件都有详细的说明</a:t>
            </a:r>
            <a:endParaRPr lang="en-US" altLang="zh-CN" dirty="0" smtClean="0"/>
          </a:p>
          <a:p>
            <a:r>
              <a:rPr lang="zh-CN" altLang="en-US" dirty="0" smtClean="0"/>
              <a:t>增加一个用户，使用</a:t>
            </a:r>
            <a:r>
              <a:rPr lang="en-US" altLang="zh-CN" dirty="0" smtClean="0"/>
              <a:t>10</a:t>
            </a:r>
            <a:r>
              <a:rPr lang="zh-CN" altLang="en-US" dirty="0" smtClean="0"/>
              <a:t>号端口</a:t>
            </a:r>
            <a:endParaRPr lang="en-US" altLang="zh-CN" dirty="0" smtClean="0"/>
          </a:p>
          <a:p>
            <a:r>
              <a:rPr lang="zh-CN" altLang="en-US" dirty="0" smtClean="0"/>
              <a:t>分辨率</a:t>
            </a:r>
            <a:r>
              <a:rPr lang="en-US" altLang="zh-CN" dirty="0" smtClean="0"/>
              <a:t>1024</a:t>
            </a:r>
            <a:r>
              <a:rPr lang="zh-CN" altLang="en-US" dirty="0" smtClean="0"/>
              <a:t>x</a:t>
            </a:r>
            <a:r>
              <a:rPr lang="en-US" altLang="zh-CN" dirty="0" smtClean="0"/>
              <a:t>768</a:t>
            </a:r>
            <a:endParaRPr lang="en-US" dirty="0" smtClean="0"/>
          </a:p>
        </p:txBody>
      </p:sp>
    </p:spTree>
    <p:extLst>
      <p:ext uri="{BB962C8B-B14F-4D97-AF65-F5344CB8AC3E}">
        <p14:creationId xmlns:p14="http://schemas.microsoft.com/office/powerpoint/2010/main" val="28033573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重启服务，大家都会了</a:t>
            </a:r>
            <a:endParaRPr lang="en-US" altLang="zh-CN" dirty="0" smtClean="0"/>
          </a:p>
          <a:p>
            <a:r>
              <a:rPr lang="zh-CN" altLang="en-US" dirty="0" smtClean="0"/>
              <a:t>另一种重启服务的方式</a:t>
            </a:r>
            <a:endParaRPr lang="en-US" altLang="zh-CN" dirty="0" smtClean="0"/>
          </a:p>
        </p:txBody>
      </p:sp>
    </p:spTree>
    <p:extLst>
      <p:ext uri="{BB962C8B-B14F-4D97-AF65-F5344CB8AC3E}">
        <p14:creationId xmlns:p14="http://schemas.microsoft.com/office/powerpoint/2010/main" val="38093223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3997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Linux</a:t>
            </a:r>
            <a:r>
              <a:rPr lang="zh-CN" altLang="en-US" dirty="0" smtClean="0"/>
              <a:t>中的命令有上千个（取决于安装的工具数量）</a:t>
            </a:r>
            <a:endParaRPr lang="en-US" altLang="zh-CN" dirty="0" smtClean="0"/>
          </a:p>
          <a:p>
            <a:r>
              <a:rPr lang="zh-CN" altLang="en-US" dirty="0" smtClean="0"/>
              <a:t>但是只要熟悉这</a:t>
            </a:r>
            <a:r>
              <a:rPr lang="en-US" altLang="zh-CN" dirty="0" smtClean="0"/>
              <a:t>6</a:t>
            </a:r>
            <a:r>
              <a:rPr lang="zh-CN" altLang="en-US" dirty="0" smtClean="0"/>
              <a:t>类</a:t>
            </a:r>
            <a:r>
              <a:rPr lang="en-US" altLang="zh-CN" dirty="0" smtClean="0"/>
              <a:t>33</a:t>
            </a:r>
            <a:r>
              <a:rPr lang="zh-CN" altLang="en-US" dirty="0" smtClean="0"/>
              <a:t>个命令</a:t>
            </a:r>
            <a:endParaRPr lang="en-US" altLang="zh-CN" dirty="0" smtClean="0"/>
          </a:p>
          <a:p>
            <a:r>
              <a:rPr lang="zh-CN" altLang="en-US" dirty="0" smtClean="0"/>
              <a:t>一般使用足够了</a:t>
            </a:r>
            <a:endParaRPr lang="en-US" dirty="0"/>
          </a:p>
        </p:txBody>
      </p:sp>
    </p:spTree>
    <p:extLst>
      <p:ext uri="{BB962C8B-B14F-4D97-AF65-F5344CB8AC3E}">
        <p14:creationId xmlns:p14="http://schemas.microsoft.com/office/powerpoint/2010/main" val="32607631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个人使用设置，系统设置</a:t>
            </a:r>
            <a:endParaRPr lang="en-US" dirty="0"/>
          </a:p>
        </p:txBody>
      </p:sp>
    </p:spTree>
    <p:extLst>
      <p:ext uri="{BB962C8B-B14F-4D97-AF65-F5344CB8AC3E}">
        <p14:creationId xmlns:p14="http://schemas.microsoft.com/office/powerpoint/2010/main" val="3089205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史前时代（电子管），没有通用的操作系统</a:t>
            </a:r>
          </a:p>
          <a:p>
            <a:r>
              <a:rPr lang="zh-TW" altLang="en-US" dirty="0" smtClean="0"/>
              <a:t>当时的软件（程序）直接和硬件打交到</a:t>
            </a:r>
            <a:r>
              <a:rPr lang="en-US" altLang="zh-TW" dirty="0" smtClean="0"/>
              <a:t>—</a:t>
            </a:r>
            <a:r>
              <a:rPr lang="zh-CN" altLang="en-US" dirty="0" smtClean="0"/>
              <a:t>软件不可移植</a:t>
            </a:r>
            <a:endParaRPr lang="zh-TW" altLang="en-US" dirty="0" smtClean="0"/>
          </a:p>
          <a:p>
            <a:r>
              <a:rPr lang="en-US" altLang="zh-TW" dirty="0" smtClean="0"/>
              <a:t>1961</a:t>
            </a:r>
            <a:r>
              <a:rPr lang="zh-TW" altLang="en-US" dirty="0" smtClean="0"/>
              <a:t>年，</a:t>
            </a:r>
            <a:r>
              <a:rPr lang="en-US" altLang="zh-TW" dirty="0" smtClean="0"/>
              <a:t>IBM </a:t>
            </a:r>
            <a:r>
              <a:rPr lang="zh-TW" altLang="en-US" dirty="0" smtClean="0"/>
              <a:t>计划通用</a:t>
            </a:r>
            <a:r>
              <a:rPr lang="en-US" altLang="zh-CN" dirty="0" err="1" smtClean="0"/>
              <a:t>os</a:t>
            </a:r>
            <a:r>
              <a:rPr lang="en-US" altLang="zh-CN" dirty="0" smtClean="0"/>
              <a:t> ——</a:t>
            </a:r>
            <a:r>
              <a:rPr lang="zh-TW" altLang="en-US" dirty="0" smtClean="0"/>
              <a:t>大名鼎鼎的</a:t>
            </a:r>
            <a:r>
              <a:rPr lang="en-US" altLang="zh-TW" dirty="0" smtClean="0"/>
              <a:t>OS/360</a:t>
            </a:r>
          </a:p>
          <a:p>
            <a:r>
              <a:rPr lang="zh-CN" altLang="en-US" dirty="0" smtClean="0"/>
              <a:t>负责人</a:t>
            </a:r>
            <a:r>
              <a:rPr lang="en-US" altLang="zh-TW" dirty="0" smtClean="0"/>
              <a:t>Brook</a:t>
            </a:r>
            <a:r>
              <a:rPr lang="zh-CN" altLang="en-US" dirty="0" smtClean="0"/>
              <a:t>认为这是天方夜谭，根本不可能</a:t>
            </a:r>
            <a:endParaRPr lang="en-US" altLang="zh-CN" dirty="0" smtClean="0"/>
          </a:p>
          <a:p>
            <a:r>
              <a:rPr lang="zh-CN" altLang="en-US" dirty="0" smtClean="0"/>
              <a:t>但是当任务落到他头上时，他义无反顾</a:t>
            </a:r>
            <a:endParaRPr lang="en-US" altLang="zh-TW" dirty="0" smtClean="0"/>
          </a:p>
          <a:p>
            <a:r>
              <a:rPr lang="en-US" altLang="zh-TW" dirty="0" smtClean="0"/>
              <a:t>2000</a:t>
            </a:r>
            <a:r>
              <a:rPr lang="zh-TW" altLang="en-US" dirty="0" smtClean="0"/>
              <a:t>人，</a:t>
            </a:r>
            <a:r>
              <a:rPr lang="en-US" altLang="zh-TW" dirty="0" smtClean="0"/>
              <a:t>3</a:t>
            </a:r>
            <a:r>
              <a:rPr lang="zh-TW" altLang="en-US" dirty="0" smtClean="0"/>
              <a:t>年，</a:t>
            </a:r>
            <a:r>
              <a:rPr lang="en-US" altLang="zh-TW" dirty="0" smtClean="0"/>
              <a:t>5000</a:t>
            </a:r>
            <a:r>
              <a:rPr lang="zh-TW" altLang="en-US" dirty="0" smtClean="0"/>
              <a:t>人年</a:t>
            </a:r>
            <a:r>
              <a:rPr lang="en-US" altLang="zh-CN" dirty="0" smtClean="0"/>
              <a:t>——</a:t>
            </a:r>
            <a:r>
              <a:rPr lang="zh-TW" altLang="en-US" dirty="0" smtClean="0"/>
              <a:t>最终没有完全实现最初的设想</a:t>
            </a:r>
          </a:p>
          <a:p>
            <a:r>
              <a:rPr lang="zh-CN" altLang="en-US" dirty="0" smtClean="0"/>
              <a:t>有史以来</a:t>
            </a:r>
            <a:r>
              <a:rPr lang="en-US" altLang="zh-CN" dirty="0" smtClean="0"/>
              <a:t> </a:t>
            </a:r>
            <a:r>
              <a:rPr lang="zh-TW" altLang="en-US" dirty="0" smtClean="0"/>
              <a:t>第一个大型软件项目</a:t>
            </a:r>
            <a:endParaRPr lang="en-US" altLang="zh-TW" dirty="0" smtClean="0"/>
          </a:p>
          <a:p>
            <a:r>
              <a:rPr lang="zh-TW" altLang="en-US" dirty="0" smtClean="0"/>
              <a:t>可怕的软件开发泥潭</a:t>
            </a:r>
          </a:p>
          <a:p>
            <a:r>
              <a:rPr lang="en-US" altLang="zh-TW" dirty="0" smtClean="0"/>
              <a:t>Brooks</a:t>
            </a:r>
            <a:r>
              <a:rPr lang="zh-TW" altLang="en-US" dirty="0" smtClean="0"/>
              <a:t>博士</a:t>
            </a:r>
            <a:r>
              <a:rPr lang="en-US" altLang="zh-TW" dirty="0" smtClean="0"/>
              <a:t>   </a:t>
            </a:r>
            <a:r>
              <a:rPr lang="zh-CN" altLang="en-US" dirty="0" smtClean="0"/>
              <a:t>后来</a:t>
            </a:r>
            <a:r>
              <a:rPr lang="zh-TW" altLang="en-US" dirty="0" smtClean="0"/>
              <a:t>根据该项目写了著名的</a:t>
            </a:r>
            <a:r>
              <a:rPr lang="en-US" altLang="zh-TW" dirty="0" smtClean="0"/>
              <a:t>《</a:t>
            </a:r>
            <a:r>
              <a:rPr lang="zh-TW" altLang="en-US" dirty="0" smtClean="0"/>
              <a:t>人月神话</a:t>
            </a:r>
            <a:r>
              <a:rPr lang="en-US" altLang="zh-TW" dirty="0" smtClean="0"/>
              <a:t>》</a:t>
            </a:r>
            <a:r>
              <a:rPr lang="zh-TW" altLang="en-US" dirty="0" smtClean="0"/>
              <a:t>，并在</a:t>
            </a:r>
            <a:r>
              <a:rPr lang="en-US" altLang="zh-TW" dirty="0" smtClean="0"/>
              <a:t>1999</a:t>
            </a:r>
            <a:r>
              <a:rPr lang="zh-TW" altLang="en-US" dirty="0" smtClean="0"/>
              <a:t>年获得图灵奖</a:t>
            </a:r>
          </a:p>
          <a:p>
            <a:r>
              <a:rPr lang="zh-TW" altLang="en-US" dirty="0" smtClean="0"/>
              <a:t>即使如此，</a:t>
            </a:r>
            <a:r>
              <a:rPr lang="en-US" altLang="zh-TW" dirty="0" smtClean="0"/>
              <a:t>IBM360</a:t>
            </a:r>
            <a:r>
              <a:rPr lang="zh-TW" altLang="en-US" dirty="0" smtClean="0"/>
              <a:t>被誉为人类进入信息时代的标志。</a:t>
            </a:r>
            <a:r>
              <a:rPr lang="zh-CN" altLang="en-US" dirty="0" smtClean="0"/>
              <a:t>可见操作系统的重要性</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a:t>
            </a:r>
            <a:r>
              <a:rPr lang="en-US" altLang="zh-CN" dirty="0" smtClean="0"/>
              <a:t>win7</a:t>
            </a:r>
            <a:r>
              <a:rPr lang="zh-CN" altLang="en-US" dirty="0" smtClean="0"/>
              <a:t>炫多了</a:t>
            </a:r>
            <a:endParaRPr lang="en-US" altLang="zh-CN" dirty="0" smtClean="0"/>
          </a:p>
          <a:p>
            <a:endParaRPr lang="zh-CN" altLang="en-US" dirty="0"/>
          </a:p>
        </p:txBody>
      </p:sp>
    </p:spTree>
    <p:extLst>
      <p:ext uri="{BB962C8B-B14F-4D97-AF65-F5344CB8AC3E}">
        <p14:creationId xmlns:p14="http://schemas.microsoft.com/office/powerpoint/2010/main" val="3000873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小巧，轻量</a:t>
            </a:r>
            <a:endParaRPr lang="zh-CN" altLang="en-US" dirty="0"/>
          </a:p>
        </p:txBody>
      </p:sp>
    </p:spTree>
    <p:extLst>
      <p:ext uri="{BB962C8B-B14F-4D97-AF65-F5344CB8AC3E}">
        <p14:creationId xmlns:p14="http://schemas.microsoft.com/office/powerpoint/2010/main" val="16657162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共同的底层</a:t>
            </a:r>
            <a:endParaRPr lang="en-US" altLang="zh-CN" dirty="0" smtClean="0"/>
          </a:p>
          <a:p>
            <a:endParaRPr lang="zh-CN" altLang="en-US" dirty="0"/>
          </a:p>
        </p:txBody>
      </p:sp>
    </p:spTree>
    <p:extLst>
      <p:ext uri="{BB962C8B-B14F-4D97-AF65-F5344CB8AC3E}">
        <p14:creationId xmlns:p14="http://schemas.microsoft.com/office/powerpoint/2010/main" val="41052085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窗口管理器，可以随心所欲定制</a:t>
            </a:r>
            <a:endParaRPr lang="zh-CN" altLang="en-US" dirty="0"/>
          </a:p>
        </p:txBody>
      </p:sp>
    </p:spTree>
    <p:extLst>
      <p:ext uri="{BB962C8B-B14F-4D97-AF65-F5344CB8AC3E}">
        <p14:creationId xmlns:p14="http://schemas.microsoft.com/office/powerpoint/2010/main" val="14697978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1. </a:t>
            </a:r>
            <a:r>
              <a:rPr lang="zh-CN" altLang="en-US" dirty="0" smtClean="0"/>
              <a:t>这次</a:t>
            </a:r>
            <a:r>
              <a:rPr lang="en-US" altLang="zh-CN" dirty="0" err="1" smtClean="0"/>
              <a:t>linux</a:t>
            </a:r>
            <a:r>
              <a:rPr lang="zh-CN" altLang="en-US" dirty="0" smtClean="0"/>
              <a:t>基础培训，希望产生兴趣</a:t>
            </a:r>
            <a:endParaRPr lang="en-US" altLang="zh-CN" dirty="0" smtClean="0"/>
          </a:p>
          <a:p>
            <a:r>
              <a:rPr lang="en-US" altLang="zh-CN" dirty="0" smtClean="0"/>
              <a:t>2. </a:t>
            </a:r>
            <a:r>
              <a:rPr lang="zh-CN" altLang="en-US" dirty="0" smtClean="0"/>
              <a:t>只有兴趣还不够，一定要实际动手，安装，使用</a:t>
            </a:r>
            <a:endParaRPr lang="en-US" altLang="zh-CN" dirty="0" smtClean="0"/>
          </a:p>
          <a:p>
            <a:r>
              <a:rPr lang="en-US" altLang="zh-CN" dirty="0" smtClean="0"/>
              <a:t>3. </a:t>
            </a:r>
            <a:r>
              <a:rPr lang="zh-CN" altLang="en-US" dirty="0" smtClean="0"/>
              <a:t>使用过程中会遇到一些困难，坚持！</a:t>
            </a:r>
            <a:endParaRPr lang="en-US" altLang="zh-CN" dirty="0" smtClean="0"/>
          </a:p>
          <a:p>
            <a:r>
              <a:rPr lang="en-US" altLang="zh-CN" dirty="0" smtClean="0"/>
              <a:t>    </a:t>
            </a:r>
            <a:r>
              <a:rPr lang="zh-CN" altLang="en-US" dirty="0" smtClean="0"/>
              <a:t>我自己当时，坚决只用</a:t>
            </a:r>
            <a:r>
              <a:rPr lang="en-US" altLang="zh-CN" dirty="0" err="1" smtClean="0"/>
              <a:t>linux</a:t>
            </a:r>
            <a:r>
              <a:rPr lang="zh-CN" altLang="en-US" dirty="0" smtClean="0"/>
              <a:t>，</a:t>
            </a:r>
            <a:endParaRPr lang="en-US" altLang="zh-CN" dirty="0" smtClean="0"/>
          </a:p>
          <a:p>
            <a:r>
              <a:rPr lang="en-US" altLang="zh-CN" dirty="0" smtClean="0"/>
              <a:t>    </a:t>
            </a:r>
            <a:r>
              <a:rPr lang="zh-CN" altLang="en-US" dirty="0" smtClean="0"/>
              <a:t>遇到问题就回避，永远解决不了</a:t>
            </a:r>
            <a:endParaRPr lang="en-US" altLang="zh-CN" dirty="0" smtClean="0"/>
          </a:p>
          <a:p>
            <a:r>
              <a:rPr lang="en-US" altLang="zh-CN" baseline="0" dirty="0" smtClean="0"/>
              <a:t>    </a:t>
            </a:r>
            <a:r>
              <a:rPr lang="zh-CN" altLang="en-US" baseline="0" dirty="0" smtClean="0"/>
              <a:t>人都是逼出来的</a:t>
            </a:r>
            <a:endParaRPr lang="en-US" altLang="zh-CN" baseline="0" dirty="0" smtClean="0"/>
          </a:p>
          <a:p>
            <a:r>
              <a:rPr lang="en-US" altLang="zh-CN" baseline="0" dirty="0" smtClean="0"/>
              <a:t>    </a:t>
            </a:r>
            <a:r>
              <a:rPr lang="zh-CN" altLang="en-US" baseline="0" dirty="0" smtClean="0"/>
              <a:t>替代软件清单</a:t>
            </a:r>
            <a:endParaRPr lang="en-US" altLang="zh-CN" baseline="0" dirty="0" smtClean="0"/>
          </a:p>
          <a:p>
            <a:r>
              <a:rPr lang="en-US" altLang="zh-CN" baseline="0" dirty="0" smtClean="0"/>
              <a:t>4</a:t>
            </a:r>
            <a:r>
              <a:rPr lang="zh-CN" altLang="en-US" baseline="0" dirty="0" smtClean="0"/>
              <a:t>，</a:t>
            </a:r>
            <a:r>
              <a:rPr lang="en-US" altLang="zh-CN" baseline="0" dirty="0" smtClean="0"/>
              <a:t>5. </a:t>
            </a:r>
            <a:r>
              <a:rPr lang="zh-CN" altLang="en-US" baseline="0" dirty="0" smtClean="0"/>
              <a:t>遇到先看文档，看不懂去</a:t>
            </a:r>
            <a:r>
              <a:rPr lang="en-US" altLang="zh-CN" baseline="0" dirty="0" err="1" smtClean="0"/>
              <a:t>google</a:t>
            </a:r>
            <a:r>
              <a:rPr lang="zh-CN" altLang="en-US" baseline="0" dirty="0" smtClean="0"/>
              <a:t>，还不行提问</a:t>
            </a:r>
            <a:endParaRPr lang="en-US" altLang="zh-CN" baseline="0" dirty="0" smtClean="0"/>
          </a:p>
          <a:p>
            <a:r>
              <a:rPr lang="en-US" altLang="zh-CN" baseline="0" dirty="0" smtClean="0"/>
              <a:t>    </a:t>
            </a:r>
            <a:r>
              <a:rPr lang="zh-CN" altLang="en-US" baseline="0" dirty="0" smtClean="0"/>
              <a:t>社区的人很热心，但是不要连文档都不看就问别人，浪费别人的时间，不尊重</a:t>
            </a:r>
            <a:endParaRPr lang="en-US" altLang="zh-CN" baseline="0" dirty="0" smtClean="0"/>
          </a:p>
          <a:p>
            <a:r>
              <a:rPr lang="en-US" altLang="zh-CN" baseline="0" dirty="0" smtClean="0"/>
              <a:t>    RTFM</a:t>
            </a:r>
            <a:r>
              <a:rPr lang="zh-CN" altLang="en-US" baseline="0" dirty="0" smtClean="0"/>
              <a:t>，</a:t>
            </a:r>
            <a:endParaRPr lang="en-US" altLang="zh-CN" dirty="0" smtClean="0"/>
          </a:p>
          <a:p>
            <a:r>
              <a:rPr lang="en-US" altLang="zh-CN" dirty="0" smtClean="0"/>
              <a:t>6</a:t>
            </a:r>
            <a:r>
              <a:rPr lang="zh-CN" altLang="en-US" dirty="0" smtClean="0"/>
              <a:t>、</a:t>
            </a:r>
            <a:r>
              <a:rPr lang="en-US" altLang="zh-CN" dirty="0" smtClean="0"/>
              <a:t>7.</a:t>
            </a:r>
            <a:r>
              <a:rPr lang="zh-CN" altLang="en-US" dirty="0" smtClean="0"/>
              <a:t>文化，思考</a:t>
            </a:r>
            <a:endParaRPr lang="en-US" altLang="zh-CN" dirty="0" smtClean="0"/>
          </a:p>
          <a:p>
            <a:r>
              <a:rPr lang="zh-CN" altLang="en-US" dirty="0" smtClean="0"/>
              <a:t>使用一项技术时，</a:t>
            </a:r>
            <a:endParaRPr lang="en-US" altLang="zh-CN" dirty="0" smtClean="0"/>
          </a:p>
          <a:p>
            <a:r>
              <a:rPr lang="en-US" altLang="zh-CN" dirty="0" smtClean="0"/>
              <a:t>    </a:t>
            </a:r>
            <a:r>
              <a:rPr lang="zh-CN" altLang="en-US" dirty="0" smtClean="0"/>
              <a:t>只看到技术本身，新手</a:t>
            </a:r>
            <a:endParaRPr lang="en-US" altLang="zh-CN" dirty="0" smtClean="0"/>
          </a:p>
          <a:p>
            <a:r>
              <a:rPr lang="en-US" altLang="zh-CN" dirty="0" smtClean="0"/>
              <a:t>    </a:t>
            </a:r>
            <a:r>
              <a:rPr lang="zh-CN" altLang="en-US" dirty="0" smtClean="0"/>
              <a:t>了解、融入其文化，老手</a:t>
            </a:r>
          </a:p>
          <a:p>
            <a:r>
              <a:rPr lang="en-US" altLang="zh-CN" dirty="0" smtClean="0"/>
              <a:t>    </a:t>
            </a:r>
            <a:r>
              <a:rPr lang="zh-CN" altLang="en-US" dirty="0" smtClean="0"/>
              <a:t>搞出点艺术的味道，高手</a:t>
            </a:r>
          </a:p>
          <a:p>
            <a:r>
              <a:rPr lang="en-US" altLang="zh-CN" dirty="0" smtClean="0"/>
              <a:t>    </a:t>
            </a:r>
            <a:r>
              <a:rPr lang="zh-CN" altLang="en-US" dirty="0" smtClean="0"/>
              <a:t>上升到哲学的高度，大师</a:t>
            </a:r>
            <a:endParaRPr lang="en-US" altLang="zh-CN" dirty="0" smtClean="0"/>
          </a:p>
          <a:p>
            <a:r>
              <a:rPr lang="zh-CN" altLang="en-US" dirty="0" smtClean="0"/>
              <a:t>对于</a:t>
            </a:r>
            <a:r>
              <a:rPr lang="en-US" altLang="zh-CN" dirty="0" err="1" smtClean="0"/>
              <a:t>linux</a:t>
            </a:r>
            <a:r>
              <a:rPr lang="zh-CN" altLang="en-US" dirty="0" smtClean="0"/>
              <a:t>，</a:t>
            </a:r>
            <a:endParaRPr lang="en-US" altLang="zh-CN" dirty="0" smtClean="0"/>
          </a:p>
          <a:p>
            <a:r>
              <a:rPr lang="en-US" altLang="zh-CN" dirty="0" smtClean="0"/>
              <a:t>    </a:t>
            </a:r>
            <a:r>
              <a:rPr lang="zh-CN" altLang="en-US" dirty="0" smtClean="0"/>
              <a:t>了解它的历史，知道一些特性的渊源，就不会抵触甚至横加指责</a:t>
            </a:r>
            <a:endParaRPr lang="en-US" altLang="zh-CN" dirty="0" smtClean="0"/>
          </a:p>
          <a:p>
            <a:r>
              <a:rPr lang="en-US" altLang="zh-CN" dirty="0" smtClean="0"/>
              <a:t>    </a:t>
            </a:r>
            <a:r>
              <a:rPr lang="zh-CN" altLang="en-US" dirty="0" smtClean="0"/>
              <a:t>熟悉了文化，才能融入社区</a:t>
            </a:r>
            <a:endParaRPr lang="en-US" altLang="zh-CN" dirty="0" smtClean="0"/>
          </a:p>
          <a:p>
            <a:r>
              <a:rPr lang="en-US" altLang="zh-CN" dirty="0" smtClean="0"/>
              <a:t>            </a:t>
            </a:r>
            <a:r>
              <a:rPr lang="zh-CN" altLang="en-US" dirty="0" smtClean="0"/>
              <a:t>开放，共享，社区，交流</a:t>
            </a:r>
            <a:endParaRPr lang="en-US" altLang="zh-CN" dirty="0" smtClean="0"/>
          </a:p>
          <a:p>
            <a:r>
              <a:rPr lang="en-US" altLang="zh-CN" dirty="0" smtClean="0"/>
              <a:t>            </a:t>
            </a:r>
            <a:r>
              <a:rPr lang="zh-CN" altLang="en-US" dirty="0" smtClean="0"/>
              <a:t>同样对于</a:t>
            </a:r>
            <a:r>
              <a:rPr lang="en-US" altLang="zh-CN" dirty="0" smtClean="0"/>
              <a:t>windows</a:t>
            </a:r>
            <a:r>
              <a:rPr lang="zh-CN" altLang="en-US" dirty="0" smtClean="0"/>
              <a:t>，早在</a:t>
            </a:r>
            <a:r>
              <a:rPr lang="en-US" altLang="zh-CN" dirty="0" smtClean="0"/>
              <a:t>1976</a:t>
            </a:r>
            <a:r>
              <a:rPr lang="zh-CN" altLang="en-US" dirty="0" smtClean="0"/>
              <a:t>年</a:t>
            </a:r>
            <a:r>
              <a:rPr lang="en-US" altLang="zh-CN" dirty="0" smtClean="0"/>
              <a:t>bill gates</a:t>
            </a:r>
            <a:r>
              <a:rPr lang="zh-CN" altLang="en-US" dirty="0" smtClean="0"/>
              <a:t>倡导</a:t>
            </a:r>
            <a:r>
              <a:rPr lang="en-US" altLang="zh-CN" dirty="0" smtClean="0"/>
              <a:t>copyright</a:t>
            </a:r>
            <a:r>
              <a:rPr lang="zh-CN" altLang="en-US" dirty="0" smtClean="0"/>
              <a:t>的公开信，提倡软件私有化，</a:t>
            </a:r>
            <a:endParaRPr lang="en-US" altLang="zh-CN" dirty="0" smtClean="0"/>
          </a:p>
          <a:p>
            <a:r>
              <a:rPr lang="en-US" altLang="zh-CN" dirty="0" smtClean="0"/>
              <a:t>            </a:t>
            </a:r>
            <a:r>
              <a:rPr lang="zh-CN" altLang="en-US" dirty="0" smtClean="0"/>
              <a:t>你也要适应封闭，商业化，大而全的软件，昂贵的收费等这些文化</a:t>
            </a:r>
            <a:endParaRPr lang="en-US" altLang="zh-CN" dirty="0" smtClean="0"/>
          </a:p>
          <a:p>
            <a:r>
              <a:rPr lang="en-US" altLang="zh-CN" dirty="0" smtClean="0"/>
              <a:t>    </a:t>
            </a:r>
            <a:r>
              <a:rPr lang="en-US" altLang="zh-CN" dirty="0" err="1" smtClean="0"/>
              <a:t>linux</a:t>
            </a:r>
            <a:r>
              <a:rPr lang="zh-CN" altLang="en-US" dirty="0" smtClean="0"/>
              <a:t>下有些设计蕴涵着丰富的思想，体会到这些哲学思想甚至会影响你思考的方式，甚至生活的方式</a:t>
            </a:r>
            <a:endParaRPr lang="en-US" altLang="zh-CN" dirty="0" smtClean="0"/>
          </a:p>
          <a:p>
            <a:r>
              <a:rPr lang="en-US" altLang="zh-CN" dirty="0" smtClean="0"/>
              <a:t>           </a:t>
            </a:r>
            <a:r>
              <a:rPr lang="zh-CN" altLang="en-US" dirty="0" smtClean="0"/>
              <a:t>比如，再次重复，</a:t>
            </a:r>
            <a:r>
              <a:rPr lang="en-US" altLang="zh-CN" dirty="0" smtClean="0"/>
              <a:t>vim</a:t>
            </a:r>
            <a:r>
              <a:rPr lang="zh-CN" altLang="en-US" dirty="0" smtClean="0"/>
              <a:t>和</a:t>
            </a:r>
            <a:r>
              <a:rPr lang="en-US" altLang="zh-CN" dirty="0" err="1" smtClean="0"/>
              <a:t>Emacs</a:t>
            </a:r>
            <a:endParaRPr lang="en-US" altLang="zh-CN" dirty="0" smtClean="0"/>
          </a:p>
          <a:p>
            <a:r>
              <a:rPr lang="en-US" altLang="zh-CN" dirty="0" smtClean="0"/>
              <a:t>8.</a:t>
            </a:r>
            <a:r>
              <a:rPr lang="zh-CN" altLang="en-US" dirty="0" smtClean="0"/>
              <a:t>最后，英文阅读的能力还是需要加强。</a:t>
            </a:r>
            <a:endParaRPr lang="en-US" altLang="zh-CN" dirty="0" smtClean="0"/>
          </a:p>
          <a:p>
            <a:r>
              <a:rPr lang="en-US" altLang="zh-CN" dirty="0" smtClean="0"/>
              <a:t>     </a:t>
            </a:r>
            <a:r>
              <a:rPr lang="zh-CN" altLang="en-US" dirty="0" smtClean="0"/>
              <a:t>第一手的资料，不会受翻译者的影响</a:t>
            </a:r>
            <a:endParaRPr lang="en-US" altLang="zh-CN" dirty="0" smtClean="0"/>
          </a:p>
          <a:p>
            <a:r>
              <a:rPr lang="en-US" altLang="zh-CN" dirty="0" smtClean="0"/>
              <a:t>     </a:t>
            </a:r>
            <a:r>
              <a:rPr lang="zh-CN" altLang="en-US" dirty="0" smtClean="0"/>
              <a:t>交流</a:t>
            </a:r>
            <a:endParaRPr lang="en-US" altLang="zh-CN" dirty="0"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Google</a:t>
            </a:r>
            <a:r>
              <a:rPr lang="zh-CN" altLang="en-US" dirty="0" smtClean="0"/>
              <a:t>是最好的工具</a:t>
            </a:r>
            <a:endParaRPr lang="zh-CN" altLang="en-US" dirty="0"/>
          </a:p>
        </p:txBody>
      </p:sp>
    </p:spTree>
    <p:extLst>
      <p:ext uri="{BB962C8B-B14F-4D97-AF65-F5344CB8AC3E}">
        <p14:creationId xmlns:p14="http://schemas.microsoft.com/office/powerpoint/2010/main" val="357752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Rot="1" noChangeAspect="1" noChangeArrowheads="1"/>
          </p:cNvSpPr>
          <p:nvPr>
            <p:ph type="sldImg"/>
          </p:nvPr>
        </p:nvSpPr>
        <p:spPr>
          <a:solidFill>
            <a:srgbClr val="FFFFFF"/>
          </a:solidFill>
          <a:ln/>
        </p:spPr>
      </p:sp>
      <p:sp>
        <p:nvSpPr>
          <p:cNvPr id="30722" name="Rectangle 2"/>
          <p:cNvSpPr>
            <a:spLocks noGrp="1" noChangeArrowheads="1"/>
          </p:cNvSpPr>
          <p:nvPr>
            <p:ph type="body" idx="1"/>
          </p:nvPr>
        </p:nvSpPr>
        <p:spPr>
          <a:ln/>
        </p:spPr>
        <p:txBody>
          <a:bodyPr/>
          <a:lstStyle/>
          <a:p>
            <a:r>
              <a:rPr lang="en-US" altLang="zh-CN" dirty="0" smtClean="0"/>
              <a:t>IBM</a:t>
            </a:r>
            <a:r>
              <a:rPr lang="zh-CN" altLang="en-US" dirty="0" smtClean="0"/>
              <a:t>没有搞定，但是有人搞定了</a:t>
            </a:r>
            <a:endParaRPr lang="en-US" altLang="zh-TW" dirty="0" smtClean="0"/>
          </a:p>
          <a:p>
            <a:r>
              <a:rPr lang="zh-TW" altLang="en-US" dirty="0" smtClean="0"/>
              <a:t>让我们记住</a:t>
            </a:r>
            <a:r>
              <a:rPr lang="en-US" altLang="zh-TW" dirty="0" smtClean="0"/>
              <a:t>   </a:t>
            </a:r>
            <a:r>
              <a:rPr lang="zh-TW" altLang="en-US" dirty="0" smtClean="0"/>
              <a:t>只能用天才来形容的</a:t>
            </a:r>
            <a:r>
              <a:rPr lang="en-US" altLang="zh-TW" dirty="0" smtClean="0"/>
              <a:t>  </a:t>
            </a:r>
            <a:r>
              <a:rPr lang="zh-TW" altLang="en-US" dirty="0" smtClean="0"/>
              <a:t>肯</a:t>
            </a:r>
            <a:r>
              <a:rPr lang="en-US" altLang="zh-TW" dirty="0" smtClean="0"/>
              <a:t>·</a:t>
            </a:r>
            <a:r>
              <a:rPr lang="zh-TW" altLang="en-US" dirty="0" smtClean="0"/>
              <a:t>汤普逊</a:t>
            </a:r>
            <a:r>
              <a:rPr lang="en-US" altLang="zh-TW" dirty="0" smtClean="0"/>
              <a:t>   </a:t>
            </a:r>
            <a:r>
              <a:rPr lang="zh-TW" altLang="en-US" dirty="0" smtClean="0"/>
              <a:t>和</a:t>
            </a:r>
            <a:r>
              <a:rPr lang="en-US" altLang="zh-TW" dirty="0" smtClean="0"/>
              <a:t>    </a:t>
            </a:r>
            <a:r>
              <a:rPr lang="zh-TW" altLang="en-US" dirty="0" smtClean="0"/>
              <a:t>丹尼斯</a:t>
            </a:r>
            <a:r>
              <a:rPr lang="en-US" altLang="zh-TW" dirty="0" smtClean="0"/>
              <a:t>·</a:t>
            </a:r>
            <a:r>
              <a:rPr lang="zh-TW" altLang="en-US" dirty="0" smtClean="0"/>
              <a:t>里奇</a:t>
            </a:r>
            <a:endParaRPr lang="en-US" altLang="zh-TW" dirty="0" smtClean="0"/>
          </a:p>
          <a:p>
            <a:r>
              <a:rPr lang="zh-CN" altLang="en-US" dirty="0" smtClean="0"/>
              <a:t>他们都来自</a:t>
            </a:r>
            <a:r>
              <a:rPr lang="zh-TW" altLang="en-US" dirty="0" smtClean="0"/>
              <a:t>贝尔实验室</a:t>
            </a:r>
            <a:endParaRPr lang="en-US" altLang="zh-TW" dirty="0" smtClean="0"/>
          </a:p>
          <a:p>
            <a:r>
              <a:rPr lang="zh-CN" altLang="en-US" dirty="0" smtClean="0"/>
              <a:t>事情的起因是这样的：</a:t>
            </a:r>
            <a:endParaRPr lang="en-US" altLang="zh-TW" dirty="0" smtClean="0"/>
          </a:p>
          <a:p>
            <a:r>
              <a:rPr lang="en-US" altLang="zh-TW" dirty="0" smtClean="0"/>
              <a:t>Thompson</a:t>
            </a:r>
            <a:r>
              <a:rPr lang="zh-TW" altLang="en-US" dirty="0" smtClean="0"/>
              <a:t>曾经写了一个游戏</a:t>
            </a:r>
            <a:r>
              <a:rPr lang="en-US" altLang="zh-TW" dirty="0" smtClean="0"/>
              <a:t>《</a:t>
            </a:r>
            <a:r>
              <a:rPr lang="zh-TW" altLang="en-US" dirty="0" smtClean="0"/>
              <a:t>星际旅行</a:t>
            </a:r>
            <a:r>
              <a:rPr lang="en-US" altLang="zh-TW" dirty="0" smtClean="0"/>
              <a:t>》</a:t>
            </a:r>
            <a:r>
              <a:rPr lang="zh-CN" altLang="en-US" dirty="0" smtClean="0"/>
              <a:t>（似乎当时的大师都是星际迷）</a:t>
            </a:r>
            <a:endParaRPr lang="en-US" altLang="zh-TW" dirty="0" smtClean="0"/>
          </a:p>
          <a:p>
            <a:r>
              <a:rPr lang="zh-TW" altLang="en-US" dirty="0" smtClean="0"/>
              <a:t>在</a:t>
            </a:r>
            <a:r>
              <a:rPr lang="en-US" altLang="zh-TW" dirty="0" smtClean="0"/>
              <a:t>GE</a:t>
            </a:r>
            <a:r>
              <a:rPr lang="zh-TW" altLang="en-US" dirty="0" smtClean="0"/>
              <a:t>（通用电器）的大型机上玩性能非常不好，而且玩一次游戏租金高达</a:t>
            </a:r>
            <a:r>
              <a:rPr lang="en-US" altLang="zh-TW" dirty="0" smtClean="0"/>
              <a:t>75</a:t>
            </a:r>
            <a:r>
              <a:rPr lang="zh-TW" altLang="en-US" dirty="0" smtClean="0"/>
              <a:t>美元</a:t>
            </a:r>
          </a:p>
          <a:p>
            <a:r>
              <a:rPr lang="zh-TW" altLang="en-US" dirty="0" smtClean="0"/>
              <a:t>后来，</a:t>
            </a:r>
            <a:r>
              <a:rPr lang="en-US" altLang="zh-TW" dirty="0" smtClean="0"/>
              <a:t>Thompson</a:t>
            </a:r>
            <a:r>
              <a:rPr lang="zh-TW" altLang="en-US" dirty="0" smtClean="0"/>
              <a:t>和</a:t>
            </a:r>
            <a:r>
              <a:rPr lang="en-US" altLang="zh-TW" dirty="0" smtClean="0"/>
              <a:t>Ritchie</a:t>
            </a:r>
            <a:r>
              <a:rPr lang="zh-TW" altLang="en-US" dirty="0" smtClean="0"/>
              <a:t>终于搞到了一台晶体管的小型机（</a:t>
            </a:r>
            <a:r>
              <a:rPr lang="en-US" altLang="zh-TW" dirty="0" smtClean="0"/>
              <a:t>DEC</a:t>
            </a:r>
            <a:r>
              <a:rPr lang="zh-TW" altLang="en-US" dirty="0" smtClean="0"/>
              <a:t>公司的</a:t>
            </a:r>
            <a:r>
              <a:rPr lang="en-US" altLang="zh-TW" dirty="0" smtClean="0"/>
              <a:t>PDP-7</a:t>
            </a:r>
            <a:r>
              <a:rPr lang="zh-TW" altLang="en-US" dirty="0" smtClean="0"/>
              <a:t>）</a:t>
            </a:r>
          </a:p>
          <a:p>
            <a:r>
              <a:rPr lang="zh-CN" altLang="en-US" dirty="0" smtClean="0"/>
              <a:t>配置比</a:t>
            </a:r>
            <a:r>
              <a:rPr lang="zh-TW" altLang="en-US" dirty="0" smtClean="0"/>
              <a:t>大型机低很多，为了玩游戏，他们决定重写一个操作系统</a:t>
            </a:r>
          </a:p>
          <a:p>
            <a:r>
              <a:rPr lang="zh-CN" altLang="en-US" dirty="0" smtClean="0"/>
              <a:t>在</a:t>
            </a:r>
            <a:r>
              <a:rPr lang="en-US" altLang="zh-TW" dirty="0" smtClean="0"/>
              <a:t>1969</a:t>
            </a:r>
            <a:r>
              <a:rPr lang="zh-TW" altLang="en-US" dirty="0" smtClean="0"/>
              <a:t>年</a:t>
            </a:r>
            <a:r>
              <a:rPr lang="en-US" altLang="zh-TW" dirty="0" smtClean="0"/>
              <a:t>8</a:t>
            </a:r>
            <a:r>
              <a:rPr lang="zh-TW" altLang="en-US" dirty="0" smtClean="0"/>
              <a:t>月，肯的老婆孩子出去度假了，肯用汇编语言和</a:t>
            </a:r>
            <a:r>
              <a:rPr lang="en-US" altLang="zh-TW" dirty="0" smtClean="0"/>
              <a:t>B</a:t>
            </a:r>
            <a:r>
              <a:rPr lang="zh-TW" altLang="en-US" dirty="0" smtClean="0"/>
              <a:t>语言（他自己发明的）写出了</a:t>
            </a:r>
            <a:r>
              <a:rPr lang="en-US" altLang="zh-TW" dirty="0" smtClean="0"/>
              <a:t>UNIX</a:t>
            </a:r>
            <a:r>
              <a:rPr lang="zh-TW" altLang="en-US" dirty="0" smtClean="0"/>
              <a:t>的雏形</a:t>
            </a:r>
            <a:r>
              <a:rPr lang="en-US" altLang="zh-TW" dirty="0" smtClean="0"/>
              <a:t>—</a:t>
            </a:r>
            <a:r>
              <a:rPr lang="zh-CN" altLang="en-US" dirty="0" smtClean="0"/>
              <a:t>终于。。。可以玩游戏了</a:t>
            </a:r>
            <a:endParaRPr lang="zh-TW" altLang="en-US" dirty="0" smtClean="0"/>
          </a:p>
          <a:p>
            <a:r>
              <a:rPr lang="en-US" altLang="zh-TW" dirty="0" smtClean="0"/>
              <a:t>1970</a:t>
            </a:r>
            <a:r>
              <a:rPr lang="zh-TW" altLang="en-US" dirty="0" smtClean="0"/>
              <a:t>年，贝尔实验室的专利部门需要一个</a:t>
            </a:r>
            <a:r>
              <a:rPr lang="en-US" altLang="zh-TW" dirty="0" smtClean="0"/>
              <a:t>word</a:t>
            </a:r>
            <a:r>
              <a:rPr lang="zh-TW" altLang="en-US" dirty="0" smtClean="0"/>
              <a:t>，</a:t>
            </a:r>
            <a:r>
              <a:rPr lang="en-US" altLang="zh-TW" dirty="0" smtClean="0"/>
              <a:t>Thompson</a:t>
            </a:r>
            <a:r>
              <a:rPr lang="zh-TW" altLang="en-US" dirty="0" smtClean="0"/>
              <a:t>承接了下来，并得到了一台</a:t>
            </a:r>
            <a:r>
              <a:rPr lang="en-US" altLang="zh-TW" dirty="0" smtClean="0"/>
              <a:t>PDP-11</a:t>
            </a:r>
          </a:p>
          <a:p>
            <a:r>
              <a:rPr lang="zh-TW" altLang="en-US" dirty="0" smtClean="0"/>
              <a:t>他们首先移植</a:t>
            </a:r>
            <a:r>
              <a:rPr lang="zh-CN" altLang="en-US" dirty="0" smtClean="0"/>
              <a:t>了</a:t>
            </a:r>
            <a:r>
              <a:rPr lang="zh-TW" altLang="en-US" dirty="0" smtClean="0"/>
              <a:t>操作系统。</a:t>
            </a:r>
            <a:r>
              <a:rPr lang="zh-CN" altLang="en-US" dirty="0" smtClean="0"/>
              <a:t>（移植汇编很痛苦）</a:t>
            </a:r>
            <a:endParaRPr lang="zh-TW" altLang="en-US" dirty="0" smtClean="0"/>
          </a:p>
          <a:p>
            <a:r>
              <a:rPr lang="zh-TW" altLang="en-US" dirty="0" smtClean="0"/>
              <a:t>随着“</a:t>
            </a:r>
            <a:r>
              <a:rPr lang="en-US" altLang="zh-TW" dirty="0" smtClean="0"/>
              <a:t>word”</a:t>
            </a:r>
            <a:r>
              <a:rPr lang="zh-TW" altLang="en-US" dirty="0" smtClean="0"/>
              <a:t>的交付，</a:t>
            </a:r>
            <a:r>
              <a:rPr lang="en-US" altLang="zh-TW" dirty="0" smtClean="0"/>
              <a:t>1971</a:t>
            </a:r>
            <a:r>
              <a:rPr lang="zh-TW" altLang="en-US" dirty="0" smtClean="0"/>
              <a:t>年</a:t>
            </a:r>
            <a:r>
              <a:rPr lang="en-US" altLang="zh-TW" dirty="0" smtClean="0"/>
              <a:t>11</a:t>
            </a:r>
            <a:r>
              <a:rPr lang="zh-TW" altLang="en-US" dirty="0" smtClean="0"/>
              <a:t>月被看作</a:t>
            </a:r>
            <a:r>
              <a:rPr lang="en-US" altLang="zh-TW" dirty="0" smtClean="0"/>
              <a:t>UNIX</a:t>
            </a:r>
            <a:r>
              <a:rPr lang="zh-TW" altLang="en-US" dirty="0" smtClean="0"/>
              <a:t>的诞生日</a:t>
            </a:r>
            <a:endParaRPr lang="en-US" altLang="zh-TW" dirty="0" smtClean="0"/>
          </a:p>
          <a:p>
            <a:r>
              <a:rPr lang="en-US" altLang="zh-TW" dirty="0" smtClean="0"/>
              <a:t>-------</a:t>
            </a:r>
            <a:endParaRPr lang="zh-TW" altLang="en-US" dirty="0" smtClean="0"/>
          </a:p>
          <a:p>
            <a:r>
              <a:rPr lang="en-US" altLang="zh-TW" dirty="0" smtClean="0"/>
              <a:t>1972</a:t>
            </a:r>
            <a:r>
              <a:rPr lang="zh-TW" altLang="en-US" dirty="0" smtClean="0"/>
              <a:t>年，</a:t>
            </a:r>
            <a:r>
              <a:rPr lang="en-US" altLang="zh-TW" dirty="0" smtClean="0"/>
              <a:t>UNIX</a:t>
            </a:r>
            <a:r>
              <a:rPr lang="zh-TW" altLang="en-US" dirty="0" smtClean="0"/>
              <a:t>发布第二版，并加入了标志性的管道功能（</a:t>
            </a:r>
            <a:r>
              <a:rPr lang="zh-CN" altLang="en-US" dirty="0" smtClean="0"/>
              <a:t>这次不讲）</a:t>
            </a:r>
            <a:endParaRPr lang="zh-TW" altLang="en-US" dirty="0" smtClean="0"/>
          </a:p>
          <a:p>
            <a:r>
              <a:rPr lang="zh-CN" altLang="en-US" dirty="0" smtClean="0"/>
              <a:t>而且</a:t>
            </a:r>
            <a:r>
              <a:rPr lang="zh-TW" altLang="en-US" dirty="0" smtClean="0"/>
              <a:t>当年</a:t>
            </a:r>
            <a:r>
              <a:rPr lang="zh-CN" altLang="en-US" dirty="0" smtClean="0"/>
              <a:t>移植</a:t>
            </a:r>
            <a:r>
              <a:rPr lang="zh-TW" altLang="en-US" dirty="0" smtClean="0"/>
              <a:t>汇编语言</a:t>
            </a:r>
            <a:r>
              <a:rPr lang="en-US" altLang="zh-CN" dirty="0" smtClean="0"/>
              <a:t>——</a:t>
            </a:r>
            <a:r>
              <a:rPr lang="zh-TW" altLang="en-US" dirty="0" smtClean="0"/>
              <a:t>痛苦</a:t>
            </a:r>
            <a:r>
              <a:rPr lang="zh-CN" altLang="en-US" dirty="0" smtClean="0"/>
              <a:t>，让天才也不堪重负</a:t>
            </a:r>
            <a:r>
              <a:rPr lang="en-US" altLang="zh-CN" dirty="0" smtClean="0"/>
              <a:t>——</a:t>
            </a:r>
            <a:r>
              <a:rPr lang="zh-TW" altLang="en-US" dirty="0" smtClean="0"/>
              <a:t>决定用高级语言重写</a:t>
            </a:r>
          </a:p>
          <a:p>
            <a:r>
              <a:rPr lang="zh-TW" altLang="en-US" dirty="0" smtClean="0"/>
              <a:t>可是</a:t>
            </a:r>
            <a:r>
              <a:rPr lang="en-US" altLang="zh-TW" dirty="0" smtClean="0"/>
              <a:t>B</a:t>
            </a:r>
            <a:r>
              <a:rPr lang="zh-TW" altLang="en-US" dirty="0" smtClean="0"/>
              <a:t>语言功能太弱，</a:t>
            </a:r>
            <a:r>
              <a:rPr lang="en-US" altLang="zh-TW" dirty="0" err="1" smtClean="0"/>
              <a:t>Ritche</a:t>
            </a:r>
            <a:r>
              <a:rPr lang="zh-TW" altLang="en-US" dirty="0" smtClean="0"/>
              <a:t>一怒之下在</a:t>
            </a:r>
            <a:r>
              <a:rPr lang="en-US" altLang="zh-TW" dirty="0" smtClean="0"/>
              <a:t>B</a:t>
            </a:r>
            <a:r>
              <a:rPr lang="zh-TW" altLang="en-US" dirty="0" smtClean="0"/>
              <a:t>语言的基础上发明了</a:t>
            </a:r>
            <a:r>
              <a:rPr lang="en-US" altLang="zh-TW" dirty="0" smtClean="0"/>
              <a:t>C</a:t>
            </a:r>
            <a:r>
              <a:rPr lang="zh-TW" altLang="en-US" dirty="0" smtClean="0"/>
              <a:t>语言</a:t>
            </a:r>
            <a:endParaRPr lang="en-US" altLang="zh-TW" dirty="0" smtClean="0"/>
          </a:p>
          <a:p>
            <a:r>
              <a:rPr lang="zh-TW" altLang="en-US" dirty="0" smtClean="0"/>
              <a:t>他们用</a:t>
            </a:r>
            <a:r>
              <a:rPr lang="en-US" altLang="zh-TW" dirty="0" smtClean="0"/>
              <a:t>C</a:t>
            </a:r>
            <a:r>
              <a:rPr lang="zh-TW" altLang="en-US" dirty="0" smtClean="0"/>
              <a:t>语言重写了</a:t>
            </a:r>
            <a:r>
              <a:rPr lang="en-US" altLang="zh-TW" dirty="0" smtClean="0"/>
              <a:t>UNIX</a:t>
            </a:r>
            <a:r>
              <a:rPr lang="zh-TW" altLang="en-US" dirty="0" smtClean="0"/>
              <a:t>的核心部分，终于实现了用高级语言（而不是汇编）写操作系统的梦想</a:t>
            </a:r>
          </a:p>
          <a:p>
            <a:r>
              <a:rPr lang="en-US" altLang="zh-TW" dirty="0" smtClean="0"/>
              <a:t>Unix</a:t>
            </a:r>
            <a:r>
              <a:rPr lang="zh-TW" altLang="en-US" dirty="0" smtClean="0"/>
              <a:t>的成功很大程度上源自其以高级语言作为表述方式所带来的可读性、可 改性和可移植性</a:t>
            </a:r>
          </a:p>
          <a:p>
            <a:endParaRPr lang="zh-TW" altLang="en-US" dirty="0" smtClean="0"/>
          </a:p>
          <a:p>
            <a:r>
              <a:rPr lang="en-US" altLang="zh-TW" dirty="0" smtClean="0"/>
              <a:t>Bell Labs</a:t>
            </a:r>
            <a:r>
              <a:rPr lang="zh-TW" altLang="en-US" dirty="0" smtClean="0"/>
              <a:t>的一位高层人物后来曾说，</a:t>
            </a:r>
            <a:r>
              <a:rPr lang="en-US" altLang="zh-TW" dirty="0" smtClean="0"/>
              <a:t>UNIX</a:t>
            </a:r>
            <a:r>
              <a:rPr lang="zh-TW" altLang="en-US" dirty="0" smtClean="0"/>
              <a:t>和晶体管是</a:t>
            </a:r>
            <a:r>
              <a:rPr lang="en-US" altLang="zh-TW" dirty="0" smtClean="0"/>
              <a:t>Bell Labs</a:t>
            </a:r>
            <a:r>
              <a:rPr lang="zh-TW" altLang="en-US" dirty="0" smtClean="0"/>
              <a:t>最重要的两项成就</a:t>
            </a:r>
            <a:endParaRPr lang="en-US" altLang="zh-TW" dirty="0" smtClean="0"/>
          </a:p>
          <a:p>
            <a:r>
              <a:rPr lang="zh-CN" altLang="en-US" dirty="0" smtClean="0">
                <a:sym typeface="Lucida Grande" charset="0"/>
              </a:rPr>
              <a:t>同志们，作为一个搞技术的人，这样的人生才够精彩啊</a:t>
            </a:r>
            <a:endParaRPr lang="en-US" altLang="zh-CN" dirty="0" smtClean="0">
              <a:sym typeface="Lucida Grande" charset="0"/>
            </a:endParaRPr>
          </a:p>
          <a:p>
            <a:r>
              <a:rPr lang="zh-CN" altLang="en-US" dirty="0" smtClean="0">
                <a:sym typeface="Lucida Grande" charset="0"/>
              </a:rPr>
              <a:t>后面还有天才绝顶的人物</a:t>
            </a:r>
            <a:endParaRPr lang="zh-CN" altLang="en-US" sz="2200" dirty="0" smtClean="0">
              <a:latin typeface="Lucida Grande" charset="0"/>
              <a:ea typeface="Heiti SC Light" charset="-122"/>
              <a:sym typeface="Lucida Grande"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Rot="1" noChangeAspect="1" noChangeArrowheads="1"/>
          </p:cNvSpPr>
          <p:nvPr>
            <p:ph type="sldImg"/>
          </p:nvPr>
        </p:nvSpPr>
        <p:spPr>
          <a:solidFill>
            <a:srgbClr val="FFFFFF"/>
          </a:solidFill>
          <a:ln/>
        </p:spPr>
      </p:sp>
      <p:sp>
        <p:nvSpPr>
          <p:cNvPr id="32770" name="Rectangle 2"/>
          <p:cNvSpPr>
            <a:spLocks noGrp="1" noChangeArrowheads="1"/>
          </p:cNvSpPr>
          <p:nvPr>
            <p:ph type="body" idx="1"/>
          </p:nvPr>
        </p:nvSpPr>
        <p:spPr>
          <a:ln/>
        </p:spPr>
        <p:txBody>
          <a:bodyPr/>
          <a:lstStyle/>
          <a:p>
            <a:r>
              <a:rPr lang="en-US" altLang="zh-TW" dirty="0" smtClean="0"/>
              <a:t>1974</a:t>
            </a:r>
            <a:r>
              <a:rPr lang="zh-TW" altLang="en-US" dirty="0" smtClean="0"/>
              <a:t>年，</a:t>
            </a:r>
            <a:r>
              <a:rPr lang="en-US" altLang="zh-TW" dirty="0" smtClean="0"/>
              <a:t>《</a:t>
            </a:r>
            <a:r>
              <a:rPr lang="zh-TW" altLang="en-US" dirty="0" smtClean="0"/>
              <a:t>美国计算机通信</a:t>
            </a:r>
            <a:r>
              <a:rPr lang="en-US" altLang="zh-TW" dirty="0" smtClean="0"/>
              <a:t>》</a:t>
            </a:r>
            <a:r>
              <a:rPr lang="zh-TW" altLang="en-US" dirty="0" smtClean="0"/>
              <a:t>发表文章，展示</a:t>
            </a:r>
            <a:r>
              <a:rPr lang="en-US" altLang="zh-TW" dirty="0" smtClean="0"/>
              <a:t>Unix</a:t>
            </a:r>
          </a:p>
          <a:p>
            <a:r>
              <a:rPr lang="zh-TW" altLang="en-US" dirty="0" smtClean="0"/>
              <a:t>引起了许多大学和实验室的关注</a:t>
            </a:r>
            <a:endParaRPr lang="en-US" altLang="zh-TW" dirty="0" smtClean="0"/>
          </a:p>
          <a:p>
            <a:r>
              <a:rPr lang="zh-CN" altLang="en-US" dirty="0" smtClean="0"/>
              <a:t>贝尔实验室的东家</a:t>
            </a:r>
            <a:r>
              <a:rPr lang="en-US" altLang="zh-TW" dirty="0" smtClean="0"/>
              <a:t>AT&amp;T</a:t>
            </a:r>
            <a:r>
              <a:rPr lang="zh-TW" altLang="en-US" dirty="0" smtClean="0"/>
              <a:t>早在</a:t>
            </a:r>
            <a:r>
              <a:rPr lang="en-US" altLang="zh-TW" dirty="0" smtClean="0"/>
              <a:t>1958</a:t>
            </a:r>
            <a:r>
              <a:rPr lang="zh-TW" altLang="en-US" dirty="0" smtClean="0"/>
              <a:t>年</a:t>
            </a:r>
            <a:r>
              <a:rPr lang="en-US" altLang="zh-TW" dirty="0" smtClean="0"/>
              <a:t>  </a:t>
            </a:r>
            <a:r>
              <a:rPr lang="zh-TW" altLang="en-US" dirty="0" smtClean="0"/>
              <a:t>反托拉斯调查</a:t>
            </a:r>
            <a:r>
              <a:rPr lang="en-US" altLang="zh-TW" dirty="0" smtClean="0"/>
              <a:t>  </a:t>
            </a:r>
            <a:r>
              <a:rPr lang="zh-TW" altLang="en-US" dirty="0" smtClean="0"/>
              <a:t>禁止进入计算机相关的商业领域</a:t>
            </a:r>
            <a:endParaRPr lang="en-US" altLang="zh-TW" dirty="0" smtClean="0"/>
          </a:p>
          <a:p>
            <a:r>
              <a:rPr lang="zh-TW" altLang="en-US" dirty="0" smtClean="0"/>
              <a:t>，有义务将电话以外的技术提供给需要的（</a:t>
            </a:r>
            <a:r>
              <a:rPr lang="zh-CN" altLang="en-US" dirty="0" smtClean="0"/>
              <a:t>欺负人？）</a:t>
            </a:r>
            <a:endParaRPr lang="en-US" altLang="zh-CN" dirty="0" smtClean="0"/>
          </a:p>
          <a:p>
            <a:r>
              <a:rPr lang="en-US" altLang="zh-TW" dirty="0" smtClean="0"/>
              <a:t>-------</a:t>
            </a:r>
            <a:endParaRPr lang="zh-TW" altLang="en-US" dirty="0" smtClean="0"/>
          </a:p>
          <a:p>
            <a:r>
              <a:rPr lang="zh-TW" altLang="en-US" dirty="0" smtClean="0"/>
              <a:t>于是，在仅收取工本费之后，</a:t>
            </a:r>
            <a:r>
              <a:rPr lang="en-US" altLang="zh-TW" dirty="0" smtClean="0"/>
              <a:t>Thompson</a:t>
            </a:r>
            <a:r>
              <a:rPr lang="zh-TW" altLang="en-US" dirty="0" smtClean="0"/>
              <a:t>开始将</a:t>
            </a:r>
            <a:r>
              <a:rPr lang="en-US" altLang="zh-TW" dirty="0" smtClean="0"/>
              <a:t>Unix</a:t>
            </a:r>
            <a:r>
              <a:rPr lang="zh-TW" altLang="en-US" dirty="0" smtClean="0"/>
              <a:t>的磁带和磁盘一包包的寄往世界各地（</a:t>
            </a:r>
            <a:r>
              <a:rPr lang="zh-CN" altLang="en-US" dirty="0" smtClean="0"/>
              <a:t>简直是史诗版的壮观啊</a:t>
            </a:r>
            <a:r>
              <a:rPr lang="zh-TW" altLang="en-US" dirty="0" smtClean="0"/>
              <a:t>）</a:t>
            </a:r>
            <a:endParaRPr lang="en-US" altLang="zh-TW" dirty="0" smtClean="0"/>
          </a:p>
          <a:p>
            <a:r>
              <a:rPr lang="zh-TW" altLang="en-US" dirty="0" smtClean="0"/>
              <a:t>寄出去的</a:t>
            </a:r>
            <a:r>
              <a:rPr lang="en-US" altLang="zh-TW" dirty="0" smtClean="0"/>
              <a:t>Unix</a:t>
            </a:r>
            <a:r>
              <a:rPr lang="zh-TW" altLang="en-US" dirty="0" smtClean="0"/>
              <a:t>附有源代码，</a:t>
            </a:r>
            <a:r>
              <a:rPr lang="zh-CN" altLang="en-US" dirty="0" smtClean="0"/>
              <a:t>这些火种</a:t>
            </a:r>
            <a:r>
              <a:rPr lang="zh-TW" altLang="en-US" dirty="0" smtClean="0"/>
              <a:t>被安装在各处管理松散的廉价计算</a:t>
            </a:r>
            <a:r>
              <a:rPr lang="zh-CN" altLang="en-US" dirty="0" smtClean="0"/>
              <a:t>机上</a:t>
            </a:r>
            <a:r>
              <a:rPr lang="en-US" altLang="zh-CN" dirty="0" smtClean="0"/>
              <a:t>——</a:t>
            </a:r>
            <a:r>
              <a:rPr lang="zh-CN" altLang="en-US" dirty="0" smtClean="0"/>
              <a:t>为什么强调？</a:t>
            </a:r>
            <a:endParaRPr lang="en-US" altLang="zh-CN" dirty="0" smtClean="0"/>
          </a:p>
          <a:p>
            <a:r>
              <a:rPr lang="zh-TW" altLang="en-US" dirty="0" smtClean="0"/>
              <a:t>点燃爱好者的创造热情，他们</a:t>
            </a:r>
            <a:r>
              <a:rPr lang="zh-CN" altLang="en-US" dirty="0" smtClean="0"/>
              <a:t>觉得冲过去都太慢</a:t>
            </a:r>
            <a:r>
              <a:rPr lang="en-US" altLang="zh-CN" dirty="0" smtClean="0"/>
              <a:t>——</a:t>
            </a:r>
            <a:r>
              <a:rPr lang="zh-CN" altLang="en-US" dirty="0" smtClean="0"/>
              <a:t>他们扑上去，没黑没百地写</a:t>
            </a:r>
            <a:r>
              <a:rPr lang="zh-TW" altLang="en-US" dirty="0" smtClean="0"/>
              <a:t>代码，加功能</a:t>
            </a:r>
            <a:endParaRPr lang="en-US" altLang="zh-TW" dirty="0" smtClean="0"/>
          </a:p>
          <a:p>
            <a:r>
              <a:rPr lang="zh-TW" altLang="en-US" dirty="0" smtClean="0"/>
              <a:t>（</a:t>
            </a:r>
            <a:r>
              <a:rPr lang="zh-CN" altLang="en-US" dirty="0" smtClean="0"/>
              <a:t>当然没有加班费）为的是</a:t>
            </a:r>
            <a:r>
              <a:rPr lang="en-US" altLang="zh-CN" dirty="0" smtClean="0"/>
              <a:t>——</a:t>
            </a:r>
            <a:r>
              <a:rPr lang="zh-TW" altLang="en-US" dirty="0" smtClean="0"/>
              <a:t>彼此交流，相互炫耀</a:t>
            </a:r>
            <a:endParaRPr lang="en-US" altLang="zh-TW" dirty="0" smtClean="0"/>
          </a:p>
          <a:p>
            <a:r>
              <a:rPr lang="zh-CN" altLang="en-US" dirty="0" smtClean="0"/>
              <a:t>同时很多</a:t>
            </a:r>
            <a:r>
              <a:rPr lang="zh-TW" altLang="en-US" dirty="0" smtClean="0"/>
              <a:t>大学</a:t>
            </a:r>
            <a:r>
              <a:rPr lang="zh-CN" altLang="en-US" dirty="0" smtClean="0"/>
              <a:t>把</a:t>
            </a:r>
            <a:r>
              <a:rPr lang="en-US" altLang="zh-CN" dirty="0" smtClean="0"/>
              <a:t>UNIX</a:t>
            </a:r>
            <a:r>
              <a:rPr lang="zh-CN" altLang="en-US" dirty="0" smtClean="0"/>
              <a:t>用于</a:t>
            </a:r>
            <a:r>
              <a:rPr lang="zh-TW" altLang="en-US" dirty="0" smtClean="0"/>
              <a:t>教学</a:t>
            </a:r>
          </a:p>
          <a:p>
            <a:r>
              <a:rPr lang="en-US" altLang="zh-TW" dirty="0" smtClean="0"/>
              <a:t>--------</a:t>
            </a:r>
          </a:p>
          <a:p>
            <a:r>
              <a:rPr lang="zh-CN" altLang="en-US" dirty="0" smtClean="0"/>
              <a:t>这些</a:t>
            </a:r>
            <a:r>
              <a:rPr lang="zh-TW" altLang="en-US" dirty="0" smtClean="0"/>
              <a:t>爱好者</a:t>
            </a:r>
            <a:r>
              <a:rPr lang="zh-CN" altLang="en-US" dirty="0" smtClean="0"/>
              <a:t>对</a:t>
            </a:r>
            <a:r>
              <a:rPr lang="en-US" altLang="zh-CN" dirty="0" smtClean="0"/>
              <a:t>Unix</a:t>
            </a:r>
            <a:r>
              <a:rPr lang="zh-CN" altLang="en-US" dirty="0" smtClean="0"/>
              <a:t>的</a:t>
            </a:r>
            <a:r>
              <a:rPr lang="zh-TW" altLang="en-US" dirty="0" smtClean="0"/>
              <a:t>改进成果反馈到</a:t>
            </a:r>
            <a:r>
              <a:rPr lang="en-US" altLang="zh-TW" dirty="0" smtClean="0"/>
              <a:t>Bell Labs</a:t>
            </a:r>
            <a:r>
              <a:rPr lang="zh-CN" altLang="en-US" dirty="0" smtClean="0"/>
              <a:t>，反过来促进，（原始的开源社区？）</a:t>
            </a:r>
            <a:endParaRPr lang="en-US" altLang="zh-TW" dirty="0" smtClean="0"/>
          </a:p>
          <a:p>
            <a:r>
              <a:rPr lang="zh-TW" altLang="en-US" dirty="0" smtClean="0"/>
              <a:t>可惜由于版权问题及商业利益的影响，这种开历史先河的发展模式并没有持续多久</a:t>
            </a:r>
            <a:endParaRPr lang="en-US" altLang="zh-TW" dirty="0" smtClean="0"/>
          </a:p>
          <a:p>
            <a:r>
              <a:rPr lang="zh-TW" altLang="en-US" dirty="0" smtClean="0"/>
              <a:t>幸好，多年以后！</a:t>
            </a:r>
            <a:r>
              <a:rPr lang="en-US" altLang="zh-TW" dirty="0" smtClean="0"/>
              <a:t>Linux</a:t>
            </a:r>
            <a:r>
              <a:rPr lang="zh-TW" altLang="en-US" dirty="0" smtClean="0"/>
              <a:t>，这一</a:t>
            </a:r>
            <a:r>
              <a:rPr lang="en-US" altLang="zh-TW" dirty="0" smtClean="0"/>
              <a:t>Unix</a:t>
            </a:r>
            <a:r>
              <a:rPr lang="zh-TW" altLang="en-US" dirty="0" smtClean="0"/>
              <a:t>的变种，成功地将这一模式再现。</a:t>
            </a:r>
            <a:endParaRPr lang="en-US" altLang="zh-CN"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Rot="1" noChangeAspect="1" noChangeArrowheads="1"/>
          </p:cNvSpPr>
          <p:nvPr>
            <p:ph type="sldImg"/>
          </p:nvPr>
        </p:nvSpPr>
        <p:spPr>
          <a:solidFill>
            <a:srgbClr val="FFFFFF"/>
          </a:solidFill>
          <a:ln/>
        </p:spPr>
      </p:sp>
      <p:sp>
        <p:nvSpPr>
          <p:cNvPr id="32770" name="Rectangle 2"/>
          <p:cNvSpPr>
            <a:spLocks noGrp="1" noChangeArrowheads="1"/>
          </p:cNvSpPr>
          <p:nvPr>
            <p:ph type="body" idx="1"/>
          </p:nvPr>
        </p:nvSpPr>
        <p:spPr>
          <a:ln/>
        </p:spPr>
        <p:txBody>
          <a:bodyPr/>
          <a:lstStyle/>
          <a:p>
            <a:r>
              <a:rPr lang="zh-CN" altLang="en-US" dirty="0" smtClean="0"/>
              <a:t>首先要说，一定要说，</a:t>
            </a:r>
            <a:r>
              <a:rPr lang="en-US" altLang="ja-JP" dirty="0" smtClean="0"/>
              <a:t>BSD</a:t>
            </a:r>
            <a:r>
              <a:rPr lang="zh-CN" altLang="en-US" dirty="0" smtClean="0"/>
              <a:t>分支。（</a:t>
            </a:r>
            <a:r>
              <a:rPr lang="en-US" altLang="ja-JP" dirty="0" smtClean="0"/>
              <a:t>Berkeley Software Distribution</a:t>
            </a:r>
            <a:r>
              <a:rPr lang="zh-CN" altLang="en-US" dirty="0" smtClean="0"/>
              <a:t>软件发布）</a:t>
            </a:r>
            <a:r>
              <a:rPr lang="en-US" altLang="zh-CN" dirty="0" smtClean="0"/>
              <a:t>——</a:t>
            </a:r>
          </a:p>
          <a:p>
            <a:r>
              <a:rPr lang="en-US" altLang="zh-CN" dirty="0" err="1" smtClean="0"/>
              <a:t>BSD</a:t>
            </a:r>
            <a:r>
              <a:rPr lang="en-US" altLang="en-US" dirty="0" err="1" smtClean="0"/>
              <a:t>后来影响如此之大，足可与原版相提并论</a:t>
            </a:r>
            <a:endParaRPr lang="en-US" altLang="ja-JP" dirty="0" smtClean="0"/>
          </a:p>
          <a:p>
            <a:r>
              <a:rPr lang="en-US" altLang="zh-TW" dirty="0" smtClean="0"/>
              <a:t>Berkeley </a:t>
            </a:r>
            <a:r>
              <a:rPr lang="zh-TW" altLang="en-US" dirty="0" smtClean="0"/>
              <a:t>很牛的大学</a:t>
            </a:r>
            <a:r>
              <a:rPr lang="en-US" altLang="zh-TW" dirty="0" smtClean="0"/>
              <a:t> </a:t>
            </a:r>
            <a:r>
              <a:rPr lang="zh-CN" altLang="en-US" dirty="0" smtClean="0"/>
              <a:t>怎么牛？</a:t>
            </a:r>
            <a:endParaRPr lang="en-US" altLang="zh-CN" dirty="0" smtClean="0"/>
          </a:p>
          <a:p>
            <a:r>
              <a:rPr lang="zh-CN" altLang="en-US" dirty="0" smtClean="0"/>
              <a:t>十几个</a:t>
            </a:r>
            <a:r>
              <a:rPr lang="zh-TW" altLang="en-US" dirty="0" smtClean="0"/>
              <a:t>诺奖得主，</a:t>
            </a:r>
            <a:r>
              <a:rPr lang="zh-CN" altLang="en-US" dirty="0" smtClean="0"/>
              <a:t>引领潮流（</a:t>
            </a:r>
            <a:r>
              <a:rPr lang="zh-TW" altLang="en-US" dirty="0" smtClean="0"/>
              <a:t>嬉皮文化、反越战运动等）</a:t>
            </a:r>
          </a:p>
          <a:p>
            <a:r>
              <a:rPr lang="en-US" altLang="zh-CN" dirty="0" smtClean="0"/>
              <a:t>1977</a:t>
            </a:r>
            <a:r>
              <a:rPr lang="en-US" altLang="en-US" dirty="0" smtClean="0"/>
              <a:t>年年初，</a:t>
            </a:r>
            <a:r>
              <a:rPr lang="en-US" altLang="zh-CN" dirty="0" smtClean="0"/>
              <a:t>Bill </a:t>
            </a:r>
            <a:r>
              <a:rPr lang="en-US" altLang="ja-JP" dirty="0" smtClean="0"/>
              <a:t>Joy</a:t>
            </a:r>
            <a:r>
              <a:rPr lang="zh-CN" altLang="en-US" dirty="0" smtClean="0"/>
              <a:t>教授，</a:t>
            </a:r>
            <a:r>
              <a:rPr lang="en-US" altLang="zh-CN" dirty="0" smtClean="0"/>
              <a:t>BSD</a:t>
            </a:r>
            <a:r>
              <a:rPr lang="zh-CN" altLang="en-US" dirty="0" smtClean="0"/>
              <a:t>第一版。在第二版，</a:t>
            </a:r>
            <a:r>
              <a:rPr lang="zh-TW" altLang="en-US" dirty="0" smtClean="0"/>
              <a:t>全屏编辑器</a:t>
            </a:r>
            <a:r>
              <a:rPr lang="en-US" altLang="zh-TW" dirty="0" smtClean="0"/>
              <a:t>VI</a:t>
            </a:r>
            <a:r>
              <a:rPr lang="zh-CN" altLang="en-US" dirty="0" smtClean="0"/>
              <a:t>（编辑器之神！能与之竞争的只有神之编辑器</a:t>
            </a:r>
            <a:r>
              <a:rPr lang="zh-CN" altLang="zh-CN" dirty="0" smtClean="0"/>
              <a:t>E</a:t>
            </a:r>
            <a:r>
              <a:rPr lang="en-US" altLang="zh-CN" dirty="0" smtClean="0"/>
              <a:t>macs,</a:t>
            </a:r>
            <a:r>
              <a:rPr lang="zh-CN" altLang="en-US" dirty="0" smtClean="0"/>
              <a:t>培训的后面有介绍）</a:t>
            </a:r>
            <a:endParaRPr lang="en-US" altLang="zh-TW" dirty="0" smtClean="0"/>
          </a:p>
          <a:p>
            <a:r>
              <a:rPr lang="zh-CN" altLang="en-US" dirty="0" smtClean="0"/>
              <a:t>后来（</a:t>
            </a:r>
            <a:r>
              <a:rPr lang="en-US" altLang="zh-CN" dirty="0" smtClean="0"/>
              <a:t>Bill </a:t>
            </a:r>
            <a:r>
              <a:rPr lang="en-US" altLang="ja-JP" dirty="0" smtClean="0"/>
              <a:t>Joy</a:t>
            </a:r>
            <a:r>
              <a:rPr lang="zh-CN" altLang="en-US" dirty="0" smtClean="0"/>
              <a:t>）创立了</a:t>
            </a:r>
            <a:r>
              <a:rPr lang="en-US" altLang="zh-CN" dirty="0" smtClean="0"/>
              <a:t>SUN</a:t>
            </a:r>
            <a:r>
              <a:rPr lang="zh-CN" altLang="en-US" dirty="0" smtClean="0"/>
              <a:t>公司，并</a:t>
            </a:r>
            <a:r>
              <a:rPr lang="zh-TW" altLang="en-US" dirty="0" smtClean="0"/>
              <a:t>在</a:t>
            </a:r>
            <a:r>
              <a:rPr lang="en-US" altLang="zh-TW" dirty="0" smtClean="0"/>
              <a:t>BSD</a:t>
            </a:r>
            <a:r>
              <a:rPr lang="zh-TW" altLang="en-US" dirty="0" smtClean="0"/>
              <a:t>基础上开发了</a:t>
            </a:r>
            <a:r>
              <a:rPr lang="en-US" altLang="zh-TW" dirty="0" smtClean="0"/>
              <a:t>SunOS</a:t>
            </a:r>
            <a:r>
              <a:rPr lang="zh-CN" altLang="en-US" dirty="0" smtClean="0"/>
              <a:t>，并发展成</a:t>
            </a:r>
            <a:r>
              <a:rPr lang="en-US" altLang="zh-CN" dirty="0" smtClean="0"/>
              <a:t>Solaris</a:t>
            </a:r>
            <a:endParaRPr lang="zh-TW" altLang="en-US" dirty="0" smtClean="0"/>
          </a:p>
          <a:p>
            <a:r>
              <a:rPr lang="zh-CN" altLang="en-US" dirty="0" smtClean="0"/>
              <a:t>到了</a:t>
            </a:r>
            <a:r>
              <a:rPr lang="en-US" altLang="zh-CN" dirty="0" smtClean="0"/>
              <a:t>1994</a:t>
            </a:r>
            <a:r>
              <a:rPr lang="en-US" altLang="en-US" dirty="0" smtClean="0"/>
              <a:t>年，</a:t>
            </a:r>
            <a:r>
              <a:rPr lang="en-US" altLang="zh-CN" dirty="0" smtClean="0"/>
              <a:t>BSD</a:t>
            </a:r>
            <a:r>
              <a:rPr lang="en-US" altLang="en-US" dirty="0" smtClean="0"/>
              <a:t>的开发也走向了几个不同的方向，并最终导致了</a:t>
            </a:r>
            <a:r>
              <a:rPr lang="en-US" altLang="zh-CN" dirty="0" smtClean="0"/>
              <a:t>FreeBSD</a:t>
            </a:r>
            <a:r>
              <a:rPr lang="en-US" altLang="en-US" dirty="0" smtClean="0"/>
              <a:t>、</a:t>
            </a:r>
            <a:r>
              <a:rPr lang="en-US" altLang="zh-CN" dirty="0" smtClean="0"/>
              <a:t>OpenBSD</a:t>
            </a:r>
            <a:r>
              <a:rPr lang="en-US" altLang="en-US" dirty="0" smtClean="0"/>
              <a:t>、</a:t>
            </a:r>
            <a:r>
              <a:rPr lang="en-US" altLang="zh-CN" dirty="0" smtClean="0"/>
              <a:t>NetBSD</a:t>
            </a:r>
            <a:r>
              <a:rPr lang="zh-CN" altLang="en-US" dirty="0" smtClean="0"/>
              <a:t>、</a:t>
            </a:r>
            <a:r>
              <a:rPr lang="en-US" altLang="zh-CN" dirty="0" err="1" smtClean="0"/>
              <a:t>OpenBSD</a:t>
            </a:r>
            <a:r>
              <a:rPr lang="zh-CN" altLang="en-US" dirty="0" smtClean="0"/>
              <a:t>等的出现</a:t>
            </a:r>
            <a:r>
              <a:rPr lang="en-US" altLang="en-US" dirty="0" smtClean="0"/>
              <a:t>。</a:t>
            </a:r>
          </a:p>
          <a:p>
            <a:r>
              <a:rPr lang="en-US" altLang="ja-JP" dirty="0" smtClean="0"/>
              <a:t>------</a:t>
            </a:r>
          </a:p>
          <a:p>
            <a:r>
              <a:rPr lang="zh-CN" altLang="en-US" dirty="0" smtClean="0"/>
              <a:t>大名鼎鼎的</a:t>
            </a:r>
            <a:r>
              <a:rPr lang="en-US" altLang="zh-CN" dirty="0" smtClean="0"/>
              <a:t>Mac OS X</a:t>
            </a:r>
            <a:r>
              <a:rPr lang="zh-CN" altLang="en-US" dirty="0" smtClean="0"/>
              <a:t>就是在</a:t>
            </a:r>
            <a:r>
              <a:rPr lang="en-US" altLang="zh-CN" dirty="0" smtClean="0"/>
              <a:t>FreeBSD</a:t>
            </a:r>
            <a:r>
              <a:rPr lang="zh-CN" altLang="en-US" dirty="0" smtClean="0"/>
              <a:t>的基础上开发的</a:t>
            </a:r>
            <a:r>
              <a:rPr lang="en-US" altLang="zh-CN" dirty="0" smtClean="0"/>
              <a:t>——</a:t>
            </a:r>
            <a:r>
              <a:rPr lang="zh-CN" altLang="en-US" dirty="0" smtClean="0"/>
              <a:t>从此开始支持</a:t>
            </a:r>
            <a:r>
              <a:rPr lang="en-US" altLang="zh-CN" dirty="0" smtClean="0"/>
              <a:t>x86</a:t>
            </a:r>
          </a:p>
          <a:p>
            <a:r>
              <a:rPr lang="zh-CN" altLang="en-US" dirty="0" smtClean="0"/>
              <a:t>之前的</a:t>
            </a:r>
            <a:r>
              <a:rPr lang="en-US" altLang="zh-CN" dirty="0" err="1" smtClean="0"/>
              <a:t>macOS</a:t>
            </a:r>
            <a:r>
              <a:rPr lang="zh-CN" altLang="en-US" dirty="0" smtClean="0"/>
              <a:t>一直是一个独立的体系，和</a:t>
            </a:r>
            <a:r>
              <a:rPr lang="en-US" altLang="zh-CN" dirty="0" smtClean="0"/>
              <a:t>windows</a:t>
            </a:r>
            <a:r>
              <a:rPr lang="zh-CN" altLang="en-US" dirty="0" smtClean="0"/>
              <a:t>一样，</a:t>
            </a:r>
            <a:endParaRPr lang="en-US" altLang="zh-CN" dirty="0" smtClean="0"/>
          </a:p>
          <a:p>
            <a:r>
              <a:rPr lang="en-US" altLang="zh-CN" dirty="0" err="1" smtClean="0"/>
              <a:t>Macosx</a:t>
            </a:r>
            <a:r>
              <a:rPr lang="en-US" altLang="zh-CN" dirty="0" smtClean="0"/>
              <a:t> </a:t>
            </a:r>
            <a:r>
              <a:rPr lang="zh-CN" altLang="en-US" dirty="0" smtClean="0"/>
              <a:t>转到</a:t>
            </a:r>
            <a:r>
              <a:rPr lang="en-US" altLang="zh-CN" dirty="0" err="1" smtClean="0"/>
              <a:t>unix</a:t>
            </a:r>
            <a:r>
              <a:rPr lang="zh-CN" altLang="en-US" dirty="0" smtClean="0"/>
              <a:t>体系后，成为很多程序员的最爱</a:t>
            </a:r>
            <a:endParaRPr lang="en-US" altLang="ja-JP" dirty="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7"/>
          <p:cNvSpPr>
            <a:spLocks noChangeArrowheads="1"/>
          </p:cNvSpPr>
          <p:nvPr/>
        </p:nvSpPr>
        <p:spPr bwMode="auto">
          <a:xfrm>
            <a:off x="2276475" y="0"/>
            <a:ext cx="10186988" cy="162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30046" tIns="65023" rIns="130046" bIns="65023" anchor="ctr"/>
          <a:lstStyle/>
          <a:p>
            <a:pPr>
              <a:defRPr/>
            </a:pPr>
            <a:endParaRPr lang="zh-CN" altLang="zh-CN">
              <a:latin typeface="宋体"/>
              <a:ea typeface="宋体"/>
            </a:endParaRPr>
          </a:p>
        </p:txBody>
      </p:sp>
      <p:sp>
        <p:nvSpPr>
          <p:cNvPr id="5" name="Rectangle 52"/>
          <p:cNvSpPr>
            <a:spLocks noChangeArrowheads="1"/>
          </p:cNvSpPr>
          <p:nvPr/>
        </p:nvSpPr>
        <p:spPr bwMode="ltGray">
          <a:xfrm>
            <a:off x="8385175" y="0"/>
            <a:ext cx="4619625" cy="395605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30046" tIns="65023" rIns="130046" bIns="65023" anchor="ctr"/>
          <a:lstStyle/>
          <a:p>
            <a:pPr>
              <a:defRPr/>
            </a:pPr>
            <a:endParaRPr lang="zh-CN" altLang="zh-CN">
              <a:latin typeface="宋体"/>
              <a:ea typeface="宋体"/>
            </a:endParaRPr>
          </a:p>
        </p:txBody>
      </p:sp>
      <p:grpSp>
        <p:nvGrpSpPr>
          <p:cNvPr id="6" name="Group 53"/>
          <p:cNvGrpSpPr>
            <a:grpSpLocks/>
          </p:cNvGrpSpPr>
          <p:nvPr/>
        </p:nvGrpSpPr>
        <p:grpSpPr bwMode="auto">
          <a:xfrm>
            <a:off x="26988" y="3314700"/>
            <a:ext cx="12963525" cy="509588"/>
            <a:chOff x="3827" y="1468"/>
            <a:chExt cx="1927" cy="226"/>
          </a:xfrm>
        </p:grpSpPr>
        <p:sp>
          <p:nvSpPr>
            <p:cNvPr id="7" name="Line 54"/>
            <p:cNvSpPr>
              <a:spLocks noChangeShapeType="1"/>
            </p:cNvSpPr>
            <p:nvPr/>
          </p:nvSpPr>
          <p:spPr bwMode="white">
            <a:xfrm>
              <a:off x="3827" y="1468"/>
              <a:ext cx="1927" cy="0"/>
            </a:xfrm>
            <a:prstGeom prst="line">
              <a:avLst/>
            </a:prstGeom>
            <a:noFill/>
            <a:ln w="1905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宋体"/>
                <a:ea typeface="宋体"/>
                <a:cs typeface="华文宋体" charset="0"/>
              </a:endParaRPr>
            </a:p>
          </p:txBody>
        </p:sp>
        <p:sp>
          <p:nvSpPr>
            <p:cNvPr id="8" name="Line 55"/>
            <p:cNvSpPr>
              <a:spLocks noChangeShapeType="1"/>
            </p:cNvSpPr>
            <p:nvPr/>
          </p:nvSpPr>
          <p:spPr bwMode="white">
            <a:xfrm>
              <a:off x="3827" y="1540"/>
              <a:ext cx="1927" cy="0"/>
            </a:xfrm>
            <a:prstGeom prst="line">
              <a:avLst/>
            </a:prstGeom>
            <a:noFill/>
            <a:ln w="1905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宋体"/>
                <a:ea typeface="宋体"/>
                <a:cs typeface="华文宋体" charset="0"/>
              </a:endParaRPr>
            </a:p>
          </p:txBody>
        </p:sp>
        <p:sp>
          <p:nvSpPr>
            <p:cNvPr id="9" name="Line 56"/>
            <p:cNvSpPr>
              <a:spLocks noChangeShapeType="1"/>
            </p:cNvSpPr>
            <p:nvPr/>
          </p:nvSpPr>
          <p:spPr bwMode="white">
            <a:xfrm>
              <a:off x="3827" y="1616"/>
              <a:ext cx="1927" cy="0"/>
            </a:xfrm>
            <a:prstGeom prst="line">
              <a:avLst/>
            </a:prstGeom>
            <a:noFill/>
            <a:ln w="1905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宋体"/>
                <a:ea typeface="宋体"/>
                <a:cs typeface="华文宋体" charset="0"/>
              </a:endParaRPr>
            </a:p>
          </p:txBody>
        </p:sp>
        <p:sp>
          <p:nvSpPr>
            <p:cNvPr id="10" name="Line 57"/>
            <p:cNvSpPr>
              <a:spLocks noChangeShapeType="1"/>
            </p:cNvSpPr>
            <p:nvPr/>
          </p:nvSpPr>
          <p:spPr bwMode="white">
            <a:xfrm>
              <a:off x="3827" y="1694"/>
              <a:ext cx="1927" cy="0"/>
            </a:xfrm>
            <a:prstGeom prst="line">
              <a:avLst/>
            </a:prstGeom>
            <a:noFill/>
            <a:ln w="1905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宋体"/>
                <a:ea typeface="宋体"/>
                <a:cs typeface="华文宋体" charset="0"/>
              </a:endParaRPr>
            </a:p>
          </p:txBody>
        </p:sp>
      </p:grpSp>
      <p:pic>
        <p:nvPicPr>
          <p:cNvPr id="11" name="Picture 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106863"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60"/>
          <p:cNvSpPr>
            <a:spLocks noChangeArrowheads="1"/>
          </p:cNvSpPr>
          <p:nvPr/>
        </p:nvSpPr>
        <p:spPr bwMode="black">
          <a:xfrm>
            <a:off x="0" y="3963988"/>
            <a:ext cx="13004800" cy="101600"/>
          </a:xfrm>
          <a:prstGeom prst="rect">
            <a:avLst/>
          </a:prstGeom>
          <a:solidFill>
            <a:schemeClr val="tx2"/>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30046" tIns="65023" rIns="130046" bIns="65023" anchor="ctr"/>
          <a:lstStyle/>
          <a:p>
            <a:pPr>
              <a:defRPr/>
            </a:pPr>
            <a:endParaRPr lang="zh-CN" altLang="zh-CN">
              <a:latin typeface="宋体"/>
              <a:ea typeface="宋体"/>
            </a:endParaRPr>
          </a:p>
        </p:txBody>
      </p:sp>
      <p:sp>
        <p:nvSpPr>
          <p:cNvPr id="13" name="Rectangle 63"/>
          <p:cNvSpPr>
            <a:spLocks noChangeArrowheads="1"/>
          </p:cNvSpPr>
          <p:nvPr/>
        </p:nvSpPr>
        <p:spPr bwMode="gray">
          <a:xfrm>
            <a:off x="4117975" y="4010025"/>
            <a:ext cx="8886825" cy="97472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30046" tIns="65023" rIns="130046" bIns="65023" anchor="ctr"/>
          <a:lstStyle/>
          <a:p>
            <a:pPr>
              <a:defRPr/>
            </a:pPr>
            <a:endParaRPr lang="zh-CN" altLang="zh-CN">
              <a:latin typeface="宋体"/>
              <a:ea typeface="宋体"/>
            </a:endParaRPr>
          </a:p>
        </p:txBody>
      </p:sp>
      <p:pic>
        <p:nvPicPr>
          <p:cNvPr id="14" name="Picture 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2100" y="0"/>
            <a:ext cx="4283075"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278438" y="7540625"/>
            <a:ext cx="19558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subTitle" idx="1"/>
          </p:nvPr>
        </p:nvSpPr>
        <p:spPr bwMode="grayWhite">
          <a:xfrm>
            <a:off x="4118187" y="5743787"/>
            <a:ext cx="8561493" cy="650240"/>
          </a:xfrm>
          <a:solidFill>
            <a:schemeClr val="tx1"/>
          </a:solidFill>
        </p:spPr>
        <p:txBody>
          <a:bodyPr/>
          <a:lstStyle>
            <a:lvl1pPr marL="0" indent="0">
              <a:buFont typeface="Wingdings" charset="0"/>
              <a:buNone/>
              <a:defRPr sz="4000">
                <a:solidFill>
                  <a:schemeClr val="accent1"/>
                </a:solidFill>
                <a:latin typeface="宋体"/>
                <a:ea typeface="宋体"/>
              </a:defRPr>
            </a:lvl1pPr>
          </a:lstStyle>
          <a:p>
            <a:pPr lvl="0"/>
            <a:r>
              <a:rPr lang="en-US" altLang="zh-CN" noProof="0" smtClean="0"/>
              <a:t>Click to edit Master subtitle style</a:t>
            </a:r>
            <a:endParaRPr lang="zh-CN" altLang="en-US" noProof="0" smtClean="0"/>
          </a:p>
        </p:txBody>
      </p:sp>
      <p:sp>
        <p:nvSpPr>
          <p:cNvPr id="3074" name="Rectangle 2"/>
          <p:cNvSpPr>
            <a:spLocks noGrp="1" noChangeArrowheads="1"/>
          </p:cNvSpPr>
          <p:nvPr>
            <p:ph type="ctrTitle"/>
          </p:nvPr>
        </p:nvSpPr>
        <p:spPr bwMode="ltGray">
          <a:xfrm>
            <a:off x="4443307" y="4009813"/>
            <a:ext cx="8236373" cy="975360"/>
          </a:xfrm>
          <a:extLst>
            <a:ext uri="{AF507438-7753-43e0-B8FC-AC1667EBCBE1}">
              <a14:hiddenEffects xmlns:a14="http://schemas.microsoft.com/office/drawing/2010/main">
                <a:effectLst>
                  <a:outerShdw blurRad="63500" dist="53882" dir="2700000" algn="ctr" rotWithShape="0">
                    <a:srgbClr val="000000">
                      <a:alpha val="74998"/>
                    </a:srgbClr>
                  </a:outerShdw>
                </a:effectLst>
              </a14:hiddenEffects>
            </a:ext>
          </a:extLst>
        </p:spPr>
        <p:txBody>
          <a:bodyPr/>
          <a:lstStyle>
            <a:lvl1pPr algn="l">
              <a:defRPr>
                <a:latin typeface="宋体"/>
                <a:ea typeface="宋体"/>
              </a:defRPr>
            </a:lvl1pPr>
          </a:lstStyle>
          <a:p>
            <a:pPr lvl="0"/>
            <a:r>
              <a:rPr lang="en-US" altLang="zh-CN" noProof="0" dirty="0" smtClean="0"/>
              <a:t>Click to edit Master title style</a:t>
            </a:r>
            <a:endParaRPr lang="zh-CN" altLang="en-US" noProof="0" dirty="0" smtClean="0"/>
          </a:p>
        </p:txBody>
      </p:sp>
      <p:sp>
        <p:nvSpPr>
          <p:cNvPr id="16" name="Rectangle 4"/>
          <p:cNvSpPr>
            <a:spLocks noGrp="1" noChangeArrowheads="1"/>
          </p:cNvSpPr>
          <p:nvPr>
            <p:ph type="dt" sz="half" idx="10"/>
          </p:nvPr>
        </p:nvSpPr>
        <p:spPr>
          <a:xfrm>
            <a:off x="650875" y="9102725"/>
            <a:ext cx="3033713" cy="457200"/>
          </a:xfrm>
        </p:spPr>
        <p:txBody>
          <a:bodyPr/>
          <a:lstStyle>
            <a:lvl1pPr>
              <a:defRPr smtClean="0">
                <a:solidFill>
                  <a:schemeClr val="tx2"/>
                </a:solidFill>
                <a:latin typeface="宋体"/>
                <a:ea typeface="宋体"/>
              </a:defRPr>
            </a:lvl1pPr>
          </a:lstStyle>
          <a:p>
            <a:pPr>
              <a:defRPr/>
            </a:pPr>
            <a:fld id="{3089319B-7344-4976-9D6B-7999E600C4EA}" type="datetime4">
              <a:rPr lang="en-US" altLang="zh-CN" smtClean="0"/>
              <a:pPr>
                <a:defRPr/>
              </a:pPr>
              <a:t>2012年11月10日</a:t>
            </a:fld>
            <a:endParaRPr lang="en-US" altLang="zh-CN"/>
          </a:p>
        </p:txBody>
      </p:sp>
      <p:sp>
        <p:nvSpPr>
          <p:cNvPr id="17" name="Rectangle 5"/>
          <p:cNvSpPr>
            <a:spLocks noGrp="1" noChangeArrowheads="1"/>
          </p:cNvSpPr>
          <p:nvPr>
            <p:ph type="ftr" sz="quarter" idx="11"/>
          </p:nvPr>
        </p:nvSpPr>
        <p:spPr>
          <a:xfrm>
            <a:off x="4443413" y="9102725"/>
            <a:ext cx="4117975" cy="457200"/>
          </a:xfrm>
        </p:spPr>
        <p:txBody>
          <a:bodyPr/>
          <a:lstStyle>
            <a:lvl1pPr>
              <a:defRPr smtClean="0">
                <a:solidFill>
                  <a:schemeClr val="tx2"/>
                </a:solidFill>
                <a:latin typeface="宋体"/>
                <a:ea typeface="宋体"/>
              </a:defRPr>
            </a:lvl1pPr>
          </a:lstStyle>
          <a:p>
            <a:pPr>
              <a:defRPr/>
            </a:pPr>
            <a:endParaRPr lang="zh-CN" altLang="zh-CN"/>
          </a:p>
        </p:txBody>
      </p:sp>
      <p:sp>
        <p:nvSpPr>
          <p:cNvPr id="18" name="Rectangle 6"/>
          <p:cNvSpPr>
            <a:spLocks noGrp="1" noChangeArrowheads="1"/>
          </p:cNvSpPr>
          <p:nvPr>
            <p:ph type="sldNum" sz="quarter" idx="12"/>
          </p:nvPr>
        </p:nvSpPr>
        <p:spPr>
          <a:xfrm>
            <a:off x="9320213" y="9102725"/>
            <a:ext cx="3033712" cy="457200"/>
          </a:xfrm>
        </p:spPr>
        <p:txBody>
          <a:bodyPr/>
          <a:lstStyle>
            <a:lvl1pPr>
              <a:defRPr smtClean="0">
                <a:solidFill>
                  <a:schemeClr val="tx2"/>
                </a:solidFill>
                <a:latin typeface="宋体"/>
                <a:ea typeface="宋体"/>
              </a:defRPr>
            </a:lvl1pPr>
          </a:lstStyle>
          <a:p>
            <a:pPr>
              <a:defRPr/>
            </a:pPr>
            <a:fld id="{92C9AA6E-B6AF-458B-8566-56185AFB56A7}" type="slidenum">
              <a:rPr lang="en-US" altLang="zh-CN" smtClean="0"/>
              <a:pPr>
                <a:defRPr/>
              </a:pPr>
              <a:t>‹#›</a:t>
            </a:fld>
            <a:endParaRPr lang="en-US" altLang="zh-CN"/>
          </a:p>
        </p:txBody>
      </p:sp>
    </p:spTree>
    <p:extLst>
      <p:ext uri="{BB962C8B-B14F-4D97-AF65-F5344CB8AC3E}">
        <p14:creationId xmlns:p14="http://schemas.microsoft.com/office/powerpoint/2010/main" val="4051295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lvl1pPr>
              <a:defRPr smtClean="0"/>
            </a:lvl1pPr>
          </a:lstStyle>
          <a:p>
            <a:pPr>
              <a:defRPr/>
            </a:pPr>
            <a:fld id="{C7B439B7-BACB-4212-8A96-8B67AF476403}" type="datetime4">
              <a:rPr lang="en-US" altLang="zh-CN"/>
              <a:pPr>
                <a:defRPr/>
              </a:pPr>
              <a:t>2012年11月10日</a:t>
            </a:fld>
            <a:endParaRPr lang="en-US" altLang="zh-CN"/>
          </a:p>
        </p:txBody>
      </p:sp>
      <p:sp>
        <p:nvSpPr>
          <p:cNvPr id="5" name="Footer Placeholder 4"/>
          <p:cNvSpPr>
            <a:spLocks noGrp="1"/>
          </p:cNvSpPr>
          <p:nvPr>
            <p:ph type="ftr" sz="quarter" idx="11"/>
          </p:nvPr>
        </p:nvSpPr>
        <p:spPr/>
        <p:txBody>
          <a:bodyPr/>
          <a:lstStyle>
            <a:lvl1pPr>
              <a:defRPr smtClean="0"/>
            </a:lvl1pPr>
          </a:lstStyle>
          <a:p>
            <a:pPr>
              <a:defRPr/>
            </a:pPr>
            <a:endParaRPr lang="zh-CN" altLang="zh-CN"/>
          </a:p>
        </p:txBody>
      </p:sp>
      <p:sp>
        <p:nvSpPr>
          <p:cNvPr id="6" name="Slide Number Placeholder 5"/>
          <p:cNvSpPr>
            <a:spLocks noGrp="1"/>
          </p:cNvSpPr>
          <p:nvPr>
            <p:ph type="sldNum" sz="quarter" idx="12"/>
          </p:nvPr>
        </p:nvSpPr>
        <p:spPr/>
        <p:txBody>
          <a:bodyPr/>
          <a:lstStyle>
            <a:lvl1pPr>
              <a:defRPr smtClean="0"/>
            </a:lvl1pPr>
          </a:lstStyle>
          <a:p>
            <a:pPr>
              <a:defRPr/>
            </a:pPr>
            <a:fld id="{B29F96A2-B450-4128-84C8-E457F93A7CB4}" type="slidenum">
              <a:rPr lang="en-US" altLang="zh-CN"/>
              <a:pPr>
                <a:defRPr/>
              </a:pPr>
              <a:t>‹#›</a:t>
            </a:fld>
            <a:endParaRPr lang="en-US" altLang="zh-CN"/>
          </a:p>
        </p:txBody>
      </p:sp>
    </p:spTree>
    <p:extLst>
      <p:ext uri="{BB962C8B-B14F-4D97-AF65-F5344CB8AC3E}">
        <p14:creationId xmlns:p14="http://schemas.microsoft.com/office/powerpoint/2010/main" val="3258495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1040" y="325121"/>
            <a:ext cx="2980267" cy="8665351"/>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650240" y="325121"/>
            <a:ext cx="8724053" cy="8665351"/>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lvl1pPr>
              <a:defRPr smtClean="0"/>
            </a:lvl1pPr>
          </a:lstStyle>
          <a:p>
            <a:pPr>
              <a:defRPr/>
            </a:pPr>
            <a:fld id="{42C415C7-924F-4966-96AD-41921C0BB354}" type="datetime4">
              <a:rPr lang="en-US" altLang="zh-CN"/>
              <a:pPr>
                <a:defRPr/>
              </a:pPr>
              <a:t>2012年11月10日</a:t>
            </a:fld>
            <a:endParaRPr lang="en-US" altLang="zh-CN"/>
          </a:p>
        </p:txBody>
      </p:sp>
      <p:sp>
        <p:nvSpPr>
          <p:cNvPr id="5" name="Footer Placeholder 4"/>
          <p:cNvSpPr>
            <a:spLocks noGrp="1"/>
          </p:cNvSpPr>
          <p:nvPr>
            <p:ph type="ftr" sz="quarter" idx="11"/>
          </p:nvPr>
        </p:nvSpPr>
        <p:spPr/>
        <p:txBody>
          <a:bodyPr/>
          <a:lstStyle>
            <a:lvl1pPr>
              <a:defRPr smtClean="0"/>
            </a:lvl1pPr>
          </a:lstStyle>
          <a:p>
            <a:pPr>
              <a:defRPr/>
            </a:pPr>
            <a:endParaRPr lang="zh-CN" altLang="zh-CN"/>
          </a:p>
        </p:txBody>
      </p:sp>
      <p:sp>
        <p:nvSpPr>
          <p:cNvPr id="6" name="Slide Number Placeholder 5"/>
          <p:cNvSpPr>
            <a:spLocks noGrp="1"/>
          </p:cNvSpPr>
          <p:nvPr>
            <p:ph type="sldNum" sz="quarter" idx="12"/>
          </p:nvPr>
        </p:nvSpPr>
        <p:spPr/>
        <p:txBody>
          <a:bodyPr/>
          <a:lstStyle>
            <a:lvl1pPr>
              <a:defRPr smtClean="0"/>
            </a:lvl1pPr>
          </a:lstStyle>
          <a:p>
            <a:pPr>
              <a:defRPr/>
            </a:pPr>
            <a:fld id="{A23DC6CB-00F8-4BB0-8AC6-5EF4CFC3BE74}" type="slidenum">
              <a:rPr lang="en-US" altLang="zh-CN"/>
              <a:pPr>
                <a:defRPr/>
              </a:pPr>
              <a:t>‹#›</a:t>
            </a:fld>
            <a:endParaRPr lang="en-US" altLang="zh-CN"/>
          </a:p>
        </p:txBody>
      </p:sp>
    </p:spTree>
    <p:extLst>
      <p:ext uri="{BB962C8B-B14F-4D97-AF65-F5344CB8AC3E}">
        <p14:creationId xmlns:p14="http://schemas.microsoft.com/office/powerpoint/2010/main" val="1669518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576320" y="325120"/>
            <a:ext cx="8994987" cy="758613"/>
          </a:xfrm>
        </p:spPr>
        <p:txBody>
          <a:bodyPr/>
          <a:lstStyle/>
          <a:p>
            <a:r>
              <a:rPr lang="en-US" altLang="zh-CN" smtClean="0"/>
              <a:t>Click to edit Master title style</a:t>
            </a:r>
            <a:endParaRPr lang="en-US"/>
          </a:p>
        </p:txBody>
      </p:sp>
      <p:sp>
        <p:nvSpPr>
          <p:cNvPr id="3" name="Table Placeholder 2"/>
          <p:cNvSpPr>
            <a:spLocks noGrp="1"/>
          </p:cNvSpPr>
          <p:nvPr>
            <p:ph type="tbl" idx="1"/>
          </p:nvPr>
        </p:nvSpPr>
        <p:spPr>
          <a:xfrm>
            <a:off x="650240" y="1842348"/>
            <a:ext cx="11704320" cy="7148124"/>
          </a:xfrm>
        </p:spPr>
        <p:txBody>
          <a:bodyPr/>
          <a:lstStyle/>
          <a:p>
            <a:pPr lvl="0"/>
            <a:r>
              <a:rPr lang="en-US" altLang="zh-CN" noProof="0" smtClean="0"/>
              <a:t>Click icon to add table</a:t>
            </a:r>
            <a:endParaRPr lang="en-US" noProof="0" smtClean="0"/>
          </a:p>
        </p:txBody>
      </p:sp>
      <p:sp>
        <p:nvSpPr>
          <p:cNvPr id="4" name="Date Placeholder 3"/>
          <p:cNvSpPr>
            <a:spLocks noGrp="1"/>
          </p:cNvSpPr>
          <p:nvPr>
            <p:ph type="dt" sz="half" idx="10"/>
          </p:nvPr>
        </p:nvSpPr>
        <p:spPr/>
        <p:txBody>
          <a:bodyPr/>
          <a:lstStyle>
            <a:lvl1pPr>
              <a:defRPr smtClean="0"/>
            </a:lvl1pPr>
          </a:lstStyle>
          <a:p>
            <a:pPr>
              <a:defRPr/>
            </a:pPr>
            <a:fld id="{0701F030-50C8-4226-9FBF-5BF950FC59ED}" type="datetime1">
              <a:rPr lang="en-US" altLang="zh-CN"/>
              <a:pPr>
                <a:defRPr/>
              </a:pPr>
              <a:t>12-11-10</a:t>
            </a:fld>
            <a:endParaRPr lang="en-US" altLang="zh-CN"/>
          </a:p>
        </p:txBody>
      </p:sp>
      <p:sp>
        <p:nvSpPr>
          <p:cNvPr id="5" name="Footer Placeholder 4"/>
          <p:cNvSpPr>
            <a:spLocks noGrp="1"/>
          </p:cNvSpPr>
          <p:nvPr>
            <p:ph type="ftr" sz="quarter" idx="11"/>
          </p:nvPr>
        </p:nvSpPr>
        <p:spPr/>
        <p:txBody>
          <a:bodyPr/>
          <a:lstStyle>
            <a:lvl1pPr>
              <a:defRPr smtClean="0"/>
            </a:lvl1pPr>
          </a:lstStyle>
          <a:p>
            <a:pPr>
              <a:defRPr/>
            </a:pPr>
            <a:endParaRPr lang="zh-CN" altLang="zh-CN"/>
          </a:p>
        </p:txBody>
      </p:sp>
      <p:sp>
        <p:nvSpPr>
          <p:cNvPr id="6" name="Slide Number Placeholder 5"/>
          <p:cNvSpPr>
            <a:spLocks noGrp="1"/>
          </p:cNvSpPr>
          <p:nvPr>
            <p:ph type="sldNum" sz="quarter" idx="12"/>
          </p:nvPr>
        </p:nvSpPr>
        <p:spPr/>
        <p:txBody>
          <a:bodyPr/>
          <a:lstStyle>
            <a:lvl1pPr>
              <a:defRPr smtClean="0"/>
            </a:lvl1pPr>
          </a:lstStyle>
          <a:p>
            <a:pPr>
              <a:defRPr/>
            </a:pPr>
            <a:fld id="{43C356F4-893D-435C-81F4-57BF9D7F4CED}" type="slidenum">
              <a:rPr lang="en-US" altLang="zh-CN"/>
              <a:pPr>
                <a:defRPr/>
              </a:pPr>
              <a:t>‹#›</a:t>
            </a:fld>
            <a:endParaRPr lang="en-US" altLang="zh-CN"/>
          </a:p>
        </p:txBody>
      </p:sp>
    </p:spTree>
    <p:extLst>
      <p:ext uri="{BB962C8B-B14F-4D97-AF65-F5344CB8AC3E}">
        <p14:creationId xmlns:p14="http://schemas.microsoft.com/office/powerpoint/2010/main" val="1579803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34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Click to edit Master title style</a:t>
            </a:r>
            <a:endParaRPr lang="en-US" dirty="0"/>
          </a:p>
        </p:txBody>
      </p:sp>
      <p:sp>
        <p:nvSpPr>
          <p:cNvPr id="3" name="Content Placeholder 2"/>
          <p:cNvSpPr>
            <a:spLocks noGrp="1"/>
          </p:cNvSpPr>
          <p:nvPr>
            <p:ph idx="1"/>
          </p:nvPr>
        </p:nvSpPr>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dirty="0"/>
          </a:p>
        </p:txBody>
      </p:sp>
      <p:sp>
        <p:nvSpPr>
          <p:cNvPr id="4" name="Date Placeholder 3"/>
          <p:cNvSpPr>
            <a:spLocks noGrp="1"/>
          </p:cNvSpPr>
          <p:nvPr>
            <p:ph type="dt" sz="half" idx="10"/>
          </p:nvPr>
        </p:nvSpPr>
        <p:spPr/>
        <p:txBody>
          <a:bodyPr/>
          <a:lstStyle>
            <a:lvl1pPr>
              <a:defRPr smtClean="0"/>
            </a:lvl1pPr>
          </a:lstStyle>
          <a:p>
            <a:pPr>
              <a:defRPr/>
            </a:pPr>
            <a:fld id="{ADBBB6E1-5B8C-4B37-8F34-841DFE95D884}" type="datetime4">
              <a:rPr lang="en-US" altLang="zh-CN"/>
              <a:pPr>
                <a:defRPr/>
              </a:pPr>
              <a:t>2012年11月10日</a:t>
            </a:fld>
            <a:endParaRPr lang="en-US" altLang="zh-CN"/>
          </a:p>
        </p:txBody>
      </p:sp>
      <p:sp>
        <p:nvSpPr>
          <p:cNvPr id="5" name="Footer Placeholder 4"/>
          <p:cNvSpPr>
            <a:spLocks noGrp="1"/>
          </p:cNvSpPr>
          <p:nvPr>
            <p:ph type="ftr" sz="quarter" idx="11"/>
          </p:nvPr>
        </p:nvSpPr>
        <p:spPr/>
        <p:txBody>
          <a:bodyPr/>
          <a:lstStyle>
            <a:lvl1pPr>
              <a:defRPr smtClean="0"/>
            </a:lvl1pPr>
          </a:lstStyle>
          <a:p>
            <a:pPr>
              <a:defRPr/>
            </a:pPr>
            <a:endParaRPr lang="zh-CN" altLang="zh-CN"/>
          </a:p>
        </p:txBody>
      </p:sp>
      <p:sp>
        <p:nvSpPr>
          <p:cNvPr id="6" name="Slide Number Placeholder 5"/>
          <p:cNvSpPr>
            <a:spLocks noGrp="1"/>
          </p:cNvSpPr>
          <p:nvPr>
            <p:ph type="sldNum" sz="quarter" idx="12"/>
          </p:nvPr>
        </p:nvSpPr>
        <p:spPr/>
        <p:txBody>
          <a:bodyPr/>
          <a:lstStyle>
            <a:lvl1pPr>
              <a:defRPr smtClean="0"/>
            </a:lvl1pPr>
          </a:lstStyle>
          <a:p>
            <a:pPr>
              <a:defRPr/>
            </a:pPr>
            <a:fld id="{E7F47C31-A719-4353-80A2-50A742DBCE08}" type="slidenum">
              <a:rPr lang="en-US" altLang="zh-CN"/>
              <a:pPr>
                <a:defRPr/>
              </a:pPr>
              <a:t>‹#›</a:t>
            </a:fld>
            <a:endParaRPr lang="en-US" altLang="zh-CN"/>
          </a:p>
        </p:txBody>
      </p:sp>
    </p:spTree>
    <p:extLst>
      <p:ext uri="{BB962C8B-B14F-4D97-AF65-F5344CB8AC3E}">
        <p14:creationId xmlns:p14="http://schemas.microsoft.com/office/powerpoint/2010/main" val="461206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290" y="6267592"/>
            <a:ext cx="11054080" cy="1937173"/>
          </a:xfrm>
        </p:spPr>
        <p:txBody>
          <a:bodyPr anchor="t"/>
          <a:lstStyle>
            <a:lvl1pPr algn="l">
              <a:defRPr sz="57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1027290" y="4133993"/>
            <a:ext cx="11054080" cy="2133599"/>
          </a:xfrm>
        </p:spPr>
        <p:txBody>
          <a:bodyPr anchor="b"/>
          <a:lstStyle>
            <a:lvl1pPr marL="0" indent="0">
              <a:buNone/>
              <a:defRPr sz="2800"/>
            </a:lvl1pPr>
            <a:lvl2pPr marL="650230" indent="0">
              <a:buNone/>
              <a:defRPr sz="2600"/>
            </a:lvl2pPr>
            <a:lvl3pPr marL="1300460" indent="0">
              <a:buNone/>
              <a:defRPr sz="2300"/>
            </a:lvl3pPr>
            <a:lvl4pPr marL="1950690" indent="0">
              <a:buNone/>
              <a:defRPr sz="2000"/>
            </a:lvl4pPr>
            <a:lvl5pPr marL="2600919" indent="0">
              <a:buNone/>
              <a:defRPr sz="2000"/>
            </a:lvl5pPr>
            <a:lvl6pPr marL="3251149" indent="0">
              <a:buNone/>
              <a:defRPr sz="2000"/>
            </a:lvl6pPr>
            <a:lvl7pPr marL="3901379" indent="0">
              <a:buNone/>
              <a:defRPr sz="2000"/>
            </a:lvl7pPr>
            <a:lvl8pPr marL="4551609" indent="0">
              <a:buNone/>
              <a:defRPr sz="2000"/>
            </a:lvl8pPr>
            <a:lvl9pPr marL="5201839" indent="0">
              <a:buNone/>
              <a:defRPr sz="2000"/>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lvl1pPr>
              <a:defRPr smtClean="0"/>
            </a:lvl1pPr>
          </a:lstStyle>
          <a:p>
            <a:pPr>
              <a:defRPr/>
            </a:pPr>
            <a:fld id="{6DF0920C-078A-4A2F-BF69-A778CFDD250D}" type="datetime4">
              <a:rPr lang="en-US" altLang="zh-CN"/>
              <a:pPr>
                <a:defRPr/>
              </a:pPr>
              <a:t>2012年11月10日</a:t>
            </a:fld>
            <a:endParaRPr lang="en-US" altLang="zh-CN"/>
          </a:p>
        </p:txBody>
      </p:sp>
      <p:sp>
        <p:nvSpPr>
          <p:cNvPr id="5" name="Footer Placeholder 4"/>
          <p:cNvSpPr>
            <a:spLocks noGrp="1"/>
          </p:cNvSpPr>
          <p:nvPr>
            <p:ph type="ftr" sz="quarter" idx="11"/>
          </p:nvPr>
        </p:nvSpPr>
        <p:spPr/>
        <p:txBody>
          <a:bodyPr/>
          <a:lstStyle>
            <a:lvl1pPr>
              <a:defRPr smtClean="0"/>
            </a:lvl1pPr>
          </a:lstStyle>
          <a:p>
            <a:pPr>
              <a:defRPr/>
            </a:pPr>
            <a:endParaRPr lang="zh-CN" altLang="zh-CN"/>
          </a:p>
        </p:txBody>
      </p:sp>
      <p:sp>
        <p:nvSpPr>
          <p:cNvPr id="6" name="Slide Number Placeholder 5"/>
          <p:cNvSpPr>
            <a:spLocks noGrp="1"/>
          </p:cNvSpPr>
          <p:nvPr>
            <p:ph type="sldNum" sz="quarter" idx="12"/>
          </p:nvPr>
        </p:nvSpPr>
        <p:spPr/>
        <p:txBody>
          <a:bodyPr/>
          <a:lstStyle>
            <a:lvl1pPr>
              <a:defRPr smtClean="0"/>
            </a:lvl1pPr>
          </a:lstStyle>
          <a:p>
            <a:pPr>
              <a:defRPr/>
            </a:pPr>
            <a:fld id="{A06F2E9F-459F-4FCE-AD25-BEEFF18CA4CE}" type="slidenum">
              <a:rPr lang="en-US" altLang="zh-CN"/>
              <a:pPr>
                <a:defRPr/>
              </a:pPr>
              <a:t>‹#›</a:t>
            </a:fld>
            <a:endParaRPr lang="en-US" altLang="zh-CN"/>
          </a:p>
        </p:txBody>
      </p:sp>
    </p:spTree>
    <p:extLst>
      <p:ext uri="{BB962C8B-B14F-4D97-AF65-F5344CB8AC3E}">
        <p14:creationId xmlns:p14="http://schemas.microsoft.com/office/powerpoint/2010/main" val="946662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650240" y="1842348"/>
            <a:ext cx="5743787" cy="7148124"/>
          </a:xfrm>
        </p:spPr>
        <p:txBody>
          <a:bodyPr/>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6610773" y="1842348"/>
            <a:ext cx="5743787" cy="7148124"/>
          </a:xfrm>
        </p:spPr>
        <p:txBody>
          <a:bodyPr/>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lvl1pPr>
              <a:defRPr smtClean="0"/>
            </a:lvl1pPr>
          </a:lstStyle>
          <a:p>
            <a:pPr>
              <a:defRPr/>
            </a:pPr>
            <a:fld id="{E5152D60-BCF8-425A-9EF2-2DE848850CEA}" type="datetime4">
              <a:rPr lang="en-US" altLang="zh-CN"/>
              <a:pPr>
                <a:defRPr/>
              </a:pPr>
              <a:t>2012年11月10日</a:t>
            </a:fld>
            <a:endParaRPr lang="en-US" altLang="zh-CN"/>
          </a:p>
        </p:txBody>
      </p:sp>
      <p:sp>
        <p:nvSpPr>
          <p:cNvPr id="6" name="Footer Placeholder 5"/>
          <p:cNvSpPr>
            <a:spLocks noGrp="1"/>
          </p:cNvSpPr>
          <p:nvPr>
            <p:ph type="ftr" sz="quarter" idx="11"/>
          </p:nvPr>
        </p:nvSpPr>
        <p:spPr/>
        <p:txBody>
          <a:bodyPr/>
          <a:lstStyle>
            <a:lvl1pPr>
              <a:defRPr smtClean="0"/>
            </a:lvl1pPr>
          </a:lstStyle>
          <a:p>
            <a:pPr>
              <a:defRPr/>
            </a:pPr>
            <a:endParaRPr lang="zh-CN" altLang="zh-CN"/>
          </a:p>
        </p:txBody>
      </p:sp>
      <p:sp>
        <p:nvSpPr>
          <p:cNvPr id="7" name="Slide Number Placeholder 6"/>
          <p:cNvSpPr>
            <a:spLocks noGrp="1"/>
          </p:cNvSpPr>
          <p:nvPr>
            <p:ph type="sldNum" sz="quarter" idx="12"/>
          </p:nvPr>
        </p:nvSpPr>
        <p:spPr/>
        <p:txBody>
          <a:bodyPr/>
          <a:lstStyle>
            <a:lvl1pPr>
              <a:defRPr smtClean="0"/>
            </a:lvl1pPr>
          </a:lstStyle>
          <a:p>
            <a:pPr>
              <a:defRPr/>
            </a:pPr>
            <a:fld id="{D8DCC489-BDF9-4488-B994-16781327EAB8}" type="slidenum">
              <a:rPr lang="en-US" altLang="zh-CN"/>
              <a:pPr>
                <a:defRPr/>
              </a:pPr>
              <a:t>‹#›</a:t>
            </a:fld>
            <a:endParaRPr lang="en-US" altLang="zh-CN"/>
          </a:p>
        </p:txBody>
      </p:sp>
    </p:spTree>
    <p:extLst>
      <p:ext uri="{BB962C8B-B14F-4D97-AF65-F5344CB8AC3E}">
        <p14:creationId xmlns:p14="http://schemas.microsoft.com/office/powerpoint/2010/main" val="593238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240" y="390596"/>
            <a:ext cx="11704320" cy="1625600"/>
          </a:xfrm>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650240" y="2183272"/>
            <a:ext cx="5746045" cy="909884"/>
          </a:xfrm>
        </p:spPr>
        <p:txBody>
          <a:bodyPr anchor="b"/>
          <a:lstStyle>
            <a:lvl1pPr marL="0" indent="0">
              <a:buNone/>
              <a:defRPr sz="3400" b="1"/>
            </a:lvl1pPr>
            <a:lvl2pPr marL="650230" indent="0">
              <a:buNone/>
              <a:defRPr sz="2800" b="1"/>
            </a:lvl2pPr>
            <a:lvl3pPr marL="1300460" indent="0">
              <a:buNone/>
              <a:defRPr sz="2600" b="1"/>
            </a:lvl3pPr>
            <a:lvl4pPr marL="1950690" indent="0">
              <a:buNone/>
              <a:defRPr sz="2300" b="1"/>
            </a:lvl4pPr>
            <a:lvl5pPr marL="2600919" indent="0">
              <a:buNone/>
              <a:defRPr sz="2300" b="1"/>
            </a:lvl5pPr>
            <a:lvl6pPr marL="3251149" indent="0">
              <a:buNone/>
              <a:defRPr sz="2300" b="1"/>
            </a:lvl6pPr>
            <a:lvl7pPr marL="3901379" indent="0">
              <a:buNone/>
              <a:defRPr sz="2300" b="1"/>
            </a:lvl7pPr>
            <a:lvl8pPr marL="4551609" indent="0">
              <a:buNone/>
              <a:defRPr sz="2300" b="1"/>
            </a:lvl8pPr>
            <a:lvl9pPr marL="5201839" indent="0">
              <a:buNone/>
              <a:defRPr sz="2300" b="1"/>
            </a:lvl9pPr>
          </a:lstStyle>
          <a:p>
            <a:pPr lvl="0"/>
            <a:r>
              <a:rPr lang="en-US" altLang="zh-CN" smtClean="0"/>
              <a:t>Click to edit Master text styles</a:t>
            </a:r>
          </a:p>
        </p:txBody>
      </p:sp>
      <p:sp>
        <p:nvSpPr>
          <p:cNvPr id="4" name="Content Placeholder 3"/>
          <p:cNvSpPr>
            <a:spLocks noGrp="1"/>
          </p:cNvSpPr>
          <p:nvPr>
            <p:ph sz="half" idx="2"/>
          </p:nvPr>
        </p:nvSpPr>
        <p:spPr>
          <a:xfrm>
            <a:off x="650240" y="3093155"/>
            <a:ext cx="5746045" cy="5619610"/>
          </a:xfrm>
        </p:spPr>
        <p:txBody>
          <a:bodyPr/>
          <a:lstStyle>
            <a:lvl1pPr>
              <a:defRPr sz="3400"/>
            </a:lvl1pPr>
            <a:lvl2pPr>
              <a:defRPr sz="28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6606259" y="2183272"/>
            <a:ext cx="5748302" cy="909884"/>
          </a:xfrm>
        </p:spPr>
        <p:txBody>
          <a:bodyPr anchor="b"/>
          <a:lstStyle>
            <a:lvl1pPr marL="0" indent="0">
              <a:buNone/>
              <a:defRPr sz="3400" b="1"/>
            </a:lvl1pPr>
            <a:lvl2pPr marL="650230" indent="0">
              <a:buNone/>
              <a:defRPr sz="2800" b="1"/>
            </a:lvl2pPr>
            <a:lvl3pPr marL="1300460" indent="0">
              <a:buNone/>
              <a:defRPr sz="2600" b="1"/>
            </a:lvl3pPr>
            <a:lvl4pPr marL="1950690" indent="0">
              <a:buNone/>
              <a:defRPr sz="2300" b="1"/>
            </a:lvl4pPr>
            <a:lvl5pPr marL="2600919" indent="0">
              <a:buNone/>
              <a:defRPr sz="2300" b="1"/>
            </a:lvl5pPr>
            <a:lvl6pPr marL="3251149" indent="0">
              <a:buNone/>
              <a:defRPr sz="2300" b="1"/>
            </a:lvl6pPr>
            <a:lvl7pPr marL="3901379" indent="0">
              <a:buNone/>
              <a:defRPr sz="2300" b="1"/>
            </a:lvl7pPr>
            <a:lvl8pPr marL="4551609" indent="0">
              <a:buNone/>
              <a:defRPr sz="2300" b="1"/>
            </a:lvl8pPr>
            <a:lvl9pPr marL="5201839" indent="0">
              <a:buNone/>
              <a:defRPr sz="2300" b="1"/>
            </a:lvl9pPr>
          </a:lstStyle>
          <a:p>
            <a:pPr lvl="0"/>
            <a:r>
              <a:rPr lang="en-US" altLang="zh-CN" smtClean="0"/>
              <a:t>Click to edit Master text styles</a:t>
            </a:r>
          </a:p>
        </p:txBody>
      </p:sp>
      <p:sp>
        <p:nvSpPr>
          <p:cNvPr id="6" name="Content Placeholder 5"/>
          <p:cNvSpPr>
            <a:spLocks noGrp="1"/>
          </p:cNvSpPr>
          <p:nvPr>
            <p:ph sz="quarter" idx="4"/>
          </p:nvPr>
        </p:nvSpPr>
        <p:spPr>
          <a:xfrm>
            <a:off x="6606259" y="3093155"/>
            <a:ext cx="5748302" cy="5619610"/>
          </a:xfrm>
        </p:spPr>
        <p:txBody>
          <a:bodyPr/>
          <a:lstStyle>
            <a:lvl1pPr>
              <a:defRPr sz="3400"/>
            </a:lvl1pPr>
            <a:lvl2pPr>
              <a:defRPr sz="28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lvl1pPr>
              <a:defRPr smtClean="0"/>
            </a:lvl1pPr>
          </a:lstStyle>
          <a:p>
            <a:pPr>
              <a:defRPr/>
            </a:pPr>
            <a:fld id="{0BA125D2-CA22-4D15-9BAE-BE1BDFBB7323}" type="datetime4">
              <a:rPr lang="en-US" altLang="zh-CN"/>
              <a:pPr>
                <a:defRPr/>
              </a:pPr>
              <a:t>2012年11月10日</a:t>
            </a:fld>
            <a:endParaRPr lang="en-US" altLang="zh-CN"/>
          </a:p>
        </p:txBody>
      </p:sp>
      <p:sp>
        <p:nvSpPr>
          <p:cNvPr id="8" name="Footer Placeholder 7"/>
          <p:cNvSpPr>
            <a:spLocks noGrp="1"/>
          </p:cNvSpPr>
          <p:nvPr>
            <p:ph type="ftr" sz="quarter" idx="11"/>
          </p:nvPr>
        </p:nvSpPr>
        <p:spPr/>
        <p:txBody>
          <a:bodyPr/>
          <a:lstStyle>
            <a:lvl1pPr>
              <a:defRPr smtClean="0"/>
            </a:lvl1pPr>
          </a:lstStyle>
          <a:p>
            <a:pPr>
              <a:defRPr/>
            </a:pPr>
            <a:endParaRPr lang="zh-CN" altLang="zh-CN"/>
          </a:p>
        </p:txBody>
      </p:sp>
      <p:sp>
        <p:nvSpPr>
          <p:cNvPr id="9" name="Slide Number Placeholder 8"/>
          <p:cNvSpPr>
            <a:spLocks noGrp="1"/>
          </p:cNvSpPr>
          <p:nvPr>
            <p:ph type="sldNum" sz="quarter" idx="12"/>
          </p:nvPr>
        </p:nvSpPr>
        <p:spPr/>
        <p:txBody>
          <a:bodyPr/>
          <a:lstStyle>
            <a:lvl1pPr>
              <a:defRPr smtClean="0"/>
            </a:lvl1pPr>
          </a:lstStyle>
          <a:p>
            <a:pPr>
              <a:defRPr/>
            </a:pPr>
            <a:fld id="{DE088088-16BE-47D2-8125-5E8E76289D9C}" type="slidenum">
              <a:rPr lang="en-US" altLang="zh-CN"/>
              <a:pPr>
                <a:defRPr/>
              </a:pPr>
              <a:t>‹#›</a:t>
            </a:fld>
            <a:endParaRPr lang="en-US" altLang="zh-CN"/>
          </a:p>
        </p:txBody>
      </p:sp>
    </p:spTree>
    <p:extLst>
      <p:ext uri="{BB962C8B-B14F-4D97-AF65-F5344CB8AC3E}">
        <p14:creationId xmlns:p14="http://schemas.microsoft.com/office/powerpoint/2010/main" val="2452754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lvl1pPr>
              <a:defRPr smtClean="0"/>
            </a:lvl1pPr>
          </a:lstStyle>
          <a:p>
            <a:pPr>
              <a:defRPr/>
            </a:pPr>
            <a:fld id="{92BABC1B-5DED-448A-B41E-2492212D8FBE}" type="datetime4">
              <a:rPr lang="en-US" altLang="zh-CN"/>
              <a:pPr>
                <a:defRPr/>
              </a:pPr>
              <a:t>2012年11月10日</a:t>
            </a:fld>
            <a:endParaRPr lang="en-US" altLang="zh-CN"/>
          </a:p>
        </p:txBody>
      </p:sp>
      <p:sp>
        <p:nvSpPr>
          <p:cNvPr id="4" name="Footer Placeholder 3"/>
          <p:cNvSpPr>
            <a:spLocks noGrp="1"/>
          </p:cNvSpPr>
          <p:nvPr>
            <p:ph type="ftr" sz="quarter" idx="11"/>
          </p:nvPr>
        </p:nvSpPr>
        <p:spPr/>
        <p:txBody>
          <a:bodyPr/>
          <a:lstStyle>
            <a:lvl1pPr>
              <a:defRPr smtClean="0"/>
            </a:lvl1pPr>
          </a:lstStyle>
          <a:p>
            <a:pPr>
              <a:defRPr/>
            </a:pPr>
            <a:endParaRPr lang="zh-CN" altLang="zh-CN"/>
          </a:p>
        </p:txBody>
      </p:sp>
      <p:sp>
        <p:nvSpPr>
          <p:cNvPr id="5" name="Slide Number Placeholder 4"/>
          <p:cNvSpPr>
            <a:spLocks noGrp="1"/>
          </p:cNvSpPr>
          <p:nvPr>
            <p:ph type="sldNum" sz="quarter" idx="12"/>
          </p:nvPr>
        </p:nvSpPr>
        <p:spPr/>
        <p:txBody>
          <a:bodyPr/>
          <a:lstStyle>
            <a:lvl1pPr>
              <a:defRPr smtClean="0"/>
            </a:lvl1pPr>
          </a:lstStyle>
          <a:p>
            <a:pPr>
              <a:defRPr/>
            </a:pPr>
            <a:fld id="{9D611D48-48E8-486F-931C-74E8A888651C}" type="slidenum">
              <a:rPr lang="en-US" altLang="zh-CN"/>
              <a:pPr>
                <a:defRPr/>
              </a:pPr>
              <a:t>‹#›</a:t>
            </a:fld>
            <a:endParaRPr lang="en-US" altLang="zh-CN"/>
          </a:p>
        </p:txBody>
      </p:sp>
    </p:spTree>
    <p:extLst>
      <p:ext uri="{BB962C8B-B14F-4D97-AF65-F5344CB8AC3E}">
        <p14:creationId xmlns:p14="http://schemas.microsoft.com/office/powerpoint/2010/main" val="162080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mtClean="0"/>
            </a:lvl1pPr>
          </a:lstStyle>
          <a:p>
            <a:pPr>
              <a:defRPr/>
            </a:pPr>
            <a:fld id="{9A5F1A5D-F7D1-4C7D-B493-4203674680B7}" type="datetime4">
              <a:rPr lang="en-US" altLang="zh-CN"/>
              <a:pPr>
                <a:defRPr/>
              </a:pPr>
              <a:t>2012年11月10日</a:t>
            </a:fld>
            <a:endParaRPr lang="en-US" altLang="zh-CN"/>
          </a:p>
        </p:txBody>
      </p:sp>
      <p:sp>
        <p:nvSpPr>
          <p:cNvPr id="3" name="Footer Placeholder 2"/>
          <p:cNvSpPr>
            <a:spLocks noGrp="1"/>
          </p:cNvSpPr>
          <p:nvPr>
            <p:ph type="ftr" sz="quarter" idx="11"/>
          </p:nvPr>
        </p:nvSpPr>
        <p:spPr/>
        <p:txBody>
          <a:bodyPr/>
          <a:lstStyle>
            <a:lvl1pPr>
              <a:defRPr smtClean="0"/>
            </a:lvl1pPr>
          </a:lstStyle>
          <a:p>
            <a:pPr>
              <a:defRPr/>
            </a:pPr>
            <a:endParaRPr lang="zh-CN" altLang="zh-CN"/>
          </a:p>
        </p:txBody>
      </p:sp>
      <p:sp>
        <p:nvSpPr>
          <p:cNvPr id="4" name="Slide Number Placeholder 3"/>
          <p:cNvSpPr>
            <a:spLocks noGrp="1"/>
          </p:cNvSpPr>
          <p:nvPr>
            <p:ph type="sldNum" sz="quarter" idx="12"/>
          </p:nvPr>
        </p:nvSpPr>
        <p:spPr/>
        <p:txBody>
          <a:bodyPr/>
          <a:lstStyle>
            <a:lvl1pPr>
              <a:defRPr smtClean="0"/>
            </a:lvl1pPr>
          </a:lstStyle>
          <a:p>
            <a:pPr>
              <a:defRPr/>
            </a:pPr>
            <a:fld id="{84B44B97-FB42-4E4B-A0DF-A2F200268709}" type="slidenum">
              <a:rPr lang="en-US" altLang="zh-CN"/>
              <a:pPr>
                <a:defRPr/>
              </a:pPr>
              <a:t>‹#›</a:t>
            </a:fld>
            <a:endParaRPr lang="en-US" altLang="zh-CN"/>
          </a:p>
        </p:txBody>
      </p:sp>
    </p:spTree>
    <p:extLst>
      <p:ext uri="{BB962C8B-B14F-4D97-AF65-F5344CB8AC3E}">
        <p14:creationId xmlns:p14="http://schemas.microsoft.com/office/powerpoint/2010/main" val="2435689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41" y="388338"/>
            <a:ext cx="4278490" cy="1652693"/>
          </a:xfrm>
        </p:spPr>
        <p:txBody>
          <a:bodyPr anchor="b"/>
          <a:lstStyle>
            <a:lvl1pPr algn="l">
              <a:defRPr sz="2800" b="1"/>
            </a:lvl1pPr>
          </a:lstStyle>
          <a:p>
            <a:r>
              <a:rPr lang="en-US" altLang="zh-CN" smtClean="0"/>
              <a:t>Click to edit Master title style</a:t>
            </a:r>
            <a:endParaRPr lang="en-US"/>
          </a:p>
        </p:txBody>
      </p:sp>
      <p:sp>
        <p:nvSpPr>
          <p:cNvPr id="3" name="Content Placeholder 2"/>
          <p:cNvSpPr>
            <a:spLocks noGrp="1"/>
          </p:cNvSpPr>
          <p:nvPr>
            <p:ph idx="1"/>
          </p:nvPr>
        </p:nvSpPr>
        <p:spPr>
          <a:xfrm>
            <a:off x="5084516" y="388339"/>
            <a:ext cx="7270044" cy="8324427"/>
          </a:xfrm>
        </p:spPr>
        <p:txBody>
          <a:bodyPr/>
          <a:lstStyle>
            <a:lvl1pPr>
              <a:defRPr sz="4600"/>
            </a:lvl1pPr>
            <a:lvl2pPr>
              <a:defRPr sz="4000"/>
            </a:lvl2pPr>
            <a:lvl3pPr>
              <a:defRPr sz="3400"/>
            </a:lvl3pPr>
            <a:lvl4pPr>
              <a:defRPr sz="2800"/>
            </a:lvl4pPr>
            <a:lvl5pPr>
              <a:defRPr sz="2800"/>
            </a:lvl5pPr>
            <a:lvl6pPr>
              <a:defRPr sz="2800"/>
            </a:lvl6pPr>
            <a:lvl7pPr>
              <a:defRPr sz="2800"/>
            </a:lvl7pPr>
            <a:lvl8pPr>
              <a:defRPr sz="2800"/>
            </a:lvl8pPr>
            <a:lvl9pPr>
              <a:defRPr sz="2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650241" y="2041032"/>
            <a:ext cx="4278490" cy="6671734"/>
          </a:xfrm>
        </p:spPr>
        <p:txBody>
          <a:bodyPr/>
          <a:lstStyle>
            <a:lvl1pPr marL="0" indent="0">
              <a:buNone/>
              <a:defRPr sz="2000"/>
            </a:lvl1pPr>
            <a:lvl2pPr marL="650230" indent="0">
              <a:buNone/>
              <a:defRPr sz="1700"/>
            </a:lvl2pPr>
            <a:lvl3pPr marL="1300460" indent="0">
              <a:buNone/>
              <a:defRPr sz="1400"/>
            </a:lvl3pPr>
            <a:lvl4pPr marL="1950690" indent="0">
              <a:buNone/>
              <a:defRPr sz="1300"/>
            </a:lvl4pPr>
            <a:lvl5pPr marL="2600919" indent="0">
              <a:buNone/>
              <a:defRPr sz="1300"/>
            </a:lvl5pPr>
            <a:lvl6pPr marL="3251149" indent="0">
              <a:buNone/>
              <a:defRPr sz="1300"/>
            </a:lvl6pPr>
            <a:lvl7pPr marL="3901379" indent="0">
              <a:buNone/>
              <a:defRPr sz="1300"/>
            </a:lvl7pPr>
            <a:lvl8pPr marL="4551609" indent="0">
              <a:buNone/>
              <a:defRPr sz="1300"/>
            </a:lvl8pPr>
            <a:lvl9pPr marL="5201839" indent="0">
              <a:buNone/>
              <a:defRPr sz="13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lvl1pPr>
              <a:defRPr smtClean="0"/>
            </a:lvl1pPr>
          </a:lstStyle>
          <a:p>
            <a:pPr>
              <a:defRPr/>
            </a:pPr>
            <a:fld id="{D9915A05-AE1D-4448-821C-4C3631CB1936}" type="datetime4">
              <a:rPr lang="en-US" altLang="zh-CN"/>
              <a:pPr>
                <a:defRPr/>
              </a:pPr>
              <a:t>2012年11月10日</a:t>
            </a:fld>
            <a:endParaRPr lang="en-US" altLang="zh-CN"/>
          </a:p>
        </p:txBody>
      </p:sp>
      <p:sp>
        <p:nvSpPr>
          <p:cNvPr id="6" name="Footer Placeholder 5"/>
          <p:cNvSpPr>
            <a:spLocks noGrp="1"/>
          </p:cNvSpPr>
          <p:nvPr>
            <p:ph type="ftr" sz="quarter" idx="11"/>
          </p:nvPr>
        </p:nvSpPr>
        <p:spPr/>
        <p:txBody>
          <a:bodyPr/>
          <a:lstStyle>
            <a:lvl1pPr>
              <a:defRPr smtClean="0"/>
            </a:lvl1pPr>
          </a:lstStyle>
          <a:p>
            <a:pPr>
              <a:defRPr/>
            </a:pPr>
            <a:endParaRPr lang="zh-CN" altLang="zh-CN"/>
          </a:p>
        </p:txBody>
      </p:sp>
      <p:sp>
        <p:nvSpPr>
          <p:cNvPr id="7" name="Slide Number Placeholder 6"/>
          <p:cNvSpPr>
            <a:spLocks noGrp="1"/>
          </p:cNvSpPr>
          <p:nvPr>
            <p:ph type="sldNum" sz="quarter" idx="12"/>
          </p:nvPr>
        </p:nvSpPr>
        <p:spPr/>
        <p:txBody>
          <a:bodyPr/>
          <a:lstStyle>
            <a:lvl1pPr>
              <a:defRPr smtClean="0"/>
            </a:lvl1pPr>
          </a:lstStyle>
          <a:p>
            <a:pPr>
              <a:defRPr/>
            </a:pPr>
            <a:fld id="{DB8F8E06-C9D3-47FA-AB66-5A8A070D4E7A}" type="slidenum">
              <a:rPr lang="en-US" altLang="zh-CN"/>
              <a:pPr>
                <a:defRPr/>
              </a:pPr>
              <a:t>‹#›</a:t>
            </a:fld>
            <a:endParaRPr lang="en-US" altLang="zh-CN"/>
          </a:p>
        </p:txBody>
      </p:sp>
    </p:spTree>
    <p:extLst>
      <p:ext uri="{BB962C8B-B14F-4D97-AF65-F5344CB8AC3E}">
        <p14:creationId xmlns:p14="http://schemas.microsoft.com/office/powerpoint/2010/main" val="2102951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032" y="6827520"/>
            <a:ext cx="7802880" cy="806027"/>
          </a:xfrm>
        </p:spPr>
        <p:txBody>
          <a:bodyPr anchor="b"/>
          <a:lstStyle>
            <a:lvl1pPr algn="l">
              <a:defRPr sz="28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2549032" y="871502"/>
            <a:ext cx="7802880" cy="5852160"/>
          </a:xfrm>
        </p:spPr>
        <p:txBody>
          <a:bodyPr/>
          <a:lstStyle>
            <a:lvl1pPr marL="0" indent="0">
              <a:buNone/>
              <a:defRPr sz="4600"/>
            </a:lvl1pPr>
            <a:lvl2pPr marL="650230" indent="0">
              <a:buNone/>
              <a:defRPr sz="4000"/>
            </a:lvl2pPr>
            <a:lvl3pPr marL="1300460" indent="0">
              <a:buNone/>
              <a:defRPr sz="3400"/>
            </a:lvl3pPr>
            <a:lvl4pPr marL="1950690" indent="0">
              <a:buNone/>
              <a:defRPr sz="2800"/>
            </a:lvl4pPr>
            <a:lvl5pPr marL="2600919" indent="0">
              <a:buNone/>
              <a:defRPr sz="2800"/>
            </a:lvl5pPr>
            <a:lvl6pPr marL="3251149" indent="0">
              <a:buNone/>
              <a:defRPr sz="2800"/>
            </a:lvl6pPr>
            <a:lvl7pPr marL="3901379" indent="0">
              <a:buNone/>
              <a:defRPr sz="2800"/>
            </a:lvl7pPr>
            <a:lvl8pPr marL="4551609" indent="0">
              <a:buNone/>
              <a:defRPr sz="2800"/>
            </a:lvl8pPr>
            <a:lvl9pPr marL="5201839" indent="0">
              <a:buNone/>
              <a:defRPr sz="2800"/>
            </a:lvl9pPr>
          </a:lstStyle>
          <a:p>
            <a:pPr lvl="0"/>
            <a:r>
              <a:rPr lang="en-US" altLang="zh-CN" noProof="0" smtClean="0"/>
              <a:t>Drag picture to placeholder or click icon to add</a:t>
            </a:r>
            <a:endParaRPr lang="en-US" noProof="0" smtClean="0"/>
          </a:p>
        </p:txBody>
      </p:sp>
      <p:sp>
        <p:nvSpPr>
          <p:cNvPr id="4" name="Text Placeholder 3"/>
          <p:cNvSpPr>
            <a:spLocks noGrp="1"/>
          </p:cNvSpPr>
          <p:nvPr>
            <p:ph type="body" sz="half" idx="2"/>
          </p:nvPr>
        </p:nvSpPr>
        <p:spPr>
          <a:xfrm>
            <a:off x="2549032" y="7633547"/>
            <a:ext cx="7802880" cy="1144693"/>
          </a:xfrm>
        </p:spPr>
        <p:txBody>
          <a:bodyPr/>
          <a:lstStyle>
            <a:lvl1pPr marL="0" indent="0">
              <a:buNone/>
              <a:defRPr sz="2000"/>
            </a:lvl1pPr>
            <a:lvl2pPr marL="650230" indent="0">
              <a:buNone/>
              <a:defRPr sz="1700"/>
            </a:lvl2pPr>
            <a:lvl3pPr marL="1300460" indent="0">
              <a:buNone/>
              <a:defRPr sz="1400"/>
            </a:lvl3pPr>
            <a:lvl4pPr marL="1950690" indent="0">
              <a:buNone/>
              <a:defRPr sz="1300"/>
            </a:lvl4pPr>
            <a:lvl5pPr marL="2600919" indent="0">
              <a:buNone/>
              <a:defRPr sz="1300"/>
            </a:lvl5pPr>
            <a:lvl6pPr marL="3251149" indent="0">
              <a:buNone/>
              <a:defRPr sz="1300"/>
            </a:lvl6pPr>
            <a:lvl7pPr marL="3901379" indent="0">
              <a:buNone/>
              <a:defRPr sz="1300"/>
            </a:lvl7pPr>
            <a:lvl8pPr marL="4551609" indent="0">
              <a:buNone/>
              <a:defRPr sz="1300"/>
            </a:lvl8pPr>
            <a:lvl9pPr marL="5201839" indent="0">
              <a:buNone/>
              <a:defRPr sz="13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lvl1pPr>
              <a:defRPr smtClean="0"/>
            </a:lvl1pPr>
          </a:lstStyle>
          <a:p>
            <a:pPr>
              <a:defRPr/>
            </a:pPr>
            <a:fld id="{EB10EA08-067F-4894-BC0D-F902843269ED}" type="datetime4">
              <a:rPr lang="en-US" altLang="zh-CN"/>
              <a:pPr>
                <a:defRPr/>
              </a:pPr>
              <a:t>2012年11月10日</a:t>
            </a:fld>
            <a:endParaRPr lang="en-US" altLang="zh-CN"/>
          </a:p>
        </p:txBody>
      </p:sp>
      <p:sp>
        <p:nvSpPr>
          <p:cNvPr id="6" name="Footer Placeholder 5"/>
          <p:cNvSpPr>
            <a:spLocks noGrp="1"/>
          </p:cNvSpPr>
          <p:nvPr>
            <p:ph type="ftr" sz="quarter" idx="11"/>
          </p:nvPr>
        </p:nvSpPr>
        <p:spPr/>
        <p:txBody>
          <a:bodyPr/>
          <a:lstStyle>
            <a:lvl1pPr>
              <a:defRPr smtClean="0"/>
            </a:lvl1pPr>
          </a:lstStyle>
          <a:p>
            <a:pPr>
              <a:defRPr/>
            </a:pPr>
            <a:endParaRPr lang="zh-CN" altLang="zh-CN"/>
          </a:p>
        </p:txBody>
      </p:sp>
      <p:sp>
        <p:nvSpPr>
          <p:cNvPr id="7" name="Slide Number Placeholder 6"/>
          <p:cNvSpPr>
            <a:spLocks noGrp="1"/>
          </p:cNvSpPr>
          <p:nvPr>
            <p:ph type="sldNum" sz="quarter" idx="12"/>
          </p:nvPr>
        </p:nvSpPr>
        <p:spPr/>
        <p:txBody>
          <a:bodyPr/>
          <a:lstStyle>
            <a:lvl1pPr>
              <a:defRPr smtClean="0"/>
            </a:lvl1pPr>
          </a:lstStyle>
          <a:p>
            <a:pPr>
              <a:defRPr/>
            </a:pPr>
            <a:fld id="{1C1B8989-9A06-4EC9-8A22-3C7E542A1503}" type="slidenum">
              <a:rPr lang="en-US" altLang="zh-CN"/>
              <a:pPr>
                <a:defRPr/>
              </a:pPr>
              <a:t>‹#›</a:t>
            </a:fld>
            <a:endParaRPr lang="en-US" altLang="zh-CN"/>
          </a:p>
        </p:txBody>
      </p:sp>
    </p:spTree>
    <p:extLst>
      <p:ext uri="{BB962C8B-B14F-4D97-AF65-F5344CB8AC3E}">
        <p14:creationId xmlns:p14="http://schemas.microsoft.com/office/powerpoint/2010/main" val="2303796"/>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vmlDrawing" Target="../drawings/vmlDrawing1.vml"/><Relationship Id="rId16" Type="http://schemas.openxmlformats.org/officeDocument/2006/relationships/image" Target="../media/image3.png"/><Relationship Id="rId17" Type="http://schemas.openxmlformats.org/officeDocument/2006/relationships/oleObject" Target="../embeddings/oleObject1.bin"/><Relationship Id="rId18" Type="http://schemas.openxmlformats.org/officeDocument/2006/relationships/image" Target="../media/image1.png"/><Relationship Id="rId19" Type="http://schemas.openxmlformats.org/officeDocument/2006/relationships/oleObject" Target="../embeddings/oleObject2.bin"/><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56" name="Rectangle 32"/>
          <p:cNvSpPr>
            <a:spLocks noChangeArrowheads="1"/>
          </p:cNvSpPr>
          <p:nvPr/>
        </p:nvSpPr>
        <p:spPr bwMode="ltGray">
          <a:xfrm>
            <a:off x="15875" y="0"/>
            <a:ext cx="12988925" cy="1600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30046" tIns="65023" rIns="130046" bIns="65023" anchor="ctr"/>
          <a:lstStyle/>
          <a:p>
            <a:pPr>
              <a:defRPr/>
            </a:pPr>
            <a:endParaRPr lang="zh-CN" altLang="zh-CN">
              <a:latin typeface="宋体"/>
              <a:ea typeface="宋体"/>
            </a:endParaRPr>
          </a:p>
        </p:txBody>
      </p:sp>
      <p:grpSp>
        <p:nvGrpSpPr>
          <p:cNvPr id="1027" name="Group 33"/>
          <p:cNvGrpSpPr>
            <a:grpSpLocks/>
          </p:cNvGrpSpPr>
          <p:nvPr/>
        </p:nvGrpSpPr>
        <p:grpSpPr bwMode="auto">
          <a:xfrm>
            <a:off x="0" y="1250950"/>
            <a:ext cx="13004800" cy="204788"/>
            <a:chOff x="1519" y="554"/>
            <a:chExt cx="4241" cy="91"/>
          </a:xfrm>
        </p:grpSpPr>
        <p:sp>
          <p:nvSpPr>
            <p:cNvPr id="1058" name="Line 34"/>
            <p:cNvSpPr>
              <a:spLocks noChangeShapeType="1"/>
            </p:cNvSpPr>
            <p:nvPr userDrawn="1"/>
          </p:nvSpPr>
          <p:spPr bwMode="white">
            <a:xfrm>
              <a:off x="1519" y="554"/>
              <a:ext cx="4241" cy="0"/>
            </a:xfrm>
            <a:prstGeom prst="line">
              <a:avLst/>
            </a:prstGeom>
            <a:noFill/>
            <a:ln w="1270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宋体"/>
                <a:ea typeface="宋体"/>
                <a:cs typeface="华文宋体" charset="0"/>
              </a:endParaRPr>
            </a:p>
          </p:txBody>
        </p:sp>
        <p:sp>
          <p:nvSpPr>
            <p:cNvPr id="1059" name="Line 35"/>
            <p:cNvSpPr>
              <a:spLocks noChangeShapeType="1"/>
            </p:cNvSpPr>
            <p:nvPr userDrawn="1"/>
          </p:nvSpPr>
          <p:spPr bwMode="white">
            <a:xfrm>
              <a:off x="1519" y="599"/>
              <a:ext cx="4241" cy="0"/>
            </a:xfrm>
            <a:prstGeom prst="line">
              <a:avLst/>
            </a:prstGeom>
            <a:noFill/>
            <a:ln w="1270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宋体"/>
                <a:ea typeface="宋体"/>
                <a:cs typeface="华文宋体" charset="0"/>
              </a:endParaRPr>
            </a:p>
          </p:txBody>
        </p:sp>
        <p:sp>
          <p:nvSpPr>
            <p:cNvPr id="1060" name="Line 36"/>
            <p:cNvSpPr>
              <a:spLocks noChangeShapeType="1"/>
            </p:cNvSpPr>
            <p:nvPr userDrawn="1"/>
          </p:nvSpPr>
          <p:spPr bwMode="white">
            <a:xfrm>
              <a:off x="1519" y="645"/>
              <a:ext cx="4241" cy="0"/>
            </a:xfrm>
            <a:prstGeom prst="line">
              <a:avLst/>
            </a:prstGeom>
            <a:noFill/>
            <a:ln w="1270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宋体"/>
                <a:ea typeface="宋体"/>
                <a:cs typeface="华文宋体" charset="0"/>
              </a:endParaRPr>
            </a:p>
          </p:txBody>
        </p:sp>
      </p:grpSp>
      <p:grpSp>
        <p:nvGrpSpPr>
          <p:cNvPr id="1028" name="Group 37"/>
          <p:cNvGrpSpPr>
            <a:grpSpLocks/>
          </p:cNvGrpSpPr>
          <p:nvPr/>
        </p:nvGrpSpPr>
        <p:grpSpPr bwMode="auto">
          <a:xfrm>
            <a:off x="0" y="-15875"/>
            <a:ext cx="3330575" cy="1598613"/>
            <a:chOff x="0" y="0"/>
            <a:chExt cx="1475" cy="694"/>
          </a:xfrm>
        </p:grpSpPr>
        <p:graphicFrame>
          <p:nvGraphicFramePr>
            <p:cNvPr id="1037" name="Object 38"/>
            <p:cNvGraphicFramePr>
              <a:graphicFrameLocks noChangeAspect="1"/>
            </p:cNvGraphicFramePr>
            <p:nvPr userDrawn="1"/>
          </p:nvGraphicFramePr>
          <p:xfrm>
            <a:off x="695" y="0"/>
            <a:ext cx="780" cy="692"/>
          </p:xfrm>
          <a:graphic>
            <a:graphicData uri="http://schemas.openxmlformats.org/presentationml/2006/ole">
              <mc:AlternateContent xmlns:mc="http://schemas.openxmlformats.org/markup-compatibility/2006">
                <mc:Choice xmlns:v="urn:schemas-microsoft-com:vml" Requires="v">
                  <p:oleObj spid="_x0000_s1417" name="Image" r:id="rId17" imgW="3646321" imgH="3931376" progId="Photoshop.Image.6">
                    <p:embed/>
                  </p:oleObj>
                </mc:Choice>
                <mc:Fallback>
                  <p:oleObj name="Image" r:id="rId17" imgW="3646321" imgH="3931376" progId="Photoshop.Image.6">
                    <p:embed/>
                    <p:pic>
                      <p:nvPicPr>
                        <p:cNvPr id="0" name="Object 38"/>
                        <p:cNvPicPr>
                          <a:picLocks noChangeAspect="1" noChangeArrowheads="1"/>
                        </p:cNvPicPr>
                        <p:nvPr/>
                      </p:nvPicPr>
                      <p:blipFill>
                        <a:blip r:embed="rId18">
                          <a:extLst>
                            <a:ext uri="{28A0092B-C50C-407E-A947-70E740481C1C}">
                              <a14:useLocalDpi xmlns:a14="http://schemas.microsoft.com/office/drawing/2010/main" val="0"/>
                            </a:ext>
                          </a:extLst>
                        </a:blip>
                        <a:srcRect b="11470"/>
                        <a:stretch>
                          <a:fillRect/>
                        </a:stretch>
                      </p:blipFill>
                      <p:spPr bwMode="auto">
                        <a:xfrm>
                          <a:off x="695" y="0"/>
                          <a:ext cx="780" cy="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038" name="Object 39"/>
            <p:cNvGraphicFramePr>
              <a:graphicFrameLocks noChangeAspect="1"/>
            </p:cNvGraphicFramePr>
            <p:nvPr userDrawn="1"/>
          </p:nvGraphicFramePr>
          <p:xfrm>
            <a:off x="0" y="0"/>
            <a:ext cx="737" cy="694"/>
          </p:xfrm>
          <a:graphic>
            <a:graphicData uri="http://schemas.openxmlformats.org/presentationml/2006/ole">
              <mc:AlternateContent xmlns:mc="http://schemas.openxmlformats.org/markup-compatibility/2006">
                <mc:Choice xmlns:v="urn:schemas-microsoft-com:vml" Requires="v">
                  <p:oleObj spid="_x0000_s1418" name="Image" r:id="rId19" imgW="2575783" imgH="2545301" progId="Photoshop.Image.6">
                    <p:embed/>
                  </p:oleObj>
                </mc:Choice>
                <mc:Fallback>
                  <p:oleObj name="Image" r:id="rId19" imgW="2575783" imgH="2545301" progId="Photoshop.Image.6">
                    <p:embed/>
                    <p:pic>
                      <p:nvPicPr>
                        <p:cNvPr id="0" name="Object 3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737" cy="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pSp>
      <p:sp>
        <p:nvSpPr>
          <p:cNvPr id="1026" name="Rectangle 2"/>
          <p:cNvSpPr>
            <a:spLocks noGrp="1" noChangeArrowheads="1"/>
          </p:cNvSpPr>
          <p:nvPr>
            <p:ph type="title"/>
          </p:nvPr>
        </p:nvSpPr>
        <p:spPr bwMode="auto">
          <a:xfrm>
            <a:off x="3576638" y="325438"/>
            <a:ext cx="8994775"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rgbClr val="000000">
                      <a:alpha val="50000"/>
                    </a:srgbClr>
                  </a:outerShdw>
                </a:effectLst>
              </a14:hiddenEffects>
            </a:ext>
          </a:extLst>
        </p:spPr>
        <p:txBody>
          <a:bodyPr vert="horz" wrap="square" lIns="130046" tIns="65023" rIns="130046" bIns="65023" numCol="1" anchor="ctr" anchorCtr="0" compatLnSpc="1">
            <a:prstTxWarp prst="textNoShape">
              <a:avLst/>
            </a:prstTxWarp>
          </a:bodyPr>
          <a:lstStyle/>
          <a:p>
            <a:pPr lvl="0"/>
            <a:r>
              <a:rPr lang="zh-CN" altLang="en-US" dirty="0" smtClean="0"/>
              <a:t>单击此处编辑母版标题样式</a:t>
            </a:r>
          </a:p>
        </p:txBody>
      </p:sp>
      <p:sp>
        <p:nvSpPr>
          <p:cNvPr id="2" name="Rectangle 3"/>
          <p:cNvSpPr>
            <a:spLocks noGrp="1" noChangeArrowheads="1"/>
          </p:cNvSpPr>
          <p:nvPr>
            <p:ph type="body" idx="1"/>
          </p:nvPr>
        </p:nvSpPr>
        <p:spPr bwMode="auto">
          <a:xfrm>
            <a:off x="650875" y="1843088"/>
            <a:ext cx="11703050" cy="714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30046" tIns="65023" rIns="130046" bIns="65023"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3" name="Rectangle 4"/>
          <p:cNvSpPr>
            <a:spLocks noGrp="1" noChangeArrowheads="1"/>
          </p:cNvSpPr>
          <p:nvPr>
            <p:ph type="dt" sz="half" idx="2"/>
          </p:nvPr>
        </p:nvSpPr>
        <p:spPr bwMode="auto">
          <a:xfrm>
            <a:off x="650875" y="9274175"/>
            <a:ext cx="3033713"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30046" tIns="65023" rIns="130046" bIns="65023" numCol="1" anchor="t" anchorCtr="0" compatLnSpc="1">
            <a:prstTxWarp prst="textNoShape">
              <a:avLst/>
            </a:prstTxWarp>
          </a:bodyPr>
          <a:lstStyle>
            <a:lvl1pPr>
              <a:defRPr sz="2000" smtClean="0">
                <a:solidFill>
                  <a:schemeClr val="accent1"/>
                </a:solidFill>
                <a:latin typeface="宋体"/>
                <a:ea typeface="宋体"/>
              </a:defRPr>
            </a:lvl1pPr>
          </a:lstStyle>
          <a:p>
            <a:pPr>
              <a:defRPr/>
            </a:pPr>
            <a:endParaRPr lang="en-US" altLang="zh-CN"/>
          </a:p>
        </p:txBody>
      </p:sp>
      <p:sp>
        <p:nvSpPr>
          <p:cNvPr id="1029" name="Rectangle 5"/>
          <p:cNvSpPr>
            <a:spLocks noGrp="1" noChangeArrowheads="1"/>
          </p:cNvSpPr>
          <p:nvPr>
            <p:ph type="ftr" sz="quarter" idx="3"/>
          </p:nvPr>
        </p:nvSpPr>
        <p:spPr bwMode="auto">
          <a:xfrm>
            <a:off x="4443413" y="9274175"/>
            <a:ext cx="4117975"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30046" tIns="65023" rIns="130046" bIns="65023" numCol="1" anchor="t" anchorCtr="0" compatLnSpc="1">
            <a:prstTxWarp prst="textNoShape">
              <a:avLst/>
            </a:prstTxWarp>
          </a:bodyPr>
          <a:lstStyle>
            <a:lvl1pPr>
              <a:defRPr sz="2000" smtClean="0">
                <a:solidFill>
                  <a:schemeClr val="accent1"/>
                </a:solidFill>
                <a:latin typeface="宋体"/>
                <a:ea typeface="宋体"/>
              </a:defRPr>
            </a:lvl1pPr>
          </a:lstStyle>
          <a:p>
            <a:pPr>
              <a:defRPr/>
            </a:pPr>
            <a:endParaRPr lang="en-US" altLang="zh-CN"/>
          </a:p>
        </p:txBody>
      </p:sp>
      <p:sp>
        <p:nvSpPr>
          <p:cNvPr id="1030" name="Rectangle 6"/>
          <p:cNvSpPr>
            <a:spLocks noGrp="1" noChangeArrowheads="1"/>
          </p:cNvSpPr>
          <p:nvPr>
            <p:ph type="sldNum" sz="quarter" idx="4"/>
          </p:nvPr>
        </p:nvSpPr>
        <p:spPr bwMode="auto">
          <a:xfrm>
            <a:off x="9320213" y="9274175"/>
            <a:ext cx="3033712"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30046" tIns="65023" rIns="130046" bIns="65023" numCol="1" anchor="t" anchorCtr="0" compatLnSpc="1">
            <a:prstTxWarp prst="textNoShape">
              <a:avLst/>
            </a:prstTxWarp>
          </a:bodyPr>
          <a:lstStyle>
            <a:lvl1pPr algn="r">
              <a:defRPr sz="2000" smtClean="0">
                <a:solidFill>
                  <a:schemeClr val="accent1"/>
                </a:solidFill>
                <a:latin typeface="宋体"/>
                <a:ea typeface="宋体"/>
              </a:defRPr>
            </a:lvl1pPr>
          </a:lstStyle>
          <a:p>
            <a:pPr>
              <a:defRPr/>
            </a:pPr>
            <a:fld id="{49C2A96C-71A7-44C2-9022-1A352433DDC2}" type="slidenum">
              <a:rPr lang="zh-CN" altLang="en-US" smtClean="0"/>
              <a:pPr>
                <a:defRPr/>
              </a:pPr>
              <a:t>‹#›</a:t>
            </a:fld>
            <a:endParaRPr lang="en-US" altLang="zh-CN"/>
          </a:p>
        </p:txBody>
      </p:sp>
      <p:grpSp>
        <p:nvGrpSpPr>
          <p:cNvPr id="1034" name="Group 44"/>
          <p:cNvGrpSpPr>
            <a:grpSpLocks/>
          </p:cNvGrpSpPr>
          <p:nvPr/>
        </p:nvGrpSpPr>
        <p:grpSpPr bwMode="auto">
          <a:xfrm>
            <a:off x="0" y="1577975"/>
            <a:ext cx="13004800" cy="241300"/>
            <a:chOff x="0" y="699"/>
            <a:chExt cx="5760" cy="107"/>
          </a:xfrm>
        </p:grpSpPr>
        <p:sp>
          <p:nvSpPr>
            <p:cNvPr id="1064" name="Rectangle 40"/>
            <p:cNvSpPr>
              <a:spLocks noChangeArrowheads="1"/>
            </p:cNvSpPr>
            <p:nvPr userDrawn="1"/>
          </p:nvSpPr>
          <p:spPr bwMode="gray">
            <a:xfrm>
              <a:off x="0" y="699"/>
              <a:ext cx="5760" cy="4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zh-CN">
                <a:latin typeface="宋体"/>
                <a:ea typeface="宋体"/>
              </a:endParaRPr>
            </a:p>
          </p:txBody>
        </p:sp>
        <p:sp>
          <p:nvSpPr>
            <p:cNvPr id="1066" name="Rectangle 42"/>
            <p:cNvSpPr>
              <a:spLocks noChangeArrowheads="1"/>
            </p:cNvSpPr>
            <p:nvPr userDrawn="1"/>
          </p:nvSpPr>
          <p:spPr bwMode="gray">
            <a:xfrm>
              <a:off x="1476" y="713"/>
              <a:ext cx="4284" cy="93"/>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zh-CN">
                <a:latin typeface="宋体"/>
                <a:ea typeface="宋体"/>
              </a:endParaRPr>
            </a:p>
          </p:txBody>
        </p:sp>
      </p:grpSp>
    </p:spTree>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198" r:id="rId13"/>
  </p:sldLayoutIdLst>
  <p:txStyles>
    <p:titleStyle>
      <a:lvl1pPr algn="r" rtl="0" eaLnBrk="0" fontAlgn="base" hangingPunct="0">
        <a:spcBef>
          <a:spcPct val="0"/>
        </a:spcBef>
        <a:spcAft>
          <a:spcPct val="0"/>
        </a:spcAft>
        <a:defRPr sz="5400" b="1">
          <a:solidFill>
            <a:schemeClr val="bg1"/>
          </a:solidFill>
          <a:latin typeface="宋体"/>
          <a:ea typeface="宋体"/>
          <a:cs typeface="ＭＳ Ｐゴシック" charset="0"/>
        </a:defRPr>
      </a:lvl1pPr>
      <a:lvl2pPr algn="r" rtl="0" eaLnBrk="0" fontAlgn="base" hangingPunct="0">
        <a:spcBef>
          <a:spcPct val="0"/>
        </a:spcBef>
        <a:spcAft>
          <a:spcPct val="0"/>
        </a:spcAft>
        <a:defRPr sz="5400" b="1">
          <a:solidFill>
            <a:schemeClr val="bg1"/>
          </a:solidFill>
          <a:latin typeface="微软雅黑" charset="0"/>
          <a:ea typeface="MS PGothic" pitchFamily="34" charset="-128"/>
          <a:cs typeface="ＭＳ Ｐゴシック" charset="0"/>
        </a:defRPr>
      </a:lvl2pPr>
      <a:lvl3pPr algn="r" rtl="0" eaLnBrk="0" fontAlgn="base" hangingPunct="0">
        <a:spcBef>
          <a:spcPct val="0"/>
        </a:spcBef>
        <a:spcAft>
          <a:spcPct val="0"/>
        </a:spcAft>
        <a:defRPr sz="5400" b="1">
          <a:solidFill>
            <a:schemeClr val="bg1"/>
          </a:solidFill>
          <a:latin typeface="微软雅黑" charset="0"/>
          <a:ea typeface="MS PGothic" pitchFamily="34" charset="-128"/>
          <a:cs typeface="ＭＳ Ｐゴシック" charset="0"/>
        </a:defRPr>
      </a:lvl3pPr>
      <a:lvl4pPr algn="r" rtl="0" eaLnBrk="0" fontAlgn="base" hangingPunct="0">
        <a:spcBef>
          <a:spcPct val="0"/>
        </a:spcBef>
        <a:spcAft>
          <a:spcPct val="0"/>
        </a:spcAft>
        <a:defRPr sz="5400" b="1">
          <a:solidFill>
            <a:schemeClr val="bg1"/>
          </a:solidFill>
          <a:latin typeface="微软雅黑" charset="0"/>
          <a:ea typeface="MS PGothic" pitchFamily="34" charset="-128"/>
          <a:cs typeface="ＭＳ Ｐゴシック" charset="0"/>
        </a:defRPr>
      </a:lvl4pPr>
      <a:lvl5pPr algn="r" rtl="0" eaLnBrk="0" fontAlgn="base" hangingPunct="0">
        <a:spcBef>
          <a:spcPct val="0"/>
        </a:spcBef>
        <a:spcAft>
          <a:spcPct val="0"/>
        </a:spcAft>
        <a:defRPr sz="5400" b="1">
          <a:solidFill>
            <a:schemeClr val="bg1"/>
          </a:solidFill>
          <a:latin typeface="微软雅黑" charset="0"/>
          <a:ea typeface="MS PGothic" pitchFamily="34" charset="-128"/>
          <a:cs typeface="ＭＳ Ｐゴシック" charset="0"/>
        </a:defRPr>
      </a:lvl5pPr>
      <a:lvl6pPr marL="650230" algn="r" rtl="0" eaLnBrk="1" fontAlgn="base" hangingPunct="1">
        <a:spcBef>
          <a:spcPct val="0"/>
        </a:spcBef>
        <a:spcAft>
          <a:spcPct val="0"/>
        </a:spcAft>
        <a:defRPr sz="5700">
          <a:solidFill>
            <a:schemeClr val="bg1"/>
          </a:solidFill>
          <a:latin typeface="Arial" charset="0"/>
          <a:ea typeface="ＭＳ Ｐゴシック" charset="0"/>
        </a:defRPr>
      </a:lvl6pPr>
      <a:lvl7pPr marL="1300460" algn="r" rtl="0" eaLnBrk="1" fontAlgn="base" hangingPunct="1">
        <a:spcBef>
          <a:spcPct val="0"/>
        </a:spcBef>
        <a:spcAft>
          <a:spcPct val="0"/>
        </a:spcAft>
        <a:defRPr sz="5700">
          <a:solidFill>
            <a:schemeClr val="bg1"/>
          </a:solidFill>
          <a:latin typeface="Arial" charset="0"/>
          <a:ea typeface="ＭＳ Ｐゴシック" charset="0"/>
        </a:defRPr>
      </a:lvl7pPr>
      <a:lvl8pPr marL="1950690" algn="r" rtl="0" eaLnBrk="1" fontAlgn="base" hangingPunct="1">
        <a:spcBef>
          <a:spcPct val="0"/>
        </a:spcBef>
        <a:spcAft>
          <a:spcPct val="0"/>
        </a:spcAft>
        <a:defRPr sz="5700">
          <a:solidFill>
            <a:schemeClr val="bg1"/>
          </a:solidFill>
          <a:latin typeface="Arial" charset="0"/>
          <a:ea typeface="ＭＳ Ｐゴシック" charset="0"/>
        </a:defRPr>
      </a:lvl8pPr>
      <a:lvl9pPr marL="2600919" algn="r" rtl="0" eaLnBrk="1" fontAlgn="base" hangingPunct="1">
        <a:spcBef>
          <a:spcPct val="0"/>
        </a:spcBef>
        <a:spcAft>
          <a:spcPct val="0"/>
        </a:spcAft>
        <a:defRPr sz="5700">
          <a:solidFill>
            <a:schemeClr val="bg1"/>
          </a:solidFill>
          <a:latin typeface="Arial" charset="0"/>
          <a:ea typeface="ＭＳ Ｐゴシック" charset="0"/>
        </a:defRPr>
      </a:lvl9pPr>
    </p:titleStyle>
    <p:bodyStyle>
      <a:lvl1pPr marL="487363" indent="-487363" algn="l" rtl="0" eaLnBrk="0" fontAlgn="base" hangingPunct="0">
        <a:spcBef>
          <a:spcPct val="20000"/>
        </a:spcBef>
        <a:spcAft>
          <a:spcPct val="0"/>
        </a:spcAft>
        <a:buFont typeface="Wingdings" pitchFamily="2" charset="2"/>
        <a:buChar char="§"/>
        <a:defRPr sz="4600">
          <a:solidFill>
            <a:schemeClr val="tx1"/>
          </a:solidFill>
          <a:latin typeface="宋体"/>
          <a:ea typeface="宋体"/>
          <a:cs typeface="ＭＳ Ｐゴシック" charset="0"/>
        </a:defRPr>
      </a:lvl1pPr>
      <a:lvl2pPr marL="1055688" indent="-404813" algn="l" rtl="0" eaLnBrk="0" fontAlgn="base" hangingPunct="0">
        <a:spcBef>
          <a:spcPct val="20000"/>
        </a:spcBef>
        <a:spcAft>
          <a:spcPct val="0"/>
        </a:spcAft>
        <a:buSzPct val="50000"/>
        <a:buFont typeface="Wingdings 2" pitchFamily="18" charset="2"/>
        <a:buChar char=""/>
        <a:defRPr sz="4000">
          <a:solidFill>
            <a:schemeClr val="tx1"/>
          </a:solidFill>
          <a:latin typeface="宋体"/>
          <a:ea typeface="宋体"/>
        </a:defRPr>
      </a:lvl2pPr>
      <a:lvl3pPr marL="1624013" indent="-323850" algn="l" rtl="0" eaLnBrk="0" fontAlgn="base" hangingPunct="0">
        <a:spcBef>
          <a:spcPct val="20000"/>
        </a:spcBef>
        <a:spcAft>
          <a:spcPct val="0"/>
        </a:spcAft>
        <a:buFont typeface="Wingdings" pitchFamily="2" charset="2"/>
        <a:buChar char="§"/>
        <a:defRPr sz="3400">
          <a:solidFill>
            <a:schemeClr val="tx1"/>
          </a:solidFill>
          <a:latin typeface="宋体"/>
          <a:ea typeface="宋体"/>
        </a:defRPr>
      </a:lvl3pPr>
      <a:lvl4pPr marL="2274888" indent="-323850" algn="l" rtl="0" eaLnBrk="0" fontAlgn="base" hangingPunct="0">
        <a:spcBef>
          <a:spcPct val="20000"/>
        </a:spcBef>
        <a:spcAft>
          <a:spcPct val="0"/>
        </a:spcAft>
        <a:buSzPct val="60000"/>
        <a:buFont typeface="Wingdings 2" pitchFamily="18" charset="2"/>
        <a:buChar char=""/>
        <a:defRPr sz="2800">
          <a:solidFill>
            <a:schemeClr val="tx1"/>
          </a:solidFill>
          <a:latin typeface="宋体"/>
          <a:ea typeface="宋体"/>
        </a:defRPr>
      </a:lvl4pPr>
      <a:lvl5pPr marL="2925763" indent="-323850" algn="l" rtl="0" eaLnBrk="0" fontAlgn="base" hangingPunct="0">
        <a:spcBef>
          <a:spcPct val="20000"/>
        </a:spcBef>
        <a:spcAft>
          <a:spcPct val="0"/>
        </a:spcAft>
        <a:buFont typeface="Wingdings" pitchFamily="2" charset="2"/>
        <a:buChar char="§"/>
        <a:defRPr sz="2800">
          <a:solidFill>
            <a:schemeClr val="tx1"/>
          </a:solidFill>
          <a:latin typeface="宋体"/>
          <a:ea typeface="宋体"/>
        </a:defRPr>
      </a:lvl5pPr>
      <a:lvl6pPr marL="3576264" indent="-325115" algn="l" rtl="0" eaLnBrk="1" fontAlgn="base" hangingPunct="1">
        <a:spcBef>
          <a:spcPct val="20000"/>
        </a:spcBef>
        <a:spcAft>
          <a:spcPct val="0"/>
        </a:spcAft>
        <a:buFont typeface="Wingdings" charset="0"/>
        <a:buChar char="§"/>
        <a:defRPr sz="2800">
          <a:solidFill>
            <a:schemeClr val="tx1"/>
          </a:solidFill>
          <a:latin typeface="+mn-lt"/>
          <a:ea typeface="+mn-ea"/>
        </a:defRPr>
      </a:lvl6pPr>
      <a:lvl7pPr marL="4226494" indent="-325115" algn="l" rtl="0" eaLnBrk="1" fontAlgn="base" hangingPunct="1">
        <a:spcBef>
          <a:spcPct val="20000"/>
        </a:spcBef>
        <a:spcAft>
          <a:spcPct val="0"/>
        </a:spcAft>
        <a:buFont typeface="Wingdings" charset="0"/>
        <a:buChar char="§"/>
        <a:defRPr sz="2800">
          <a:solidFill>
            <a:schemeClr val="tx1"/>
          </a:solidFill>
          <a:latin typeface="+mn-lt"/>
          <a:ea typeface="+mn-ea"/>
        </a:defRPr>
      </a:lvl7pPr>
      <a:lvl8pPr marL="4876724" indent="-325115" algn="l" rtl="0" eaLnBrk="1" fontAlgn="base" hangingPunct="1">
        <a:spcBef>
          <a:spcPct val="20000"/>
        </a:spcBef>
        <a:spcAft>
          <a:spcPct val="0"/>
        </a:spcAft>
        <a:buFont typeface="Wingdings" charset="0"/>
        <a:buChar char="§"/>
        <a:defRPr sz="2800">
          <a:solidFill>
            <a:schemeClr val="tx1"/>
          </a:solidFill>
          <a:latin typeface="+mn-lt"/>
          <a:ea typeface="+mn-ea"/>
        </a:defRPr>
      </a:lvl8pPr>
      <a:lvl9pPr marL="5526954" indent="-325115" algn="l" rtl="0" eaLnBrk="1" fontAlgn="base" hangingPunct="1">
        <a:spcBef>
          <a:spcPct val="20000"/>
        </a:spcBef>
        <a:spcAft>
          <a:spcPct val="0"/>
        </a:spcAft>
        <a:buFont typeface="Wingdings" charset="0"/>
        <a:buChar char="§"/>
        <a:defRPr sz="2800">
          <a:solidFill>
            <a:schemeClr val="tx1"/>
          </a:solidFill>
          <a:latin typeface="+mn-lt"/>
          <a:ea typeface="+mn-ea"/>
        </a:defRPr>
      </a:lvl9pPr>
    </p:bodyStyle>
    <p:otherStyle>
      <a:defPPr>
        <a:defRPr lang="en-US"/>
      </a:defPPr>
      <a:lvl1pPr marL="0" algn="l" defTabSz="650230" rtl="0" eaLnBrk="1" latinLnBrk="0" hangingPunct="1">
        <a:defRPr sz="2600" kern="1200">
          <a:solidFill>
            <a:schemeClr val="tx1"/>
          </a:solidFill>
          <a:latin typeface="+mn-lt"/>
          <a:ea typeface="+mn-ea"/>
          <a:cs typeface="+mn-cs"/>
        </a:defRPr>
      </a:lvl1pPr>
      <a:lvl2pPr marL="650230" algn="l" defTabSz="650230" rtl="0" eaLnBrk="1" latinLnBrk="0" hangingPunct="1">
        <a:defRPr sz="2600" kern="1200">
          <a:solidFill>
            <a:schemeClr val="tx1"/>
          </a:solidFill>
          <a:latin typeface="+mn-lt"/>
          <a:ea typeface="+mn-ea"/>
          <a:cs typeface="+mn-cs"/>
        </a:defRPr>
      </a:lvl2pPr>
      <a:lvl3pPr marL="1300460" algn="l" defTabSz="650230" rtl="0" eaLnBrk="1" latinLnBrk="0" hangingPunct="1">
        <a:defRPr sz="2600" kern="1200">
          <a:solidFill>
            <a:schemeClr val="tx1"/>
          </a:solidFill>
          <a:latin typeface="+mn-lt"/>
          <a:ea typeface="+mn-ea"/>
          <a:cs typeface="+mn-cs"/>
        </a:defRPr>
      </a:lvl3pPr>
      <a:lvl4pPr marL="1950690" algn="l" defTabSz="650230" rtl="0" eaLnBrk="1" latinLnBrk="0" hangingPunct="1">
        <a:defRPr sz="2600" kern="1200">
          <a:solidFill>
            <a:schemeClr val="tx1"/>
          </a:solidFill>
          <a:latin typeface="+mn-lt"/>
          <a:ea typeface="+mn-ea"/>
          <a:cs typeface="+mn-cs"/>
        </a:defRPr>
      </a:lvl4pPr>
      <a:lvl5pPr marL="2600919" algn="l" defTabSz="650230" rtl="0" eaLnBrk="1" latinLnBrk="0" hangingPunct="1">
        <a:defRPr sz="2600" kern="1200">
          <a:solidFill>
            <a:schemeClr val="tx1"/>
          </a:solidFill>
          <a:latin typeface="+mn-lt"/>
          <a:ea typeface="+mn-ea"/>
          <a:cs typeface="+mn-cs"/>
        </a:defRPr>
      </a:lvl5pPr>
      <a:lvl6pPr marL="3251149" algn="l" defTabSz="650230" rtl="0" eaLnBrk="1" latinLnBrk="0" hangingPunct="1">
        <a:defRPr sz="2600" kern="1200">
          <a:solidFill>
            <a:schemeClr val="tx1"/>
          </a:solidFill>
          <a:latin typeface="+mn-lt"/>
          <a:ea typeface="+mn-ea"/>
          <a:cs typeface="+mn-cs"/>
        </a:defRPr>
      </a:lvl6pPr>
      <a:lvl7pPr marL="3901379" algn="l" defTabSz="650230" rtl="0" eaLnBrk="1" latinLnBrk="0" hangingPunct="1">
        <a:defRPr sz="2600" kern="1200">
          <a:solidFill>
            <a:schemeClr val="tx1"/>
          </a:solidFill>
          <a:latin typeface="+mn-lt"/>
          <a:ea typeface="+mn-ea"/>
          <a:cs typeface="+mn-cs"/>
        </a:defRPr>
      </a:lvl7pPr>
      <a:lvl8pPr marL="4551609" algn="l" defTabSz="650230" rtl="0" eaLnBrk="1" latinLnBrk="0" hangingPunct="1">
        <a:defRPr sz="2600" kern="1200">
          <a:solidFill>
            <a:schemeClr val="tx1"/>
          </a:solidFill>
          <a:latin typeface="+mn-lt"/>
          <a:ea typeface="+mn-ea"/>
          <a:cs typeface="+mn-cs"/>
        </a:defRPr>
      </a:lvl8pPr>
      <a:lvl9pPr marL="5201839" algn="l" defTabSz="65023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docs.redhat.com/docs/en-US/Red_Hat_Enterprise_Linux/index.html" TargetMode="External"/><Relationship Id="rId4" Type="http://schemas.openxmlformats.org/officeDocument/2006/relationships/hyperlink" Target="http://www.tudou.com/programs/view/lU2vQ-T2Ug4/" TargetMode="External"/><Relationship Id="rId5" Type="http://schemas.openxmlformats.org/officeDocument/2006/relationships/hyperlink" Target="http://www.tudou.com/playlist/id/2753832/"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5.xml.rels><?xml version="1.0" encoding="UTF-8" standalone="yes"?>
<Relationships xmlns="http://schemas.openxmlformats.org/package/2006/relationships"><Relationship Id="rId3" Type="http://schemas.openxmlformats.org/officeDocument/2006/relationships/hyperlink" Target="http://www.realvnc.com/products/free/4.1/winvnc.html" TargetMode="External"/><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8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1.png"/></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3" Type="http://schemas.openxmlformats.org/officeDocument/2006/relationships/hyperlink" Target="http://www.redhat.com.cn" TargetMode="External"/><Relationship Id="rId4" Type="http://schemas.openxmlformats.org/officeDocument/2006/relationships/hyperlink" Target="http://www.linuxsir.org" TargetMode="External"/><Relationship Id="rId5" Type="http://schemas.openxmlformats.org/officeDocument/2006/relationships/hyperlink" Target="http://www.ibm.com/developerworks/cn/linux/" TargetMode="External"/><Relationship Id="rId6" Type="http://schemas.openxmlformats.org/officeDocument/2006/relationships/hyperlink" Target="http://linux.vbird.org/" TargetMode="External"/><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subTitle" idx="1"/>
          </p:nvPr>
        </p:nvSpPr>
        <p:spPr>
          <a:xfrm>
            <a:off x="4117975" y="5743575"/>
            <a:ext cx="8561388" cy="650875"/>
          </a:xfrm>
          <a:noFill/>
          <a:extLst>
            <a:ext uri="{909E8E84-426E-40dd-AFC4-6F175D3DCCD1}">
              <a14:hiddenFill xmlns:a14="http://schemas.microsoft.com/office/drawing/2010/main">
                <a:solidFill>
                  <a:schemeClr val="accent1"/>
                </a:solidFill>
              </a14:hiddenFill>
            </a:ext>
          </a:extLst>
        </p:spPr>
        <p:txBody>
          <a:bodyPr/>
          <a:lstStyle/>
          <a:p>
            <a:pPr algn="r" eaLnBrk="1" hangingPunct="1">
              <a:buFont typeface="Wingdings" pitchFamily="2" charset="2"/>
              <a:buNone/>
              <a:defRPr/>
            </a:pPr>
            <a:r>
              <a:rPr lang="zh-CN" altLang="en-US" dirty="0" smtClean="0">
                <a:solidFill>
                  <a:srgbClr val="163E6A"/>
                </a:solidFill>
                <a:latin typeface="Microsoft YaHei"/>
                <a:cs typeface="Microsoft YaHei"/>
              </a:rPr>
              <a:t>应用开发部</a:t>
            </a:r>
            <a:r>
              <a:rPr lang="en-US" altLang="zh-CN" dirty="0" smtClean="0">
                <a:solidFill>
                  <a:srgbClr val="163E6A"/>
                </a:solidFill>
                <a:latin typeface="Microsoft YaHei"/>
                <a:cs typeface="Microsoft YaHei"/>
              </a:rPr>
              <a:t>  </a:t>
            </a:r>
            <a:r>
              <a:rPr lang="zh-CN" altLang="en-US" dirty="0" smtClean="0">
                <a:solidFill>
                  <a:srgbClr val="163E6A"/>
                </a:solidFill>
                <a:latin typeface="Microsoft YaHei"/>
                <a:cs typeface="Microsoft YaHei"/>
              </a:rPr>
              <a:t>王海阔</a:t>
            </a:r>
            <a:r>
              <a:rPr lang="en-US" altLang="zh-CN" dirty="0" smtClean="0">
                <a:solidFill>
                  <a:srgbClr val="163E6A"/>
                </a:solidFill>
                <a:latin typeface="Microsoft YaHei"/>
                <a:cs typeface="Microsoft YaHei"/>
              </a:rPr>
              <a:t>   03/2011</a:t>
            </a:r>
          </a:p>
          <a:p>
            <a:pPr algn="r" eaLnBrk="1" hangingPunct="1">
              <a:buFont typeface="Wingdings" pitchFamily="2" charset="2"/>
              <a:buNone/>
              <a:defRPr/>
            </a:pPr>
            <a:r>
              <a:rPr lang="en-US" altLang="zh-CN" dirty="0" err="1" smtClean="0">
                <a:solidFill>
                  <a:srgbClr val="163E6A"/>
                </a:solidFill>
                <a:latin typeface="Microsoft YaHei"/>
                <a:cs typeface="Microsoft YaHei"/>
              </a:rPr>
              <a:t>wanghaikuo@gmail.com</a:t>
            </a:r>
            <a:r>
              <a:rPr lang="en-US" altLang="zh-CN" dirty="0" smtClean="0">
                <a:solidFill>
                  <a:srgbClr val="163E6A"/>
                </a:solidFill>
                <a:latin typeface="Microsoft YaHei"/>
                <a:cs typeface="Microsoft YaHei"/>
              </a:rPr>
              <a:t> </a:t>
            </a:r>
          </a:p>
        </p:txBody>
      </p:sp>
      <p:sp>
        <p:nvSpPr>
          <p:cNvPr id="19457" name="Rectangle 1"/>
          <p:cNvSpPr>
            <a:spLocks noGrp="1" noChangeArrowheads="1"/>
          </p:cNvSpPr>
          <p:nvPr>
            <p:ph type="ctrTitle"/>
          </p:nvPr>
        </p:nvSpPr>
        <p:spPr>
          <a:xfrm>
            <a:off x="4443413" y="4010025"/>
            <a:ext cx="8235950" cy="974725"/>
          </a:xfrm>
          <a:extLst>
            <a:ext uri="{AF507438-7753-43e0-B8FC-AC1667EBCBE1}">
              <a14:hiddenEffects xmlns:a14="http://schemas.microsoft.com/office/drawing/2010/main">
                <a:effectLst>
                  <a:outerShdw blurRad="63500" dist="53882" dir="2700000" algn="ctr" rotWithShape="0">
                    <a:srgbClr val="000000">
                      <a:alpha val="74997"/>
                    </a:srgbClr>
                  </a:outerShdw>
                </a:effectLst>
              </a14:hiddenEffects>
            </a:ext>
          </a:extLst>
        </p:spPr>
        <p:txBody>
          <a:bodyPr/>
          <a:lstStyle/>
          <a:p>
            <a:pPr eaLnBrk="1" hangingPunct="1">
              <a:defRPr/>
            </a:pPr>
            <a:r>
              <a:rPr lang="en-US" altLang="zh-CN" dirty="0" smtClean="0">
                <a:cs typeface="宋体"/>
              </a:rPr>
              <a:t>Linux</a:t>
            </a:r>
            <a:r>
              <a:rPr lang="zh-CN" altLang="en-US" dirty="0" smtClean="0">
                <a:cs typeface="宋体"/>
              </a:rPr>
              <a:t>基础培训</a:t>
            </a:r>
          </a:p>
        </p:txBody>
      </p:sp>
      <p:sp>
        <p:nvSpPr>
          <p:cNvPr id="15364" name="TextBox 3"/>
          <p:cNvSpPr txBox="1">
            <a:spLocks noChangeArrowheads="1"/>
          </p:cNvSpPr>
          <p:nvPr/>
        </p:nvSpPr>
        <p:spPr bwMode="auto">
          <a:xfrm>
            <a:off x="6088063" y="8345488"/>
            <a:ext cx="184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000">
                <a:solidFill>
                  <a:srgbClr val="3F3F3F"/>
                </a:solidFill>
                <a:latin typeface="Palatino" charset="0"/>
                <a:ea typeface="华文宋体" pitchFamily="2" charset="-122"/>
                <a:sym typeface="Palatino" charset="0"/>
              </a:defRPr>
            </a:lvl1pPr>
            <a:lvl2pPr marL="742950" indent="-285750" eaLnBrk="0" hangingPunct="0">
              <a:defRPr sz="4000">
                <a:solidFill>
                  <a:srgbClr val="3F3F3F"/>
                </a:solidFill>
                <a:latin typeface="Palatino" charset="0"/>
                <a:ea typeface="华文宋体" pitchFamily="2" charset="-122"/>
                <a:sym typeface="Palatino" charset="0"/>
              </a:defRPr>
            </a:lvl2pPr>
            <a:lvl3pPr marL="1143000" indent="-228600" eaLnBrk="0" hangingPunct="0">
              <a:defRPr sz="4000">
                <a:solidFill>
                  <a:srgbClr val="3F3F3F"/>
                </a:solidFill>
                <a:latin typeface="Palatino" charset="0"/>
                <a:ea typeface="华文宋体" pitchFamily="2" charset="-122"/>
                <a:sym typeface="Palatino" charset="0"/>
              </a:defRPr>
            </a:lvl3pPr>
            <a:lvl4pPr marL="1600200" indent="-228600" eaLnBrk="0" hangingPunct="0">
              <a:defRPr sz="4000">
                <a:solidFill>
                  <a:srgbClr val="3F3F3F"/>
                </a:solidFill>
                <a:latin typeface="Palatino" charset="0"/>
                <a:ea typeface="华文宋体" pitchFamily="2" charset="-122"/>
                <a:sym typeface="Palatino" charset="0"/>
              </a:defRPr>
            </a:lvl4pPr>
            <a:lvl5pPr marL="2057400" indent="-228600" eaLnBrk="0" hangingPunct="0">
              <a:defRPr sz="4000">
                <a:solidFill>
                  <a:srgbClr val="3F3F3F"/>
                </a:solidFill>
                <a:latin typeface="Palatino" charset="0"/>
                <a:ea typeface="华文宋体" pitchFamily="2" charset="-122"/>
                <a:sym typeface="Palatino" charset="0"/>
              </a:defRPr>
            </a:lvl5pPr>
            <a:lvl6pPr marL="25146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6pPr>
            <a:lvl7pPr marL="29718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7pPr>
            <a:lvl8pPr marL="34290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8pPr>
            <a:lvl9pPr marL="38862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9pPr>
          </a:lstStyle>
          <a:p>
            <a:pPr eaLnBrk="1" hangingPunct="1"/>
            <a:endParaRPr lang="zh-CN" altLang="zh-CN"/>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extLst>
            <a:ext uri="{FAA26D3D-D897-4be2-8F04-BA451C77F1D7}">
              <ma14:placeholderFlag xmlns:ma14="http://schemas.microsoft.com/office/mac/drawingml/2011/main" val="1"/>
            </a:ext>
          </a:extLst>
        </p:spPr>
        <p:txBody>
          <a:bodyPr/>
          <a:lstStyle/>
          <a:p>
            <a:pPr eaLnBrk="1" hangingPunct="1"/>
            <a:r>
              <a:rPr lang="ja-JP" altLang="en-US" smtClean="0">
                <a:latin typeface="微软雅黑" pitchFamily="34" charset="-122"/>
              </a:rPr>
              <a:t>开枝散叶：战火纷飞的岁月</a:t>
            </a:r>
            <a:endParaRPr lang="zh-CN" altLang="en-US" smtClean="0">
              <a:latin typeface="微软雅黑" pitchFamily="34" charset="-122"/>
            </a:endParaRP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99" y="2008188"/>
            <a:ext cx="10936289" cy="797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Rectangle 1"/>
          <p:cNvSpPr>
            <a:spLocks noChangeArrowheads="1"/>
          </p:cNvSpPr>
          <p:nvPr/>
        </p:nvSpPr>
        <p:spPr bwMode="auto">
          <a:xfrm>
            <a:off x="957264" y="2355850"/>
            <a:ext cx="10801350" cy="3744913"/>
          </a:xfrm>
          <a:prstGeom prst="rect">
            <a:avLst/>
          </a:prstGeom>
          <a:noFill/>
          <a:ln w="9525">
            <a:solidFill>
              <a:srgbClr val="FF0000"/>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lIns="91435" tIns="45718" rIns="91435" bIns="45718" anchor="ctr"/>
          <a:lstStyle/>
          <a:p>
            <a:endParaRPr lang="zh-CN" altLang="zh-CN">
              <a:solidFill>
                <a:srgbClr val="FFFFFF"/>
              </a:solidFill>
              <a:latin typeface="Arial" pitchFamily="34" charset="0"/>
              <a:ea typeface="MS PGothic" pitchFamily="34" charset="-128"/>
            </a:endParaRPr>
          </a:p>
        </p:txBody>
      </p:sp>
    </p:spTree>
    <p:extLst>
      <p:ext uri="{BB962C8B-B14F-4D97-AF65-F5344CB8AC3E}">
        <p14:creationId xmlns:p14="http://schemas.microsoft.com/office/powerpoint/2010/main" val="138023877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extLst>
            <a:ext uri="{FAA26D3D-D897-4be2-8F04-BA451C77F1D7}">
              <ma14:placeholderFlag xmlns:ma14="http://schemas.microsoft.com/office/mac/drawingml/2011/main" val="1"/>
            </a:ext>
          </a:extLst>
        </p:spPr>
        <p:txBody>
          <a:bodyPr/>
          <a:lstStyle/>
          <a:p>
            <a:pPr eaLnBrk="1" hangingPunct="1"/>
            <a:r>
              <a:rPr lang="ja-JP" altLang="en-US" smtClean="0">
                <a:latin typeface="微软雅黑" pitchFamily="34" charset="-122"/>
              </a:rPr>
              <a:t>开枝散叶：战火纷飞的岁月</a:t>
            </a:r>
            <a:endParaRPr lang="zh-CN" altLang="en-US" smtClean="0">
              <a:latin typeface="微软雅黑" pitchFamily="34" charset="-122"/>
            </a:endParaRP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99" y="1852612"/>
            <a:ext cx="10936289" cy="797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Rectangle 1"/>
          <p:cNvSpPr>
            <a:spLocks noChangeArrowheads="1"/>
          </p:cNvSpPr>
          <p:nvPr/>
        </p:nvSpPr>
        <p:spPr bwMode="auto">
          <a:xfrm>
            <a:off x="1030288" y="6605589"/>
            <a:ext cx="10801350" cy="2087562"/>
          </a:xfrm>
          <a:prstGeom prst="rect">
            <a:avLst/>
          </a:prstGeom>
          <a:noFill/>
          <a:ln w="9525">
            <a:solidFill>
              <a:srgbClr val="FF0000"/>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lIns="91435" tIns="45718" rIns="91435" bIns="45718" anchor="ctr"/>
          <a:lstStyle/>
          <a:p>
            <a:endParaRPr lang="zh-CN" altLang="zh-CN">
              <a:solidFill>
                <a:srgbClr val="FFFFFF"/>
              </a:solidFill>
              <a:latin typeface="Arial" pitchFamily="34" charset="0"/>
              <a:ea typeface="MS PGothic" pitchFamily="34" charset="-128"/>
            </a:endParaRPr>
          </a:p>
        </p:txBody>
      </p:sp>
    </p:spTree>
    <p:extLst>
      <p:ext uri="{BB962C8B-B14F-4D97-AF65-F5344CB8AC3E}">
        <p14:creationId xmlns:p14="http://schemas.microsoft.com/office/powerpoint/2010/main" val="5529200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extLst>
            <a:ext uri="{FAA26D3D-D897-4be2-8F04-BA451C77F1D7}">
              <ma14:placeholderFlag xmlns:ma14="http://schemas.microsoft.com/office/mac/drawingml/2011/main" val="1"/>
            </a:ext>
          </a:extLst>
        </p:spPr>
        <p:txBody>
          <a:bodyPr/>
          <a:lstStyle/>
          <a:p>
            <a:pPr eaLnBrk="1" hangingPunct="1"/>
            <a:r>
              <a:rPr lang="zh-CN" altLang="en-US" sz="4800">
                <a:latin typeface="微软雅黑" pitchFamily="34" charset="-122"/>
              </a:rPr>
              <a:t>再现辉煌</a:t>
            </a:r>
            <a:r>
              <a:rPr lang="ja-JP" altLang="en-US" sz="4800">
                <a:latin typeface="微软雅黑" pitchFamily="34" charset="-122"/>
              </a:rPr>
              <a:t>：</a:t>
            </a:r>
            <a:r>
              <a:rPr lang="en-US" altLang="ja-JP" sz="4800">
                <a:latin typeface="微软雅黑" pitchFamily="34" charset="-122"/>
              </a:rPr>
              <a:t>GNU</a:t>
            </a:r>
            <a:r>
              <a:rPr lang="ja-JP" altLang="en-US" sz="4800">
                <a:latin typeface="微软雅黑" pitchFamily="34" charset="-122"/>
              </a:rPr>
              <a:t>计划与</a:t>
            </a:r>
            <a:r>
              <a:rPr lang="en-US" altLang="ja-JP" sz="4800">
                <a:latin typeface="微软雅黑" pitchFamily="34" charset="-122"/>
              </a:rPr>
              <a:t>Linux</a:t>
            </a:r>
            <a:endParaRPr lang="en-US" altLang="zh-CN" sz="4800">
              <a:latin typeface="微软雅黑" pitchFamily="34" charset="-122"/>
            </a:endParaRPr>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197100"/>
            <a:ext cx="2857500" cy="4292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3795" name="Rectangle 3"/>
          <p:cNvSpPr>
            <a:spLocks/>
          </p:cNvSpPr>
          <p:nvPr/>
        </p:nvSpPr>
        <p:spPr bwMode="auto">
          <a:xfrm>
            <a:off x="774701" y="6884355"/>
            <a:ext cx="2088321" cy="328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l"/>
            <a:r>
              <a:rPr lang="en-US" altLang="zh-CN" sz="2100">
                <a:latin typeface="Lucida Grande" charset="0"/>
                <a:sym typeface="Lucida Grande" charset="0"/>
              </a:rPr>
              <a:t>Richard Stallman</a:t>
            </a:r>
          </a:p>
        </p:txBody>
      </p:sp>
      <p:pic>
        <p:nvPicPr>
          <p:cNvPr id="337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0301" y="2908299"/>
            <a:ext cx="19050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3797" name="Rectangle 5"/>
          <p:cNvSpPr>
            <a:spLocks/>
          </p:cNvSpPr>
          <p:nvPr/>
        </p:nvSpPr>
        <p:spPr bwMode="auto">
          <a:xfrm>
            <a:off x="5511802" y="5017857"/>
            <a:ext cx="615553" cy="175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l"/>
            <a:r>
              <a:rPr lang="en-US" altLang="zh-CN" sz="1100" b="1">
                <a:latin typeface="Times" charset="0"/>
                <a:sym typeface="Times" charset="0"/>
              </a:rPr>
              <a:t>GNU</a:t>
            </a:r>
            <a:r>
              <a:rPr lang="ja-JP" altLang="en-US" sz="1100" b="1">
                <a:latin typeface="Times" charset="0"/>
                <a:sym typeface="Times" charset="0"/>
              </a:rPr>
              <a:t>计划</a:t>
            </a:r>
            <a:endParaRPr lang="zh-CN" altLang="en-US" sz="1100" b="1">
              <a:latin typeface="Times" charset="0"/>
              <a:sym typeface="Times" charset="0"/>
            </a:endParaRPr>
          </a:p>
        </p:txBody>
      </p:sp>
      <p:pic>
        <p:nvPicPr>
          <p:cNvPr id="337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3900" y="3759201"/>
            <a:ext cx="227330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379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6032501"/>
            <a:ext cx="1727201"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380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5514" y="2235201"/>
            <a:ext cx="3073399"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380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6201" y="6438901"/>
            <a:ext cx="4673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extBox 1"/>
          <p:cNvSpPr txBox="1"/>
          <p:nvPr/>
        </p:nvSpPr>
        <p:spPr>
          <a:xfrm>
            <a:off x="547766" y="8405192"/>
            <a:ext cx="4931308" cy="707886"/>
          </a:xfrm>
          <a:prstGeom prst="rect">
            <a:avLst/>
          </a:prstGeom>
          <a:noFill/>
        </p:spPr>
        <p:txBody>
          <a:bodyPr wrap="none" rtlCol="0">
            <a:spAutoFit/>
          </a:bodyPr>
          <a:lstStyle/>
          <a:p>
            <a:r>
              <a:rPr lang="en-US" altLang="ja-JP" dirty="0" smtClean="0">
                <a:latin typeface="Microsoft YaHei"/>
                <a:cs typeface="Microsoft YaHei"/>
              </a:rPr>
              <a:t>GNU’s </a:t>
            </a:r>
            <a:r>
              <a:rPr lang="en-US" altLang="ja-JP" dirty="0">
                <a:latin typeface="Microsoft YaHei"/>
                <a:cs typeface="Microsoft YaHei"/>
              </a:rPr>
              <a:t>Not </a:t>
            </a:r>
            <a:r>
              <a:rPr lang="en-US" altLang="ja-JP" dirty="0" smtClean="0">
                <a:latin typeface="Microsoft YaHei"/>
                <a:cs typeface="Microsoft YaHei"/>
              </a:rPr>
              <a:t>Unix</a:t>
            </a:r>
            <a:r>
              <a:rPr lang="zh-CN" altLang="en-US" dirty="0" smtClean="0">
                <a:latin typeface="Microsoft YaHei"/>
                <a:cs typeface="Microsoft YaHei"/>
              </a:rPr>
              <a:t>！</a:t>
            </a:r>
            <a:endParaRPr lang="en-US" dirty="0">
              <a:latin typeface="Microsoft YaHei"/>
              <a:cs typeface="Microsoft YaHei"/>
            </a:endParaRPr>
          </a:p>
        </p:txBody>
      </p:sp>
    </p:spTree>
    <p:extLst>
      <p:ext uri="{BB962C8B-B14F-4D97-AF65-F5344CB8AC3E}">
        <p14:creationId xmlns:p14="http://schemas.microsoft.com/office/powerpoint/2010/main" val="83285207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extLst>
            <a:ext uri="{FAA26D3D-D897-4be2-8F04-BA451C77F1D7}">
              <ma14:placeholderFlag xmlns:ma14="http://schemas.microsoft.com/office/mac/drawingml/2011/main" val="1"/>
            </a:ext>
          </a:extLst>
        </p:spPr>
        <p:txBody>
          <a:bodyPr/>
          <a:lstStyle/>
          <a:p>
            <a:pPr eaLnBrk="1" hangingPunct="1"/>
            <a:r>
              <a:rPr lang="zh-CN" altLang="en-US" sz="4800">
                <a:latin typeface="微软雅黑" pitchFamily="34" charset="-122"/>
              </a:rPr>
              <a:t>再现辉煌</a:t>
            </a:r>
            <a:r>
              <a:rPr lang="ja-JP" altLang="en-US" sz="4800">
                <a:latin typeface="微软雅黑" pitchFamily="34" charset="-122"/>
              </a:rPr>
              <a:t>：</a:t>
            </a:r>
            <a:r>
              <a:rPr lang="en-US" altLang="ja-JP" sz="4800">
                <a:latin typeface="微软雅黑" pitchFamily="34" charset="-122"/>
              </a:rPr>
              <a:t>GNU</a:t>
            </a:r>
            <a:r>
              <a:rPr lang="ja-JP" altLang="en-US" sz="4800">
                <a:latin typeface="微软雅黑" pitchFamily="34" charset="-122"/>
              </a:rPr>
              <a:t>计划与</a:t>
            </a:r>
            <a:r>
              <a:rPr lang="en-US" altLang="ja-JP" sz="4800">
                <a:latin typeface="微软雅黑" pitchFamily="34" charset="-122"/>
              </a:rPr>
              <a:t>Linux</a:t>
            </a:r>
            <a:endParaRPr lang="en-US" altLang="zh-CN" sz="4800">
              <a:latin typeface="微软雅黑" pitchFamily="34" charset="-122"/>
            </a:endParaRP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2247901"/>
            <a:ext cx="1905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58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2401" y="2235201"/>
            <a:ext cx="3365500"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58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7900" y="2235200"/>
            <a:ext cx="1524001"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584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1" y="4546600"/>
            <a:ext cx="6146800" cy="497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10193175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extLst>
            <a:ext uri="{FAA26D3D-D897-4be2-8F04-BA451C77F1D7}">
              <ma14:placeholderFlag xmlns:ma14="http://schemas.microsoft.com/office/mac/drawingml/2011/main" val="1"/>
            </a:ext>
          </a:extLst>
        </p:spPr>
        <p:txBody>
          <a:bodyPr/>
          <a:lstStyle/>
          <a:p>
            <a:pPr eaLnBrk="1" hangingPunct="1"/>
            <a:r>
              <a:rPr lang="en-US" altLang="zh-CN" dirty="0" smtClean="0">
                <a:latin typeface="微软雅黑" pitchFamily="34" charset="-122"/>
              </a:rPr>
              <a:t>Linux</a:t>
            </a:r>
            <a:r>
              <a:rPr lang="zh-CN" altLang="en-US" dirty="0" smtClean="0">
                <a:latin typeface="微软雅黑" pitchFamily="34" charset="-122"/>
              </a:rPr>
              <a:t>是什么</a:t>
            </a:r>
          </a:p>
        </p:txBody>
      </p:sp>
      <p:sp>
        <p:nvSpPr>
          <p:cNvPr id="37890" name="Rectangle 2"/>
          <p:cNvSpPr>
            <a:spLocks noGrp="1" noChangeArrowheads="1"/>
          </p:cNvSpPr>
          <p:nvPr>
            <p:ph idx="1"/>
          </p:nvPr>
        </p:nvSpPr>
        <p:spPr>
          <a:extLst>
            <a:ext uri="{FAA26D3D-D897-4be2-8F04-BA451C77F1D7}">
              <ma14:placeholderFlag xmlns:ma14="http://schemas.microsoft.com/office/mac/drawingml/2011/main" val="1"/>
            </a:ext>
          </a:extLst>
        </p:spPr>
        <p:txBody>
          <a:bodyPr/>
          <a:lstStyle/>
          <a:p>
            <a:pPr marL="887367"/>
            <a:endParaRPr lang="en-US" altLang="zh-CN" sz="3100">
              <a:solidFill>
                <a:srgbClr val="000000"/>
              </a:solidFill>
              <a:latin typeface="微软雅黑" pitchFamily="34" charset="-122"/>
              <a:ea typeface="微软雅黑" pitchFamily="34" charset="-122"/>
              <a:sym typeface="Calibri" pitchFamily="34" charset="0"/>
            </a:endParaRPr>
          </a:p>
          <a:p>
            <a:pPr marL="887367"/>
            <a:r>
              <a:rPr lang="en-US" altLang="zh-CN" sz="3100">
                <a:solidFill>
                  <a:srgbClr val="000000"/>
                </a:solidFill>
                <a:latin typeface="微软雅黑" pitchFamily="34" charset="-122"/>
                <a:ea typeface="微软雅黑" pitchFamily="34" charset="-122"/>
                <a:sym typeface="Calibri" pitchFamily="34" charset="0"/>
              </a:rPr>
              <a:t>Linux</a:t>
            </a:r>
            <a:r>
              <a:rPr lang="ja-JP" altLang="en-US" sz="3100">
                <a:solidFill>
                  <a:srgbClr val="000000"/>
                </a:solidFill>
                <a:latin typeface="微软雅黑" pitchFamily="34" charset="-122"/>
                <a:ea typeface="Heiti SC Light" charset="-122"/>
                <a:sym typeface="Helvetica" charset="0"/>
              </a:rPr>
              <a:t>是一套免费使用和自由传播的类</a:t>
            </a:r>
            <a:r>
              <a:rPr lang="en-US" altLang="ja-JP" sz="3100">
                <a:solidFill>
                  <a:srgbClr val="000000"/>
                </a:solidFill>
                <a:latin typeface="微软雅黑" pitchFamily="34" charset="-122"/>
                <a:ea typeface="微软雅黑" pitchFamily="34" charset="-122"/>
                <a:sym typeface="Calibri" pitchFamily="34" charset="0"/>
              </a:rPr>
              <a:t>Unix</a:t>
            </a:r>
            <a:r>
              <a:rPr lang="ja-JP" altLang="en-US" sz="3100">
                <a:solidFill>
                  <a:srgbClr val="000000"/>
                </a:solidFill>
                <a:latin typeface="微软雅黑" pitchFamily="34" charset="-122"/>
                <a:ea typeface="Heiti SC Light" charset="-122"/>
                <a:sym typeface="Helvetica" charset="0"/>
              </a:rPr>
              <a:t>操作系统，它主要用于基于</a:t>
            </a:r>
            <a:r>
              <a:rPr lang="en-US" altLang="ja-JP" sz="3100">
                <a:solidFill>
                  <a:srgbClr val="000000"/>
                </a:solidFill>
                <a:latin typeface="微软雅黑" pitchFamily="34" charset="-122"/>
                <a:ea typeface="微软雅黑" pitchFamily="34" charset="-122"/>
                <a:sym typeface="Calibri" pitchFamily="34" charset="0"/>
              </a:rPr>
              <a:t>Intel x86</a:t>
            </a:r>
            <a:r>
              <a:rPr lang="ja-JP" altLang="en-US" sz="3100">
                <a:solidFill>
                  <a:srgbClr val="000000"/>
                </a:solidFill>
                <a:latin typeface="微软雅黑" pitchFamily="34" charset="-122"/>
                <a:ea typeface="Heiti SC Light" charset="-122"/>
                <a:sym typeface="Helvetica" charset="0"/>
              </a:rPr>
              <a:t>系列</a:t>
            </a:r>
            <a:r>
              <a:rPr lang="en-US" altLang="ja-JP" sz="3100">
                <a:solidFill>
                  <a:srgbClr val="000000"/>
                </a:solidFill>
                <a:latin typeface="微软雅黑" pitchFamily="34" charset="-122"/>
                <a:ea typeface="微软雅黑" pitchFamily="34" charset="-122"/>
                <a:sym typeface="Calibri" pitchFamily="34" charset="0"/>
              </a:rPr>
              <a:t>CPU</a:t>
            </a:r>
            <a:r>
              <a:rPr lang="ja-JP" altLang="en-US" sz="3100">
                <a:solidFill>
                  <a:srgbClr val="000000"/>
                </a:solidFill>
                <a:latin typeface="微软雅黑" pitchFamily="34" charset="-122"/>
                <a:ea typeface="Heiti SC Light" charset="-122"/>
                <a:sym typeface="Helvetica" charset="0"/>
              </a:rPr>
              <a:t>的计算机上。其目的是建立不受任何商品化软件的版权制约的、全世界都能自由使用的</a:t>
            </a:r>
            <a:r>
              <a:rPr lang="en-US" altLang="ja-JP" sz="3100">
                <a:solidFill>
                  <a:srgbClr val="000000"/>
                </a:solidFill>
                <a:latin typeface="微软雅黑" pitchFamily="34" charset="-122"/>
                <a:ea typeface="微软雅黑" pitchFamily="34" charset="-122"/>
                <a:sym typeface="Calibri" pitchFamily="34" charset="0"/>
              </a:rPr>
              <a:t>Unix</a:t>
            </a:r>
            <a:r>
              <a:rPr lang="ja-JP" altLang="en-US" sz="3100">
                <a:solidFill>
                  <a:srgbClr val="000000"/>
                </a:solidFill>
                <a:latin typeface="微软雅黑" pitchFamily="34" charset="-122"/>
                <a:ea typeface="Heiti SC Light" charset="-122"/>
                <a:sym typeface="Helvetica" charset="0"/>
              </a:rPr>
              <a:t>兼容产品。</a:t>
            </a:r>
            <a:endParaRPr lang="en-US" altLang="ja-JP" sz="3100">
              <a:solidFill>
                <a:srgbClr val="000000"/>
              </a:solidFill>
              <a:latin typeface="微软雅黑" pitchFamily="34" charset="-122"/>
              <a:ea typeface="微软雅黑" pitchFamily="34" charset="-122"/>
              <a:sym typeface="Helvetica" charset="0"/>
            </a:endParaRPr>
          </a:p>
          <a:p>
            <a:pPr marL="887367"/>
            <a:endParaRPr lang="zh-CN" altLang="en-US" sz="3100">
              <a:solidFill>
                <a:srgbClr val="000000"/>
              </a:solidFill>
              <a:latin typeface="微软雅黑" pitchFamily="34" charset="-122"/>
              <a:ea typeface="微软雅黑" pitchFamily="34" charset="-122"/>
              <a:sym typeface="Helvetica" charset="0"/>
            </a:endParaRPr>
          </a:p>
          <a:p>
            <a:pPr marL="887367"/>
            <a:r>
              <a:rPr lang="en-US" altLang="zh-CN" sz="3100">
                <a:solidFill>
                  <a:srgbClr val="000000"/>
                </a:solidFill>
                <a:latin typeface="微软雅黑" pitchFamily="34" charset="-122"/>
                <a:ea typeface="微软雅黑" pitchFamily="34" charset="-122"/>
                <a:sym typeface="Helvetica" charset="0"/>
              </a:rPr>
              <a:t>Linux</a:t>
            </a:r>
            <a:r>
              <a:rPr lang="ja-JP" altLang="en-US" sz="3100">
                <a:solidFill>
                  <a:srgbClr val="000000"/>
                </a:solidFill>
                <a:latin typeface="微软雅黑" pitchFamily="34" charset="-122"/>
                <a:ea typeface="Heiti SC Medium" charset="-122"/>
                <a:sym typeface="Helvetica" charset="0"/>
              </a:rPr>
              <a:t>是一个操作系统核心（或称为</a:t>
            </a:r>
            <a:r>
              <a:rPr lang="ja-JP" altLang="en-US" sz="3100">
                <a:solidFill>
                  <a:srgbClr val="CC0000"/>
                </a:solidFill>
                <a:latin typeface="微软雅黑" pitchFamily="34" charset="-122"/>
                <a:ea typeface="Heiti SC Medium" charset="-122"/>
                <a:sym typeface="Helvetica" charset="0"/>
              </a:rPr>
              <a:t>内核</a:t>
            </a:r>
            <a:r>
              <a:rPr lang="ja-JP" altLang="en-US" sz="3100">
                <a:solidFill>
                  <a:srgbClr val="000000"/>
                </a:solidFill>
                <a:latin typeface="微软雅黑" pitchFamily="34" charset="-122"/>
                <a:ea typeface="Heiti SC Medium" charset="-122"/>
                <a:sym typeface="Helvetica" charset="0"/>
              </a:rPr>
              <a:t>）。</a:t>
            </a:r>
            <a:r>
              <a:rPr lang="en-US" altLang="ja-JP" sz="3100">
                <a:solidFill>
                  <a:srgbClr val="000000"/>
                </a:solidFill>
                <a:latin typeface="微软雅黑" pitchFamily="34" charset="-122"/>
                <a:ea typeface="微软雅黑" pitchFamily="34" charset="-122"/>
                <a:sym typeface="Helvetica" charset="0"/>
              </a:rPr>
              <a:t>Linux</a:t>
            </a:r>
            <a:r>
              <a:rPr lang="ja-JP" altLang="en-US" sz="3100">
                <a:solidFill>
                  <a:srgbClr val="000000"/>
                </a:solidFill>
                <a:latin typeface="微软雅黑" pitchFamily="34" charset="-122"/>
                <a:ea typeface="Heiti SC Medium" charset="-122"/>
                <a:sym typeface="Helvetica" charset="0"/>
              </a:rPr>
              <a:t>是一种</a:t>
            </a:r>
            <a:r>
              <a:rPr lang="en-US" altLang="ja-JP" sz="3100">
                <a:solidFill>
                  <a:srgbClr val="000000"/>
                </a:solidFill>
                <a:latin typeface="微软雅黑" pitchFamily="34" charset="-122"/>
                <a:ea typeface="微软雅黑" pitchFamily="34" charset="-122"/>
                <a:sym typeface="Helvetica" charset="0"/>
              </a:rPr>
              <a:t>UNIX</a:t>
            </a:r>
            <a:r>
              <a:rPr lang="ja-JP" altLang="en-US" sz="3100">
                <a:solidFill>
                  <a:srgbClr val="000000"/>
                </a:solidFill>
                <a:latin typeface="微软雅黑" pitchFamily="34" charset="-122"/>
                <a:ea typeface="Heiti SC Medium" charset="-122"/>
                <a:sym typeface="Helvetica" charset="0"/>
              </a:rPr>
              <a:t>操作系统的克隆</a:t>
            </a:r>
            <a:r>
              <a:rPr lang="en-US" altLang="ja-JP" sz="3100">
                <a:solidFill>
                  <a:srgbClr val="000000"/>
                </a:solidFill>
                <a:latin typeface="微软雅黑" pitchFamily="34" charset="-122"/>
                <a:ea typeface="微软雅黑" pitchFamily="34" charset="-122"/>
                <a:sym typeface="Helvetica" charset="0"/>
              </a:rPr>
              <a:t>(</a:t>
            </a:r>
            <a:r>
              <a:rPr lang="en-US" altLang="ja-JP" sz="3100">
                <a:solidFill>
                  <a:srgbClr val="CC0000"/>
                </a:solidFill>
                <a:latin typeface="微软雅黑" pitchFamily="34" charset="-122"/>
                <a:ea typeface="微软雅黑" pitchFamily="34" charset="-122"/>
                <a:sym typeface="Helvetica" charset="0"/>
              </a:rPr>
              <a:t>UNIX-like</a:t>
            </a:r>
            <a:r>
              <a:rPr lang="en-US" altLang="ja-JP" sz="3100">
                <a:solidFill>
                  <a:srgbClr val="000000"/>
                </a:solidFill>
                <a:latin typeface="微软雅黑" pitchFamily="34" charset="-122"/>
                <a:ea typeface="微软雅黑" pitchFamily="34" charset="-122"/>
                <a:sym typeface="Helvetica" charset="0"/>
              </a:rPr>
              <a:t>)</a:t>
            </a:r>
            <a:r>
              <a:rPr lang="ja-JP" altLang="en-US" sz="3100">
                <a:solidFill>
                  <a:srgbClr val="000000"/>
                </a:solidFill>
                <a:latin typeface="微软雅黑" pitchFamily="34" charset="-122"/>
                <a:ea typeface="Heiti SC Medium" charset="-122"/>
                <a:sym typeface="Helvetica" charset="0"/>
              </a:rPr>
              <a:t>，其目标是保持和</a:t>
            </a:r>
            <a:r>
              <a:rPr lang="en-US" altLang="ja-JP" sz="3100">
                <a:solidFill>
                  <a:srgbClr val="CC0000"/>
                </a:solidFill>
                <a:latin typeface="微软雅黑" pitchFamily="34" charset="-122"/>
                <a:ea typeface="微软雅黑" pitchFamily="34" charset="-122"/>
                <a:sym typeface="Helvetica" charset="0"/>
              </a:rPr>
              <a:t>POSIX</a:t>
            </a:r>
            <a:r>
              <a:rPr lang="ja-JP" altLang="en-US" sz="3100">
                <a:solidFill>
                  <a:srgbClr val="000000"/>
                </a:solidFill>
                <a:latin typeface="微软雅黑" pitchFamily="34" charset="-122"/>
                <a:ea typeface="Heiti SC Medium" charset="-122"/>
                <a:sym typeface="Helvetica" charset="0"/>
              </a:rPr>
              <a:t>的兼容。</a:t>
            </a:r>
            <a:r>
              <a:rPr lang="en-US" altLang="ja-JP" sz="3100">
                <a:solidFill>
                  <a:srgbClr val="000000"/>
                </a:solidFill>
                <a:latin typeface="微软雅黑" pitchFamily="34" charset="-122"/>
                <a:ea typeface="微软雅黑" pitchFamily="34" charset="-122"/>
                <a:sym typeface="Helvetica" charset="0"/>
              </a:rPr>
              <a:t>Linux</a:t>
            </a:r>
            <a:r>
              <a:rPr lang="ja-JP" altLang="en-US" sz="3100">
                <a:solidFill>
                  <a:srgbClr val="000000"/>
                </a:solidFill>
                <a:latin typeface="微软雅黑" pitchFamily="34" charset="-122"/>
                <a:ea typeface="Heiti SC Medium" charset="-122"/>
                <a:sym typeface="Helvetica" charset="0"/>
              </a:rPr>
              <a:t>的发行遵守</a:t>
            </a:r>
            <a:r>
              <a:rPr lang="en-US" altLang="ja-JP" sz="3100">
                <a:solidFill>
                  <a:srgbClr val="CC0000"/>
                </a:solidFill>
                <a:latin typeface="微软雅黑" pitchFamily="34" charset="-122"/>
                <a:ea typeface="微软雅黑" pitchFamily="34" charset="-122"/>
                <a:sym typeface="Helvetica" charset="0"/>
              </a:rPr>
              <a:t>GPL</a:t>
            </a:r>
            <a:r>
              <a:rPr lang="ja-JP" altLang="en-US" sz="3100">
                <a:solidFill>
                  <a:srgbClr val="000000"/>
                </a:solidFill>
                <a:latin typeface="微软雅黑" pitchFamily="34" charset="-122"/>
                <a:ea typeface="Heiti SC Medium" charset="-122"/>
                <a:sym typeface="Helvetica" charset="0"/>
              </a:rPr>
              <a:t>（</a:t>
            </a:r>
            <a:r>
              <a:rPr lang="en-US" altLang="ja-JP" sz="3100">
                <a:solidFill>
                  <a:srgbClr val="000000"/>
                </a:solidFill>
                <a:latin typeface="微软雅黑" pitchFamily="34" charset="-122"/>
                <a:ea typeface="微软雅黑" pitchFamily="34" charset="-122"/>
                <a:sym typeface="Helvetica" charset="0"/>
              </a:rPr>
              <a:t>GNU</a:t>
            </a:r>
            <a:r>
              <a:rPr lang="ja-JP" altLang="en-US" sz="3100">
                <a:solidFill>
                  <a:srgbClr val="000000"/>
                </a:solidFill>
                <a:latin typeface="微软雅黑" pitchFamily="34" charset="-122"/>
                <a:ea typeface="Heiti SC Medium" charset="-122"/>
                <a:sym typeface="Helvetica" charset="0"/>
              </a:rPr>
              <a:t>的通用公共许可协议）。</a:t>
            </a:r>
            <a:endParaRPr lang="en-US" altLang="ja-JP" sz="3100">
              <a:solidFill>
                <a:srgbClr val="000000"/>
              </a:solidFill>
              <a:latin typeface="微软雅黑" pitchFamily="34" charset="-122"/>
              <a:ea typeface="微软雅黑" pitchFamily="34" charset="-122"/>
              <a:sym typeface="Helvetica" charset="0"/>
            </a:endParaRPr>
          </a:p>
          <a:p>
            <a:pPr marL="887367"/>
            <a:endParaRPr lang="zh-CN" altLang="en-US" sz="3100">
              <a:solidFill>
                <a:srgbClr val="000000"/>
              </a:solidFill>
              <a:latin typeface="微软雅黑" pitchFamily="34" charset="-122"/>
              <a:ea typeface="微软雅黑" pitchFamily="34" charset="-122"/>
              <a:sym typeface="Helvetica" charset="0"/>
            </a:endParaRPr>
          </a:p>
          <a:p>
            <a:pPr marL="887367"/>
            <a:endParaRPr lang="en-US" altLang="zh-CN" sz="3100">
              <a:latin typeface="微软雅黑" pitchFamily="34" charset="-122"/>
              <a:ea typeface="微软雅黑" pitchFamily="34" charset="-122"/>
            </a:endParaRPr>
          </a:p>
        </p:txBody>
      </p:sp>
    </p:spTree>
    <p:extLst>
      <p:ext uri="{BB962C8B-B14F-4D97-AF65-F5344CB8AC3E}">
        <p14:creationId xmlns:p14="http://schemas.microsoft.com/office/powerpoint/2010/main" val="146351487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extLst>
            <a:ext uri="{FAA26D3D-D897-4be2-8F04-BA451C77F1D7}">
              <ma14:placeholderFlag xmlns:ma14="http://schemas.microsoft.com/office/mac/drawingml/2011/main" val="1"/>
            </a:ext>
          </a:extLst>
        </p:spPr>
        <p:txBody>
          <a:bodyPr/>
          <a:lstStyle/>
          <a:p>
            <a:pPr eaLnBrk="1" hangingPunct="1"/>
            <a:r>
              <a:rPr lang="en-US" altLang="zh-CN" smtClean="0">
                <a:latin typeface="微软雅黑" pitchFamily="34" charset="-122"/>
              </a:rPr>
              <a:t>linux</a:t>
            </a:r>
            <a:r>
              <a:rPr lang="ja-JP" altLang="en-US" smtClean="0">
                <a:latin typeface="微软雅黑" pitchFamily="34" charset="-122"/>
              </a:rPr>
              <a:t>发行版</a:t>
            </a:r>
            <a:endParaRPr lang="zh-CN" altLang="en-US" smtClean="0">
              <a:latin typeface="微软雅黑" pitchFamily="34" charset="-122"/>
            </a:endParaRP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3873501"/>
            <a:ext cx="8967788"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62410119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extLst>
            <a:ext uri="{FAA26D3D-D897-4be2-8F04-BA451C77F1D7}">
              <ma14:placeholderFlag xmlns:ma14="http://schemas.microsoft.com/office/mac/drawingml/2011/main" val="1"/>
            </a:ext>
          </a:extLst>
        </p:spPr>
        <p:txBody>
          <a:bodyPr/>
          <a:lstStyle/>
          <a:p>
            <a:pPr eaLnBrk="1" hangingPunct="1"/>
            <a:r>
              <a:rPr lang="en-US" altLang="zh-CN" sz="4400">
                <a:latin typeface="Helvetica" charset="0"/>
                <a:ea typeface="Heiti SC Medium" charset="-122"/>
                <a:sym typeface="Helvetica" charset="0"/>
              </a:rPr>
              <a:t>Linux</a:t>
            </a:r>
            <a:r>
              <a:rPr lang="ja-JP" altLang="en-US" sz="4400">
                <a:latin typeface="Helvetica" charset="0"/>
                <a:ea typeface="Heiti SC Medium" charset="-122"/>
                <a:sym typeface="Helvetica" charset="0"/>
              </a:rPr>
              <a:t>发行版（</a:t>
            </a:r>
            <a:r>
              <a:rPr lang="en-US" altLang="ja-JP" sz="4400">
                <a:latin typeface="Helvetica" charset="0"/>
                <a:ea typeface="Heiti SC Medium" charset="-122"/>
                <a:sym typeface="Helvetica" charset="0"/>
              </a:rPr>
              <a:t>1991-2007</a:t>
            </a:r>
            <a:r>
              <a:rPr lang="ja-JP" altLang="en-US" sz="4400">
                <a:latin typeface="Helvetica" charset="0"/>
                <a:ea typeface="Heiti SC Medium" charset="-122"/>
                <a:sym typeface="Helvetica" charset="0"/>
              </a:rPr>
              <a:t>）</a:t>
            </a:r>
            <a:endParaRPr lang="zh-CN" altLang="en-US" sz="4400">
              <a:latin typeface="Helvetica" charset="0"/>
              <a:ea typeface="Heiti SC Medium" charset="-122"/>
              <a:sym typeface="Helvetica" charset="0"/>
            </a:endParaRPr>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1" y="2082801"/>
            <a:ext cx="12407900" cy="758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2999553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extLst>
            <a:ext uri="{FAA26D3D-D897-4be2-8F04-BA451C77F1D7}">
              <ma14:placeholderFlag xmlns:ma14="http://schemas.microsoft.com/office/mac/drawingml/2011/main" val="1"/>
            </a:ext>
          </a:extLst>
        </p:spPr>
        <p:txBody>
          <a:bodyPr/>
          <a:lstStyle/>
          <a:p>
            <a:pPr eaLnBrk="1" hangingPunct="1"/>
            <a:r>
              <a:rPr lang="ja-JP" altLang="en-US" sz="4400">
                <a:latin typeface="Helvetica" charset="0"/>
                <a:ea typeface="Heiti SC Medium" charset="-122"/>
                <a:sym typeface="Helvetica" charset="0"/>
              </a:rPr>
              <a:t>主要发行版</a:t>
            </a:r>
            <a:endParaRPr lang="zh-CN" altLang="en-US" sz="4400">
              <a:latin typeface="Helvetica" charset="0"/>
              <a:ea typeface="Heiti SC Medium" charset="-122"/>
              <a:sym typeface="Helvetica" charset="0"/>
            </a:endParaRPr>
          </a:p>
        </p:txBody>
      </p:sp>
      <p:graphicFrame>
        <p:nvGraphicFramePr>
          <p:cNvPr id="2" name="Diagram 1"/>
          <p:cNvGraphicFramePr/>
          <p:nvPr/>
        </p:nvGraphicFramePr>
        <p:xfrm>
          <a:off x="0" y="1708449"/>
          <a:ext cx="13004800" cy="7848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986078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FAA26D3D-D897-4be2-8F04-BA451C77F1D7}">
              <ma14:placeholderFlag xmlns:ma14="http://schemas.microsoft.com/office/mac/drawingml/2011/main" val="1"/>
            </a:ext>
          </a:extLst>
        </p:spPr>
        <p:txBody>
          <a:bodyPr/>
          <a:lstStyle/>
          <a:p>
            <a:pPr eaLnBrk="1" hangingPunct="1"/>
            <a:r>
              <a:rPr lang="en-US" altLang="en-US" smtClean="0">
                <a:latin typeface="微软雅黑" pitchFamily="34" charset="-122"/>
              </a:rPr>
              <a:t>本次培训的内容</a:t>
            </a:r>
            <a:endParaRPr lang="zh-CN" altLang="en-US" smtClean="0">
              <a:latin typeface="微软雅黑" pitchFamily="34" charset="-122"/>
            </a:endParaRPr>
          </a:p>
        </p:txBody>
      </p:sp>
      <p:sp>
        <p:nvSpPr>
          <p:cNvPr id="4" name="AutoShape 6"/>
          <p:cNvSpPr>
            <a:spLocks noChangeArrowheads="1"/>
          </p:cNvSpPr>
          <p:nvPr/>
        </p:nvSpPr>
        <p:spPr bwMode="gray">
          <a:xfrm>
            <a:off x="3349625" y="2355852"/>
            <a:ext cx="6248400" cy="936624"/>
          </a:xfrm>
          <a:prstGeom prst="roundRect">
            <a:avLst>
              <a:gd name="adj" fmla="val 1904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dirty="0">
                <a:solidFill>
                  <a:schemeClr val="bg1"/>
                </a:solidFill>
              </a:rPr>
              <a:t>1. Linux</a:t>
            </a:r>
            <a:r>
              <a:rPr lang="zh-CN" altLang="en-US" sz="3600" b="1" dirty="0">
                <a:solidFill>
                  <a:schemeClr val="bg1"/>
                </a:solidFill>
              </a:rPr>
              <a:t>是什么</a:t>
            </a:r>
            <a:r>
              <a:rPr lang="en-US" altLang="zh-CN" sz="3600" b="1" dirty="0">
                <a:solidFill>
                  <a:schemeClr val="bg1"/>
                </a:solidFill>
              </a:rPr>
              <a:t>	(10’)</a:t>
            </a:r>
            <a:r>
              <a:rPr lang="zh-CN" altLang="en-US" sz="3600" b="1" dirty="0">
                <a:solidFill>
                  <a:schemeClr val="bg1"/>
                </a:solidFill>
              </a:rPr>
              <a:t> </a:t>
            </a:r>
          </a:p>
        </p:txBody>
      </p:sp>
      <p:sp>
        <p:nvSpPr>
          <p:cNvPr id="5" name="AutoShape 7"/>
          <p:cNvSpPr>
            <a:spLocks noChangeArrowheads="1"/>
          </p:cNvSpPr>
          <p:nvPr/>
        </p:nvSpPr>
        <p:spPr bwMode="gray">
          <a:xfrm>
            <a:off x="3349625" y="3436938"/>
            <a:ext cx="6248400" cy="935037"/>
          </a:xfrm>
          <a:prstGeom prst="roundRect">
            <a:avLst>
              <a:gd name="adj" fmla="val 12796"/>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2. </a:t>
            </a:r>
            <a:r>
              <a:rPr lang="zh-CN" altLang="en-US" sz="3600" b="1">
                <a:solidFill>
                  <a:schemeClr val="bg1"/>
                </a:solidFill>
              </a:rPr>
              <a:t>安装和配置</a:t>
            </a:r>
            <a:r>
              <a:rPr lang="en-US" altLang="zh-CN" sz="3600" b="1">
                <a:solidFill>
                  <a:schemeClr val="bg1"/>
                </a:solidFill>
              </a:rPr>
              <a:t>	(15’)</a:t>
            </a:r>
            <a:endParaRPr lang="zh-CN" altLang="en-US" sz="3600">
              <a:solidFill>
                <a:schemeClr val="bg1"/>
              </a:solidFill>
            </a:endParaRPr>
          </a:p>
        </p:txBody>
      </p:sp>
      <p:sp>
        <p:nvSpPr>
          <p:cNvPr id="6" name="AutoShape 8"/>
          <p:cNvSpPr>
            <a:spLocks noChangeArrowheads="1"/>
          </p:cNvSpPr>
          <p:nvPr/>
        </p:nvSpPr>
        <p:spPr bwMode="gray">
          <a:xfrm>
            <a:off x="3349625" y="4589463"/>
            <a:ext cx="6248400" cy="935037"/>
          </a:xfrm>
          <a:prstGeom prst="roundRect">
            <a:avLst>
              <a:gd name="adj" fmla="val 1904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3. </a:t>
            </a:r>
            <a:r>
              <a:rPr lang="zh-CN" altLang="en-US" sz="3600" b="1">
                <a:solidFill>
                  <a:schemeClr val="bg1"/>
                </a:solidFill>
              </a:rPr>
              <a:t>基本使用</a:t>
            </a:r>
            <a:r>
              <a:rPr lang="en-US" altLang="zh-CN" sz="3600" b="1">
                <a:solidFill>
                  <a:schemeClr val="bg1"/>
                </a:solidFill>
              </a:rPr>
              <a:t>		(40’)</a:t>
            </a:r>
            <a:endParaRPr lang="zh-CN" altLang="en-US" sz="3600" b="1">
              <a:solidFill>
                <a:schemeClr val="bg1"/>
              </a:solidFill>
            </a:endParaRPr>
          </a:p>
        </p:txBody>
      </p:sp>
      <p:sp>
        <p:nvSpPr>
          <p:cNvPr id="7" name="AutoShape 9"/>
          <p:cNvSpPr>
            <a:spLocks noChangeArrowheads="1"/>
          </p:cNvSpPr>
          <p:nvPr/>
        </p:nvSpPr>
        <p:spPr bwMode="gray">
          <a:xfrm>
            <a:off x="3349625" y="5668964"/>
            <a:ext cx="6248400" cy="936624"/>
          </a:xfrm>
          <a:prstGeom prst="roundRect">
            <a:avLst>
              <a:gd name="adj" fmla="val 1904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dirty="0">
                <a:solidFill>
                  <a:schemeClr val="bg1"/>
                </a:solidFill>
              </a:rPr>
              <a:t>4. </a:t>
            </a:r>
            <a:r>
              <a:rPr lang="zh-CN" altLang="en-US" sz="3600" b="1" dirty="0">
                <a:solidFill>
                  <a:schemeClr val="bg1"/>
                </a:solidFill>
              </a:rPr>
              <a:t>图形界面介绍</a:t>
            </a:r>
            <a:r>
              <a:rPr lang="en-US" altLang="zh-CN" sz="3600" b="1" dirty="0">
                <a:solidFill>
                  <a:schemeClr val="bg1"/>
                </a:solidFill>
              </a:rPr>
              <a:t>	(10’)</a:t>
            </a:r>
            <a:endParaRPr lang="zh-CN" altLang="en-US" sz="3600" dirty="0">
              <a:solidFill>
                <a:schemeClr val="bg1"/>
              </a:solidFill>
            </a:endParaRPr>
          </a:p>
        </p:txBody>
      </p:sp>
      <p:sp>
        <p:nvSpPr>
          <p:cNvPr id="8" name="AutoShape 9"/>
          <p:cNvSpPr>
            <a:spLocks noChangeArrowheads="1"/>
          </p:cNvSpPr>
          <p:nvPr/>
        </p:nvSpPr>
        <p:spPr bwMode="gray">
          <a:xfrm>
            <a:off x="3349625" y="6821488"/>
            <a:ext cx="6248400" cy="935037"/>
          </a:xfrm>
          <a:prstGeom prst="roundRect">
            <a:avLst>
              <a:gd name="adj" fmla="val 1904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5. </a:t>
            </a:r>
            <a:r>
              <a:rPr lang="zh-CN" altLang="en-US" sz="3600" b="1">
                <a:solidFill>
                  <a:schemeClr val="bg1"/>
                </a:solidFill>
              </a:rPr>
              <a:t>如何学习</a:t>
            </a:r>
            <a:r>
              <a:rPr lang="en-US" altLang="zh-CN" sz="3600" b="1">
                <a:solidFill>
                  <a:schemeClr val="bg1"/>
                </a:solidFill>
              </a:rPr>
              <a:t>linux	(05’)</a:t>
            </a:r>
            <a:endParaRPr lang="zh-CN" altLang="en-US" sz="3600" b="1">
              <a:solidFill>
                <a:schemeClr val="bg1"/>
              </a:solidFill>
            </a:endParaRPr>
          </a:p>
        </p:txBody>
      </p:sp>
      <p:sp>
        <p:nvSpPr>
          <p:cNvPr id="9" name="AutoShape 9"/>
          <p:cNvSpPr>
            <a:spLocks noChangeArrowheads="1"/>
          </p:cNvSpPr>
          <p:nvPr/>
        </p:nvSpPr>
        <p:spPr bwMode="gray">
          <a:xfrm>
            <a:off x="3349625" y="8045450"/>
            <a:ext cx="6248400" cy="935039"/>
          </a:xfrm>
          <a:prstGeom prst="roundRect">
            <a:avLst>
              <a:gd name="adj" fmla="val 1904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6. Q&amp;A			(10’)</a:t>
            </a:r>
            <a:endParaRPr lang="zh-CN" altLang="en-US" sz="3600" b="1">
              <a:solidFill>
                <a:schemeClr val="bg1"/>
              </a:solidFill>
            </a:endParaRPr>
          </a:p>
        </p:txBody>
      </p:sp>
    </p:spTree>
    <p:extLst>
      <p:ext uri="{BB962C8B-B14F-4D97-AF65-F5344CB8AC3E}">
        <p14:creationId xmlns:p14="http://schemas.microsoft.com/office/powerpoint/2010/main" val="59784028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a:extLst>
            <a:ext uri="{FAA26D3D-D897-4be2-8F04-BA451C77F1D7}">
              <ma14:placeholderFlag xmlns:ma14="http://schemas.microsoft.com/office/mac/drawingml/2011/main" val="1"/>
            </a:ext>
          </a:extLst>
        </p:spPr>
        <p:txBody>
          <a:bodyPr/>
          <a:lstStyle/>
          <a:p>
            <a:pPr eaLnBrk="1" hangingPunct="1"/>
            <a:r>
              <a:rPr lang="en-US" altLang="zh-CN" smtClean="0">
                <a:latin typeface="微软雅黑" pitchFamily="34" charset="-122"/>
              </a:rPr>
              <a:t>redhat </a:t>
            </a:r>
            <a:r>
              <a:rPr lang="ja-JP" altLang="en-US" smtClean="0">
                <a:latin typeface="微软雅黑" pitchFamily="34" charset="-122"/>
              </a:rPr>
              <a:t>的安装</a:t>
            </a:r>
            <a:endParaRPr lang="zh-CN" altLang="en-US" smtClean="0">
              <a:latin typeface="微软雅黑" pitchFamily="34" charset="-122"/>
            </a:endParaRPr>
          </a:p>
        </p:txBody>
      </p:sp>
      <p:sp>
        <p:nvSpPr>
          <p:cNvPr id="2" name="Content Placeholder 1"/>
          <p:cNvSpPr>
            <a:spLocks noGrp="1"/>
          </p:cNvSpPr>
          <p:nvPr>
            <p:ph idx="1"/>
          </p:nvPr>
        </p:nvSpPr>
        <p:spPr>
          <a:extLst>
            <a:ext uri="{FAA26D3D-D897-4be2-8F04-BA451C77F1D7}">
              <ma14:placeholderFlag xmlns:ma14="http://schemas.microsoft.com/office/mac/drawingml/2011/main" val="1"/>
            </a:ext>
          </a:extLst>
        </p:spPr>
        <p:txBody>
          <a:bodyPr/>
          <a:lstStyle/>
          <a:p>
            <a:pPr eaLnBrk="1" hangingPunct="1"/>
            <a:r>
              <a:rPr lang="zh-CN" altLang="en-US" smtClean="0">
                <a:latin typeface="微软雅黑" pitchFamily="34" charset="-122"/>
              </a:rPr>
              <a:t>安装手册下载：</a:t>
            </a:r>
            <a:r>
              <a:rPr lang="en-US" altLang="zh-CN" smtClean="0">
                <a:latin typeface="微软雅黑" pitchFamily="34" charset="-122"/>
                <a:hlinkClick r:id="rId3"/>
              </a:rPr>
              <a:t>http://docs.redhat.com/docs/en-US/Red_Hat_Enterprise_Linux/index.html</a:t>
            </a:r>
            <a:endParaRPr lang="en-US" altLang="zh-CN" smtClean="0">
              <a:latin typeface="微软雅黑" pitchFamily="34" charset="-122"/>
            </a:endParaRPr>
          </a:p>
          <a:p>
            <a:pPr eaLnBrk="1" hangingPunct="1"/>
            <a:r>
              <a:rPr lang="zh-CN" altLang="en-US" smtClean="0">
                <a:latin typeface="微软雅黑" pitchFamily="34" charset="-122"/>
              </a:rPr>
              <a:t>视频：</a:t>
            </a:r>
            <a:endParaRPr lang="en-US" altLang="zh-CN" smtClean="0">
              <a:latin typeface="微软雅黑" pitchFamily="34" charset="-122"/>
            </a:endParaRPr>
          </a:p>
          <a:p>
            <a:pPr eaLnBrk="1" hangingPunct="1">
              <a:buFont typeface="Wingdings" pitchFamily="2" charset="2"/>
              <a:buNone/>
            </a:pPr>
            <a:r>
              <a:rPr lang="en-US" altLang="zh-CN" smtClean="0">
                <a:latin typeface="微软雅黑" pitchFamily="34" charset="-122"/>
                <a:hlinkClick r:id="rId4"/>
              </a:rPr>
              <a:t>http://www.tudou.com/programs/view/lU2vQ-T2Ug4/</a:t>
            </a:r>
            <a:r>
              <a:rPr lang="en-US" altLang="zh-CN" smtClean="0">
                <a:latin typeface="微软雅黑" pitchFamily="34" charset="-122"/>
              </a:rPr>
              <a:t> </a:t>
            </a:r>
          </a:p>
          <a:p>
            <a:pPr eaLnBrk="1" hangingPunct="1"/>
            <a:r>
              <a:rPr lang="zh-CN" altLang="en-US" smtClean="0">
                <a:latin typeface="微软雅黑" pitchFamily="34" charset="-122"/>
              </a:rPr>
              <a:t>豆单：</a:t>
            </a:r>
            <a:r>
              <a:rPr lang="en-US" altLang="zh-CN" smtClean="0">
                <a:latin typeface="微软雅黑" pitchFamily="34" charset="-122"/>
              </a:rPr>
              <a:t>《</a:t>
            </a:r>
            <a:r>
              <a:rPr lang="en-US" altLang="zh-CN" b="1" smtClean="0">
                <a:latin typeface="微软雅黑" pitchFamily="34" charset="-122"/>
              </a:rPr>
              <a:t>Linux</a:t>
            </a:r>
            <a:r>
              <a:rPr lang="zh-CN" altLang="en-US" b="1" smtClean="0">
                <a:latin typeface="微软雅黑" pitchFamily="34" charset="-122"/>
              </a:rPr>
              <a:t>用户基础》 </a:t>
            </a:r>
            <a:endParaRPr lang="en-US" altLang="zh-CN" b="1" smtClean="0">
              <a:latin typeface="微软雅黑" pitchFamily="34" charset="-122"/>
            </a:endParaRPr>
          </a:p>
          <a:p>
            <a:pPr eaLnBrk="1" hangingPunct="1">
              <a:buFont typeface="Wingdings" pitchFamily="2" charset="2"/>
              <a:buNone/>
            </a:pPr>
            <a:r>
              <a:rPr lang="en-US" altLang="zh-CN" smtClean="0">
                <a:latin typeface="微软雅黑" pitchFamily="34" charset="-122"/>
                <a:hlinkClick r:id="rId5"/>
              </a:rPr>
              <a:t>http://www.tudou.com/playlist/id/2753832/</a:t>
            </a:r>
            <a:endParaRPr lang="en-US" altLang="zh-CN" smtClean="0">
              <a:latin typeface="微软雅黑" pitchFamily="34" charset="-122"/>
            </a:endParaRPr>
          </a:p>
          <a:p>
            <a:pPr eaLnBrk="1" hangingPunct="1"/>
            <a:endParaRPr lang="en-US" altLang="zh-CN" smtClean="0">
              <a:latin typeface="微软雅黑" pitchFamily="34" charset="-122"/>
            </a:endParaRPr>
          </a:p>
        </p:txBody>
      </p:sp>
    </p:spTree>
    <p:extLst>
      <p:ext uri="{BB962C8B-B14F-4D97-AF65-F5344CB8AC3E}">
        <p14:creationId xmlns:p14="http://schemas.microsoft.com/office/powerpoint/2010/main" val="58164844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FAA26D3D-D897-4be2-8F04-BA451C77F1D7}">
              <ma14:placeholderFlag xmlns:ma14="http://schemas.microsoft.com/office/mac/drawingml/2011/main" val="1"/>
            </a:ext>
          </a:extLst>
        </p:spPr>
        <p:txBody>
          <a:bodyPr/>
          <a:lstStyle/>
          <a:p>
            <a:pPr eaLnBrk="1" hangingPunct="1"/>
            <a:r>
              <a:rPr lang="en-US" altLang="en-US" smtClean="0">
                <a:latin typeface="微软雅黑" pitchFamily="34" charset="-122"/>
              </a:rPr>
              <a:t>本次培训的内容</a:t>
            </a:r>
            <a:endParaRPr lang="zh-CN" altLang="en-US" smtClean="0">
              <a:latin typeface="微软雅黑" pitchFamily="34" charset="-122"/>
            </a:endParaRPr>
          </a:p>
        </p:txBody>
      </p:sp>
      <p:sp>
        <p:nvSpPr>
          <p:cNvPr id="4" name="AutoShape 6"/>
          <p:cNvSpPr>
            <a:spLocks noChangeArrowheads="1"/>
          </p:cNvSpPr>
          <p:nvPr/>
        </p:nvSpPr>
        <p:spPr bwMode="gray">
          <a:xfrm>
            <a:off x="3349625" y="2355852"/>
            <a:ext cx="6248400" cy="936624"/>
          </a:xfrm>
          <a:prstGeom prst="roundRect">
            <a:avLst>
              <a:gd name="adj" fmla="val 19046"/>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dirty="0">
                <a:solidFill>
                  <a:schemeClr val="bg1"/>
                </a:solidFill>
              </a:rPr>
              <a:t>1. Linux</a:t>
            </a:r>
            <a:r>
              <a:rPr lang="zh-CN" altLang="en-US" sz="3600" b="1" dirty="0">
                <a:solidFill>
                  <a:schemeClr val="bg1"/>
                </a:solidFill>
              </a:rPr>
              <a:t>是什么</a:t>
            </a:r>
            <a:r>
              <a:rPr lang="en-US" altLang="zh-CN" sz="3600" b="1" dirty="0">
                <a:solidFill>
                  <a:schemeClr val="bg1"/>
                </a:solidFill>
              </a:rPr>
              <a:t>	(10’)</a:t>
            </a:r>
            <a:r>
              <a:rPr lang="zh-CN" altLang="en-US" sz="3600" dirty="0">
                <a:solidFill>
                  <a:schemeClr val="bg1"/>
                </a:solidFill>
              </a:rPr>
              <a:t> </a:t>
            </a:r>
          </a:p>
        </p:txBody>
      </p:sp>
      <p:sp>
        <p:nvSpPr>
          <p:cNvPr id="5" name="AutoShape 7"/>
          <p:cNvSpPr>
            <a:spLocks noChangeArrowheads="1"/>
          </p:cNvSpPr>
          <p:nvPr/>
        </p:nvSpPr>
        <p:spPr bwMode="gray">
          <a:xfrm>
            <a:off x="3349625" y="3436938"/>
            <a:ext cx="6248400" cy="935037"/>
          </a:xfrm>
          <a:prstGeom prst="roundRect">
            <a:avLst>
              <a:gd name="adj" fmla="val 12796"/>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2. </a:t>
            </a:r>
            <a:r>
              <a:rPr lang="zh-CN" altLang="en-US" sz="3600" b="1">
                <a:solidFill>
                  <a:schemeClr val="bg1"/>
                </a:solidFill>
              </a:rPr>
              <a:t>安装和配置</a:t>
            </a:r>
            <a:r>
              <a:rPr lang="en-US" altLang="zh-CN" sz="3600" b="1">
                <a:solidFill>
                  <a:schemeClr val="bg1"/>
                </a:solidFill>
              </a:rPr>
              <a:t>	(15’)</a:t>
            </a:r>
            <a:endParaRPr lang="zh-CN" altLang="en-US" sz="3600">
              <a:solidFill>
                <a:schemeClr val="bg1"/>
              </a:solidFill>
            </a:endParaRPr>
          </a:p>
        </p:txBody>
      </p:sp>
      <p:sp>
        <p:nvSpPr>
          <p:cNvPr id="6" name="AutoShape 8"/>
          <p:cNvSpPr>
            <a:spLocks noChangeArrowheads="1"/>
          </p:cNvSpPr>
          <p:nvPr/>
        </p:nvSpPr>
        <p:spPr bwMode="gray">
          <a:xfrm>
            <a:off x="3349625" y="4589463"/>
            <a:ext cx="6248400" cy="935037"/>
          </a:xfrm>
          <a:prstGeom prst="roundRect">
            <a:avLst>
              <a:gd name="adj" fmla="val 19046"/>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3. </a:t>
            </a:r>
            <a:r>
              <a:rPr lang="zh-CN" altLang="en-US" sz="3600" b="1">
                <a:solidFill>
                  <a:schemeClr val="bg1"/>
                </a:solidFill>
              </a:rPr>
              <a:t>基本使用</a:t>
            </a:r>
            <a:r>
              <a:rPr lang="en-US" altLang="zh-CN" sz="3600" b="1">
                <a:solidFill>
                  <a:schemeClr val="bg1"/>
                </a:solidFill>
              </a:rPr>
              <a:t>		(40’)</a:t>
            </a:r>
            <a:endParaRPr lang="zh-CN" altLang="en-US" sz="3600">
              <a:solidFill>
                <a:schemeClr val="bg1"/>
              </a:solidFill>
            </a:endParaRPr>
          </a:p>
        </p:txBody>
      </p:sp>
      <p:sp>
        <p:nvSpPr>
          <p:cNvPr id="7" name="AutoShape 9"/>
          <p:cNvSpPr>
            <a:spLocks noChangeArrowheads="1"/>
          </p:cNvSpPr>
          <p:nvPr/>
        </p:nvSpPr>
        <p:spPr bwMode="gray">
          <a:xfrm>
            <a:off x="3349625" y="5668964"/>
            <a:ext cx="6248400" cy="936624"/>
          </a:xfrm>
          <a:prstGeom prst="roundRect">
            <a:avLst>
              <a:gd name="adj" fmla="val 1904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4. </a:t>
            </a:r>
            <a:r>
              <a:rPr lang="zh-CN" altLang="en-US" sz="3600" b="1">
                <a:solidFill>
                  <a:schemeClr val="bg1"/>
                </a:solidFill>
              </a:rPr>
              <a:t>图形界面介绍</a:t>
            </a:r>
            <a:r>
              <a:rPr lang="en-US" altLang="zh-CN" sz="3600" b="1">
                <a:solidFill>
                  <a:schemeClr val="bg1"/>
                </a:solidFill>
              </a:rPr>
              <a:t>	(10’)</a:t>
            </a:r>
            <a:endParaRPr lang="zh-CN" altLang="en-US" sz="3600">
              <a:solidFill>
                <a:schemeClr val="bg1"/>
              </a:solidFill>
            </a:endParaRPr>
          </a:p>
        </p:txBody>
      </p:sp>
      <p:sp>
        <p:nvSpPr>
          <p:cNvPr id="8" name="AutoShape 9"/>
          <p:cNvSpPr>
            <a:spLocks noChangeArrowheads="1"/>
          </p:cNvSpPr>
          <p:nvPr/>
        </p:nvSpPr>
        <p:spPr bwMode="gray">
          <a:xfrm>
            <a:off x="3349625" y="6821488"/>
            <a:ext cx="6248400" cy="935037"/>
          </a:xfrm>
          <a:prstGeom prst="roundRect">
            <a:avLst>
              <a:gd name="adj" fmla="val 19046"/>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5. </a:t>
            </a:r>
            <a:r>
              <a:rPr lang="zh-CN" altLang="en-US" sz="3600" b="1">
                <a:solidFill>
                  <a:schemeClr val="bg1"/>
                </a:solidFill>
              </a:rPr>
              <a:t>如何学习</a:t>
            </a:r>
            <a:r>
              <a:rPr lang="en-US" altLang="zh-CN" sz="3600" b="1">
                <a:solidFill>
                  <a:schemeClr val="bg1"/>
                </a:solidFill>
              </a:rPr>
              <a:t>linux	(05’)</a:t>
            </a:r>
            <a:endParaRPr lang="zh-CN" altLang="en-US" sz="3600" b="1">
              <a:solidFill>
                <a:schemeClr val="bg1"/>
              </a:solidFill>
            </a:endParaRPr>
          </a:p>
        </p:txBody>
      </p:sp>
      <p:sp>
        <p:nvSpPr>
          <p:cNvPr id="9" name="AutoShape 9"/>
          <p:cNvSpPr>
            <a:spLocks noChangeArrowheads="1"/>
          </p:cNvSpPr>
          <p:nvPr/>
        </p:nvSpPr>
        <p:spPr bwMode="gray">
          <a:xfrm>
            <a:off x="3349625" y="8045450"/>
            <a:ext cx="6248400" cy="935039"/>
          </a:xfrm>
          <a:prstGeom prst="roundRect">
            <a:avLst>
              <a:gd name="adj" fmla="val 19046"/>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6. Q&amp;A			(10’)</a:t>
            </a:r>
            <a:endParaRPr lang="zh-CN" altLang="en-US" sz="3600" b="1">
              <a:solidFill>
                <a:schemeClr val="bg1"/>
              </a:solidFill>
            </a:endParaRPr>
          </a:p>
        </p:txBody>
      </p:sp>
    </p:spTree>
    <p:extLst>
      <p:ext uri="{BB962C8B-B14F-4D97-AF65-F5344CB8AC3E}">
        <p14:creationId xmlns:p14="http://schemas.microsoft.com/office/powerpoint/2010/main" val="277497370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FAA26D3D-D897-4be2-8F04-BA451C77F1D7}">
              <ma14:placeholderFlag xmlns:ma14="http://schemas.microsoft.com/office/mac/drawingml/2011/main" val="1"/>
            </a:ext>
          </a:extLst>
        </p:spPr>
        <p:txBody>
          <a:bodyPr/>
          <a:lstStyle/>
          <a:p>
            <a:pPr eaLnBrk="1" hangingPunct="1"/>
            <a:r>
              <a:rPr lang="en-US" altLang="en-US" smtClean="0">
                <a:latin typeface="微软雅黑" pitchFamily="34" charset="-122"/>
              </a:rPr>
              <a:t>本次培训的内容</a:t>
            </a:r>
            <a:endParaRPr lang="zh-CN" altLang="en-US" smtClean="0">
              <a:latin typeface="微软雅黑" pitchFamily="34" charset="-122"/>
            </a:endParaRPr>
          </a:p>
        </p:txBody>
      </p:sp>
      <p:sp>
        <p:nvSpPr>
          <p:cNvPr id="4" name="AutoShape 6"/>
          <p:cNvSpPr>
            <a:spLocks noChangeArrowheads="1"/>
          </p:cNvSpPr>
          <p:nvPr/>
        </p:nvSpPr>
        <p:spPr bwMode="gray">
          <a:xfrm>
            <a:off x="3349625" y="2355852"/>
            <a:ext cx="6248400" cy="936624"/>
          </a:xfrm>
          <a:prstGeom prst="roundRect">
            <a:avLst>
              <a:gd name="adj" fmla="val 1904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dirty="0">
                <a:solidFill>
                  <a:schemeClr val="bg1"/>
                </a:solidFill>
              </a:rPr>
              <a:t>1. Linux</a:t>
            </a:r>
            <a:r>
              <a:rPr lang="zh-CN" altLang="en-US" sz="3600" b="1" dirty="0">
                <a:solidFill>
                  <a:schemeClr val="bg1"/>
                </a:solidFill>
              </a:rPr>
              <a:t>是什么</a:t>
            </a:r>
            <a:r>
              <a:rPr lang="en-US" altLang="zh-CN" sz="3600" b="1" dirty="0">
                <a:solidFill>
                  <a:schemeClr val="bg1"/>
                </a:solidFill>
              </a:rPr>
              <a:t>	(10’)</a:t>
            </a:r>
            <a:r>
              <a:rPr lang="zh-CN" altLang="en-US" sz="3600" b="1" dirty="0">
                <a:solidFill>
                  <a:schemeClr val="bg1"/>
                </a:solidFill>
              </a:rPr>
              <a:t> </a:t>
            </a:r>
          </a:p>
        </p:txBody>
      </p:sp>
      <p:sp>
        <p:nvSpPr>
          <p:cNvPr id="5" name="AutoShape 7"/>
          <p:cNvSpPr>
            <a:spLocks noChangeArrowheads="1"/>
          </p:cNvSpPr>
          <p:nvPr/>
        </p:nvSpPr>
        <p:spPr bwMode="gray">
          <a:xfrm>
            <a:off x="3349625" y="3436938"/>
            <a:ext cx="6248400" cy="935037"/>
          </a:xfrm>
          <a:prstGeom prst="roundRect">
            <a:avLst>
              <a:gd name="adj" fmla="val 1279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2. </a:t>
            </a:r>
            <a:r>
              <a:rPr lang="zh-CN" altLang="en-US" sz="3600" b="1">
                <a:solidFill>
                  <a:schemeClr val="bg1"/>
                </a:solidFill>
              </a:rPr>
              <a:t>安装和配置</a:t>
            </a:r>
            <a:r>
              <a:rPr lang="en-US" altLang="zh-CN" sz="3600" b="1">
                <a:solidFill>
                  <a:schemeClr val="bg1"/>
                </a:solidFill>
              </a:rPr>
              <a:t>	(15’)</a:t>
            </a:r>
            <a:endParaRPr lang="zh-CN" altLang="en-US" sz="3600" b="1">
              <a:solidFill>
                <a:schemeClr val="bg1"/>
              </a:solidFill>
            </a:endParaRPr>
          </a:p>
        </p:txBody>
      </p:sp>
      <p:sp>
        <p:nvSpPr>
          <p:cNvPr id="6" name="AutoShape 8"/>
          <p:cNvSpPr>
            <a:spLocks noChangeArrowheads="1"/>
          </p:cNvSpPr>
          <p:nvPr/>
        </p:nvSpPr>
        <p:spPr bwMode="gray">
          <a:xfrm>
            <a:off x="3349625" y="4589463"/>
            <a:ext cx="6248400" cy="935037"/>
          </a:xfrm>
          <a:prstGeom prst="roundRect">
            <a:avLst>
              <a:gd name="adj" fmla="val 19046"/>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3. </a:t>
            </a:r>
            <a:r>
              <a:rPr lang="zh-CN" altLang="en-US" sz="3600" b="1">
                <a:solidFill>
                  <a:schemeClr val="bg1"/>
                </a:solidFill>
              </a:rPr>
              <a:t>基本使用</a:t>
            </a:r>
            <a:r>
              <a:rPr lang="en-US" altLang="zh-CN" sz="3600" b="1">
                <a:solidFill>
                  <a:schemeClr val="bg1"/>
                </a:solidFill>
              </a:rPr>
              <a:t>		(40’)</a:t>
            </a:r>
            <a:endParaRPr lang="zh-CN" altLang="en-US" sz="3600" b="1">
              <a:solidFill>
                <a:schemeClr val="bg1"/>
              </a:solidFill>
            </a:endParaRPr>
          </a:p>
        </p:txBody>
      </p:sp>
      <p:sp>
        <p:nvSpPr>
          <p:cNvPr id="7" name="AutoShape 9"/>
          <p:cNvSpPr>
            <a:spLocks noChangeArrowheads="1"/>
          </p:cNvSpPr>
          <p:nvPr/>
        </p:nvSpPr>
        <p:spPr bwMode="gray">
          <a:xfrm>
            <a:off x="3349625" y="5668964"/>
            <a:ext cx="6248400" cy="936624"/>
          </a:xfrm>
          <a:prstGeom prst="roundRect">
            <a:avLst>
              <a:gd name="adj" fmla="val 1904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dirty="0">
                <a:solidFill>
                  <a:schemeClr val="bg1"/>
                </a:solidFill>
              </a:rPr>
              <a:t>4. </a:t>
            </a:r>
            <a:r>
              <a:rPr lang="zh-CN" altLang="en-US" sz="3600" b="1" dirty="0">
                <a:solidFill>
                  <a:schemeClr val="bg1"/>
                </a:solidFill>
              </a:rPr>
              <a:t>图形界面介绍</a:t>
            </a:r>
            <a:r>
              <a:rPr lang="en-US" altLang="zh-CN" sz="3600" b="1" dirty="0">
                <a:solidFill>
                  <a:schemeClr val="bg1"/>
                </a:solidFill>
              </a:rPr>
              <a:t>	(10’)</a:t>
            </a:r>
            <a:endParaRPr lang="zh-CN" altLang="en-US" sz="3600" dirty="0">
              <a:solidFill>
                <a:schemeClr val="bg1"/>
              </a:solidFill>
            </a:endParaRPr>
          </a:p>
        </p:txBody>
      </p:sp>
      <p:sp>
        <p:nvSpPr>
          <p:cNvPr id="8" name="AutoShape 9"/>
          <p:cNvSpPr>
            <a:spLocks noChangeArrowheads="1"/>
          </p:cNvSpPr>
          <p:nvPr/>
        </p:nvSpPr>
        <p:spPr bwMode="gray">
          <a:xfrm>
            <a:off x="3349625" y="6821488"/>
            <a:ext cx="6248400" cy="935037"/>
          </a:xfrm>
          <a:prstGeom prst="roundRect">
            <a:avLst>
              <a:gd name="adj" fmla="val 1904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5. </a:t>
            </a:r>
            <a:r>
              <a:rPr lang="zh-CN" altLang="en-US" sz="3600" b="1">
                <a:solidFill>
                  <a:schemeClr val="bg1"/>
                </a:solidFill>
              </a:rPr>
              <a:t>如何学习</a:t>
            </a:r>
            <a:r>
              <a:rPr lang="en-US" altLang="zh-CN" sz="3600" b="1">
                <a:solidFill>
                  <a:schemeClr val="bg1"/>
                </a:solidFill>
              </a:rPr>
              <a:t>linux	(05’)</a:t>
            </a:r>
            <a:endParaRPr lang="zh-CN" altLang="en-US" sz="3600" b="1">
              <a:solidFill>
                <a:schemeClr val="bg1"/>
              </a:solidFill>
            </a:endParaRPr>
          </a:p>
        </p:txBody>
      </p:sp>
      <p:sp>
        <p:nvSpPr>
          <p:cNvPr id="9" name="AutoShape 9"/>
          <p:cNvSpPr>
            <a:spLocks noChangeArrowheads="1"/>
          </p:cNvSpPr>
          <p:nvPr/>
        </p:nvSpPr>
        <p:spPr bwMode="gray">
          <a:xfrm>
            <a:off x="3349625" y="8045450"/>
            <a:ext cx="6248400" cy="935039"/>
          </a:xfrm>
          <a:prstGeom prst="roundRect">
            <a:avLst>
              <a:gd name="adj" fmla="val 1904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6. Q&amp;A			(10’)</a:t>
            </a:r>
            <a:endParaRPr lang="zh-CN" altLang="en-US" sz="3600" b="1">
              <a:solidFill>
                <a:schemeClr val="bg1"/>
              </a:solidFill>
            </a:endParaRPr>
          </a:p>
        </p:txBody>
      </p:sp>
    </p:spTree>
    <p:extLst>
      <p:ext uri="{BB962C8B-B14F-4D97-AF65-F5344CB8AC3E}">
        <p14:creationId xmlns:p14="http://schemas.microsoft.com/office/powerpoint/2010/main" val="41968823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p:txBody>
          <a:bodyPr/>
          <a:lstStyle/>
          <a:p>
            <a:pPr eaLnBrk="1" hangingPunct="1">
              <a:defRPr/>
            </a:pPr>
            <a:r>
              <a:rPr lang="ja-JP" altLang="en-US" smtClean="0">
                <a:latin typeface="微软雅黑" pitchFamily="34" charset="-122"/>
              </a:rPr>
              <a:t>用什么？</a:t>
            </a:r>
            <a:endParaRPr lang="zh-CN" altLang="en-US" smtClean="0">
              <a:latin typeface="微软雅黑" pitchFamily="34" charset="-122"/>
            </a:endParaRPr>
          </a:p>
        </p:txBody>
      </p:sp>
      <p:sp>
        <p:nvSpPr>
          <p:cNvPr id="5" name="Content Placeholder 4"/>
          <p:cNvSpPr>
            <a:spLocks noGrp="1"/>
          </p:cNvSpPr>
          <p:nvPr>
            <p:ph idx="1"/>
          </p:nvPr>
        </p:nvSpPr>
        <p:spPr/>
        <p:txBody>
          <a:bodyPr/>
          <a:lstStyle/>
          <a:p>
            <a:pPr eaLnBrk="1" hangingPunct="1">
              <a:defRPr/>
            </a:pPr>
            <a:r>
              <a:rPr lang="zh-CN" altLang="en-US" dirty="0" smtClean="0">
                <a:latin typeface="微软雅黑" pitchFamily="34" charset="-122"/>
              </a:rPr>
              <a:t>文件和目录</a:t>
            </a:r>
            <a:endParaRPr lang="en-US" altLang="zh-CN" dirty="0" smtClean="0">
              <a:latin typeface="微软雅黑" pitchFamily="34" charset="-122"/>
            </a:endParaRPr>
          </a:p>
          <a:p>
            <a:pPr lvl="1" eaLnBrk="1" hangingPunct="1">
              <a:defRPr/>
            </a:pPr>
            <a:r>
              <a:rPr lang="zh-CN" altLang="en-US" sz="4600" dirty="0" smtClean="0">
                <a:latin typeface="微软雅黑" pitchFamily="34" charset="-122"/>
              </a:rPr>
              <a:t>基本</a:t>
            </a:r>
            <a:r>
              <a:rPr lang="ja-JP" altLang="en-US" sz="4600" dirty="0" smtClean="0">
                <a:latin typeface="微软雅黑" pitchFamily="34" charset="-122"/>
                <a:sym typeface="Heiti SC Light" charset="-122"/>
              </a:rPr>
              <a:t>操作，查看和编辑文件，权限管理</a:t>
            </a:r>
            <a:endParaRPr lang="en-US" altLang="zh-CN" sz="4600" dirty="0" smtClean="0">
              <a:latin typeface="微软雅黑" pitchFamily="34" charset="-122"/>
            </a:endParaRPr>
          </a:p>
          <a:p>
            <a:pPr eaLnBrk="1" hangingPunct="1">
              <a:defRPr/>
            </a:pPr>
            <a:r>
              <a:rPr lang="zh-CN" altLang="en-US" dirty="0" smtClean="0">
                <a:latin typeface="微软雅黑" pitchFamily="34" charset="-122"/>
              </a:rPr>
              <a:t>系统管理</a:t>
            </a:r>
            <a:endParaRPr lang="en-US" altLang="zh-CN" dirty="0" smtClean="0">
              <a:latin typeface="微软雅黑" pitchFamily="34" charset="-122"/>
            </a:endParaRPr>
          </a:p>
          <a:p>
            <a:pPr lvl="1" eaLnBrk="1" hangingPunct="1">
              <a:defRPr/>
            </a:pPr>
            <a:r>
              <a:rPr lang="zh-CN" altLang="en-US" sz="4600" dirty="0" smtClean="0">
                <a:latin typeface="微软雅黑" pitchFamily="34" charset="-122"/>
              </a:rPr>
              <a:t>用户和组，</a:t>
            </a:r>
            <a:r>
              <a:rPr lang="ja-JP" altLang="en-US" sz="4600" dirty="0" smtClean="0">
                <a:latin typeface="微软雅黑" pitchFamily="34" charset="-122"/>
                <a:sym typeface="Heiti SC Light" charset="-122"/>
              </a:rPr>
              <a:t>进程管理，设备管理和配置，性能监控，关机和重启</a:t>
            </a:r>
            <a:endParaRPr lang="en-US" altLang="ja-JP" sz="4600" dirty="0" smtClean="0">
              <a:latin typeface="微软雅黑" pitchFamily="34" charset="-122"/>
              <a:sym typeface="Heiti SC Light" charset="-122"/>
            </a:endParaRPr>
          </a:p>
          <a:p>
            <a:pPr eaLnBrk="1" hangingPunct="1">
              <a:defRPr/>
            </a:pPr>
            <a:r>
              <a:rPr lang="zh-CN" altLang="en-US" dirty="0">
                <a:latin typeface="微软雅黑" pitchFamily="34" charset="-122"/>
                <a:sym typeface="Heiti SC Light" charset="-122"/>
              </a:rPr>
              <a:t>安装</a:t>
            </a:r>
            <a:r>
              <a:rPr lang="en-US" altLang="ja-JP" dirty="0">
                <a:latin typeface="微软雅黑" pitchFamily="34" charset="-122"/>
                <a:sym typeface="Heiti SC Light" charset="-122"/>
              </a:rPr>
              <a:t>/</a:t>
            </a:r>
            <a:r>
              <a:rPr lang="ja-JP" altLang="en-US" dirty="0">
                <a:latin typeface="微软雅黑" pitchFamily="34" charset="-122"/>
                <a:sym typeface="Heiti SC Light" charset="-122"/>
              </a:rPr>
              <a:t>卸载软件</a:t>
            </a:r>
            <a:endParaRPr lang="en-US" altLang="ja-JP" dirty="0">
              <a:latin typeface="微软雅黑" pitchFamily="34" charset="-122"/>
              <a:sym typeface="Heiti SC Light" charset="-122"/>
            </a:endParaRPr>
          </a:p>
          <a:p>
            <a:pPr eaLnBrk="1" hangingPunct="1">
              <a:defRPr/>
            </a:pPr>
            <a:endParaRPr lang="en-US" altLang="zh-CN" dirty="0" smtClean="0">
              <a:latin typeface="微软雅黑" pitchFamily="34" charset="-122"/>
            </a:endParaRPr>
          </a:p>
        </p:txBody>
      </p:sp>
      <p:sp>
        <p:nvSpPr>
          <p:cNvPr id="17412" name="Rectangle 3"/>
          <p:cNvSpPr>
            <a:spLocks/>
          </p:cNvSpPr>
          <p:nvPr/>
        </p:nvSpPr>
        <p:spPr bwMode="auto">
          <a:xfrm>
            <a:off x="6862763" y="2428875"/>
            <a:ext cx="50419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3875" indent="-523875" algn="l">
              <a:spcBef>
                <a:spcPts val="3000"/>
              </a:spcBef>
              <a:buSzPct val="100000"/>
              <a:buFont typeface="Palatino" charset="0"/>
              <a:buChar char="•"/>
            </a:pPr>
            <a:endParaRPr lang="zh-CN" altLang="zh-CN" sz="2800">
              <a:solidFill>
                <a:schemeClr val="tx1"/>
              </a:solidFill>
              <a:latin typeface="Heiti SC Light" charset="-122"/>
              <a:ea typeface="Heiti SC Light" charset="-122"/>
              <a:sym typeface="Heiti SC Light" charset="-122"/>
            </a:endParaRPr>
          </a:p>
        </p:txBody>
      </p:sp>
    </p:spTree>
    <p:extLst>
      <p:ext uri="{BB962C8B-B14F-4D97-AF65-F5344CB8AC3E}">
        <p14:creationId xmlns:p14="http://schemas.microsoft.com/office/powerpoint/2010/main" val="165186708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3525" y="2139950"/>
            <a:ext cx="1043940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1202" name="Rectangle 2"/>
          <p:cNvSpPr>
            <a:spLocks noGrp="1" noChangeArrowheads="1"/>
          </p:cNvSpPr>
          <p:nvPr>
            <p:ph type="title"/>
          </p:nvPr>
        </p:nvSpPr>
        <p:spPr/>
        <p:txBody>
          <a:bodyPr/>
          <a:lstStyle/>
          <a:p>
            <a:pPr eaLnBrk="1" hangingPunct="1">
              <a:defRPr/>
            </a:pPr>
            <a:r>
              <a:rPr lang="ja-JP" altLang="en-US" smtClean="0">
                <a:latin typeface="微软雅黑" pitchFamily="34" charset="-122"/>
              </a:rPr>
              <a:t>怎么用？</a:t>
            </a:r>
            <a:endParaRPr lang="zh-CN" altLang="en-US" smtClean="0">
              <a:latin typeface="微软雅黑" pitchFamily="34" charset="-122"/>
            </a:endParaRPr>
          </a:p>
        </p:txBody>
      </p:sp>
      <p:sp>
        <p:nvSpPr>
          <p:cNvPr id="2" name="Content Placeholder 1"/>
          <p:cNvSpPr>
            <a:spLocks noGrp="1"/>
          </p:cNvSpPr>
          <p:nvPr>
            <p:ph idx="1"/>
          </p:nvPr>
        </p:nvSpPr>
        <p:spPr>
          <a:xfrm>
            <a:off x="650875" y="4805363"/>
            <a:ext cx="11703050" cy="4184650"/>
          </a:xfrm>
        </p:spPr>
        <p:txBody>
          <a:bodyPr/>
          <a:lstStyle/>
          <a:p>
            <a:pPr eaLnBrk="1" hangingPunct="1">
              <a:defRPr/>
            </a:pPr>
            <a:r>
              <a:rPr lang="en-US" altLang="zh-CN" sz="4800" dirty="0" smtClean="0">
                <a:latin typeface="Lucida Grande" charset="0"/>
                <a:sym typeface="Lucida Grande" charset="0"/>
              </a:rPr>
              <a:t>CLI </a:t>
            </a:r>
            <a:r>
              <a:rPr lang="en-US" altLang="zh-CN" sz="4800" dirty="0" err="1" smtClean="0">
                <a:latin typeface="Lucida Grande" charset="0"/>
                <a:sym typeface="Lucida Grande" charset="0"/>
              </a:rPr>
              <a:t>vs</a:t>
            </a:r>
            <a:r>
              <a:rPr lang="en-US" altLang="zh-CN" sz="4800" dirty="0" smtClean="0">
                <a:latin typeface="Lucida Grande" charset="0"/>
                <a:sym typeface="Lucida Grande" charset="0"/>
              </a:rPr>
              <a:t> GUI</a:t>
            </a:r>
          </a:p>
          <a:p>
            <a:pPr lvl="1" eaLnBrk="1" hangingPunct="1">
              <a:defRPr/>
            </a:pPr>
            <a:r>
              <a:rPr lang="ja-JP" altLang="en-US" sz="4200" dirty="0" smtClean="0">
                <a:latin typeface="Lucida Grande" charset="0"/>
                <a:sym typeface="Lucida Grande" charset="0"/>
              </a:rPr>
              <a:t>高效</a:t>
            </a:r>
            <a:r>
              <a:rPr lang="en-US" altLang="ja-JP" sz="4200" dirty="0" smtClean="0">
                <a:latin typeface="Lucida Grande" charset="0"/>
                <a:sym typeface="Lucida Grande" charset="0"/>
              </a:rPr>
              <a:t>  </a:t>
            </a:r>
            <a:r>
              <a:rPr lang="zh-CN" altLang="en-US" sz="4200" dirty="0" smtClean="0">
                <a:latin typeface="Lucida Grande" charset="0"/>
                <a:sym typeface="Lucida Grande" charset="0"/>
              </a:rPr>
              <a:t>键盘的效率高于鼠标</a:t>
            </a:r>
            <a:endParaRPr lang="en-US" altLang="zh-CN" sz="4200" dirty="0" smtClean="0">
              <a:latin typeface="Lucida Grande" charset="0"/>
              <a:sym typeface="Lucida Grande" charset="0"/>
            </a:endParaRPr>
          </a:p>
          <a:p>
            <a:pPr lvl="1" eaLnBrk="1" hangingPunct="1">
              <a:defRPr/>
            </a:pPr>
            <a:r>
              <a:rPr lang="ja-JP" altLang="en-US" sz="4200" dirty="0" smtClean="0">
                <a:latin typeface="Lucida Grande" charset="0"/>
                <a:sym typeface="Lucida Grande" charset="0"/>
              </a:rPr>
              <a:t>强大</a:t>
            </a:r>
            <a:r>
              <a:rPr lang="en-US" altLang="ja-JP" sz="4200" dirty="0" smtClean="0">
                <a:latin typeface="Lucida Grande" charset="0"/>
                <a:sym typeface="Lucida Grande" charset="0"/>
              </a:rPr>
              <a:t>  </a:t>
            </a:r>
            <a:r>
              <a:rPr lang="zh-CN" altLang="en-US" sz="4200" dirty="0" smtClean="0">
                <a:latin typeface="Lucida Grande" charset="0"/>
                <a:sym typeface="Lucida Grande" charset="0"/>
              </a:rPr>
              <a:t>命令可以</a:t>
            </a:r>
            <a:r>
              <a:rPr lang="ja-JP" altLang="en-US" sz="4200" dirty="0" smtClean="0">
                <a:latin typeface="Lucida Grande" charset="0"/>
                <a:sym typeface="Lucida Grande" charset="0"/>
              </a:rPr>
              <a:t>实现所有操作</a:t>
            </a:r>
            <a:endParaRPr lang="en-US" altLang="ja-JP" sz="4200" dirty="0" smtClean="0">
              <a:latin typeface="Lucida Grande" charset="0"/>
              <a:sym typeface="Lucida Grande" charset="0"/>
            </a:endParaRPr>
          </a:p>
          <a:p>
            <a:pPr lvl="1" eaLnBrk="1" hangingPunct="1">
              <a:defRPr/>
            </a:pPr>
            <a:r>
              <a:rPr lang="ja-JP" altLang="en-US" sz="4200" dirty="0" smtClean="0">
                <a:latin typeface="Lucida Grande" charset="0"/>
                <a:sym typeface="Lucida Grande" charset="0"/>
              </a:rPr>
              <a:t>智能</a:t>
            </a:r>
            <a:r>
              <a:rPr lang="en-US" altLang="ja-JP" sz="4200" dirty="0" smtClean="0">
                <a:latin typeface="Lucida Grande" charset="0"/>
                <a:sym typeface="Lucida Grande" charset="0"/>
              </a:rPr>
              <a:t>  </a:t>
            </a:r>
            <a:r>
              <a:rPr lang="zh-CN" altLang="en-US" sz="4200" dirty="0" smtClean="0">
                <a:latin typeface="Lucida Grande" charset="0"/>
                <a:sym typeface="Lucida Grande" charset="0"/>
              </a:rPr>
              <a:t>具备编程能力</a:t>
            </a:r>
            <a:r>
              <a:rPr lang="en-US" altLang="ja-JP" sz="4200" dirty="0" smtClean="0">
                <a:latin typeface="Lucida Grande" charset="0"/>
                <a:sym typeface="Lucida Grande" charset="0"/>
              </a:rPr>
              <a:t>,</a:t>
            </a:r>
            <a:r>
              <a:rPr lang="zh-CN" altLang="en-US" sz="4200" dirty="0" smtClean="0">
                <a:latin typeface="Lucida Grande" charset="0"/>
                <a:sym typeface="Lucida Grande" charset="0"/>
              </a:rPr>
              <a:t>可</a:t>
            </a:r>
            <a:r>
              <a:rPr lang="ja-JP" altLang="en-US" sz="4200" dirty="0" smtClean="0">
                <a:latin typeface="Lucida Grande" charset="0"/>
                <a:sym typeface="Lucida Grande" charset="0"/>
              </a:rPr>
              <a:t>实现定时、自动执行</a:t>
            </a:r>
            <a:r>
              <a:rPr lang="zh-CN" altLang="en-US" sz="4200" dirty="0" smtClean="0">
                <a:latin typeface="Lucida Grande" charset="0"/>
                <a:sym typeface="Lucida Grande" charset="0"/>
              </a:rPr>
              <a:t>脚本</a:t>
            </a:r>
            <a:endParaRPr lang="en-US" altLang="ja-JP" dirty="0" smtClean="0">
              <a:latin typeface="微软雅黑" pitchFamily="34" charset="-122"/>
            </a:endParaRPr>
          </a:p>
          <a:p>
            <a:pPr eaLnBrk="1" hangingPunct="1">
              <a:defRPr/>
            </a:pPr>
            <a:endParaRPr lang="en-US" altLang="zh-CN" dirty="0" smtClean="0">
              <a:latin typeface="微软雅黑" pitchFamily="34" charset="-122"/>
            </a:endParaRPr>
          </a:p>
        </p:txBody>
      </p:sp>
      <p:sp>
        <p:nvSpPr>
          <p:cNvPr id="18437" name="Rectangle 3"/>
          <p:cNvSpPr>
            <a:spLocks/>
          </p:cNvSpPr>
          <p:nvPr/>
        </p:nvSpPr>
        <p:spPr bwMode="auto">
          <a:xfrm>
            <a:off x="1600200" y="4851400"/>
            <a:ext cx="100203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endParaRPr lang="zh-CN" altLang="zh-CN">
              <a:solidFill>
                <a:schemeClr val="tx1"/>
              </a:solidFill>
              <a:ea typeface="MS PGothic" pitchFamily="34" charset="-128"/>
            </a:endParaRPr>
          </a:p>
        </p:txBody>
      </p:sp>
    </p:spTree>
    <p:extLst>
      <p:ext uri="{BB962C8B-B14F-4D97-AF65-F5344CB8AC3E}">
        <p14:creationId xmlns:p14="http://schemas.microsoft.com/office/powerpoint/2010/main" val="22038950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altLang="zh-CN" dirty="0" smtClean="0">
                <a:latin typeface="微软雅黑" pitchFamily="34" charset="-122"/>
              </a:rPr>
              <a:t>SHELL</a:t>
            </a:r>
            <a:r>
              <a:rPr lang="zh-CN" altLang="en-US" dirty="0" smtClean="0">
                <a:latin typeface="微软雅黑" pitchFamily="34" charset="-122"/>
              </a:rPr>
              <a:t>的类型</a:t>
            </a:r>
          </a:p>
        </p:txBody>
      </p:sp>
      <p:sp>
        <p:nvSpPr>
          <p:cNvPr id="5" name="Content Placeholder 4"/>
          <p:cNvSpPr>
            <a:spLocks noGrp="1"/>
          </p:cNvSpPr>
          <p:nvPr>
            <p:ph idx="1"/>
          </p:nvPr>
        </p:nvSpPr>
        <p:spPr>
          <a:xfrm>
            <a:off x="650875" y="2932113"/>
            <a:ext cx="11703050" cy="6057900"/>
          </a:xfrm>
        </p:spPr>
        <p:txBody>
          <a:bodyPr/>
          <a:lstStyle/>
          <a:p>
            <a:pPr eaLnBrk="1" hangingPunct="1">
              <a:defRPr/>
            </a:pPr>
            <a:r>
              <a:rPr lang="en-US" altLang="zh-CN" smtClean="0">
                <a:latin typeface="微软雅黑" pitchFamily="34" charset="-122"/>
              </a:rPr>
              <a:t>ash    </a:t>
            </a:r>
            <a:r>
              <a:rPr lang="zh-CN" altLang="en-US" smtClean="0">
                <a:latin typeface="微软雅黑" pitchFamily="34" charset="-122"/>
              </a:rPr>
              <a:t>最初的</a:t>
            </a:r>
            <a:r>
              <a:rPr lang="en-US" altLang="zh-CN" smtClean="0">
                <a:latin typeface="微软雅黑" pitchFamily="34" charset="-122"/>
              </a:rPr>
              <a:t>shell</a:t>
            </a:r>
            <a:r>
              <a:rPr lang="zh-CN" altLang="en-US" smtClean="0">
                <a:latin typeface="微软雅黑" pitchFamily="34" charset="-122"/>
              </a:rPr>
              <a:t>，最基本的</a:t>
            </a:r>
            <a:r>
              <a:rPr lang="en-US" altLang="zh-CN" smtClean="0">
                <a:latin typeface="微软雅黑" pitchFamily="34" charset="-122"/>
              </a:rPr>
              <a:t>shell</a:t>
            </a:r>
          </a:p>
          <a:p>
            <a:pPr eaLnBrk="1" hangingPunct="1">
              <a:defRPr/>
            </a:pPr>
            <a:r>
              <a:rPr lang="en-US" altLang="zh-CN" smtClean="0">
                <a:latin typeface="微软雅黑" pitchFamily="34" charset="-122"/>
              </a:rPr>
              <a:t>bash  </a:t>
            </a:r>
            <a:r>
              <a:rPr lang="zh-CN" altLang="en-US" smtClean="0">
                <a:latin typeface="微软雅黑" pitchFamily="34" charset="-122"/>
              </a:rPr>
              <a:t>标准的</a:t>
            </a:r>
            <a:r>
              <a:rPr lang="en-US" altLang="zh-CN" smtClean="0">
                <a:latin typeface="微软雅黑" pitchFamily="34" charset="-122"/>
              </a:rPr>
              <a:t>GNU shell</a:t>
            </a:r>
            <a:r>
              <a:rPr lang="zh-CN" altLang="en-US" smtClean="0">
                <a:latin typeface="微软雅黑" pitchFamily="34" charset="-122"/>
              </a:rPr>
              <a:t>，最经常使用</a:t>
            </a:r>
            <a:endParaRPr lang="en-US" altLang="zh-CN" smtClean="0">
              <a:latin typeface="微软雅黑" pitchFamily="34" charset="-122"/>
            </a:endParaRPr>
          </a:p>
          <a:p>
            <a:pPr eaLnBrk="1" hangingPunct="1">
              <a:defRPr/>
            </a:pPr>
            <a:r>
              <a:rPr lang="en-US" altLang="zh-CN" smtClean="0">
                <a:latin typeface="微软雅黑" pitchFamily="34" charset="-122"/>
              </a:rPr>
              <a:t>csh    </a:t>
            </a:r>
            <a:r>
              <a:rPr lang="zh-CN" altLang="en-US" smtClean="0">
                <a:latin typeface="微软雅黑" pitchFamily="34" charset="-122"/>
              </a:rPr>
              <a:t>语法类似于</a:t>
            </a:r>
            <a:r>
              <a:rPr lang="en-US" altLang="zh-CN" smtClean="0">
                <a:latin typeface="微软雅黑" pitchFamily="34" charset="-122"/>
              </a:rPr>
              <a:t>C</a:t>
            </a:r>
            <a:r>
              <a:rPr lang="zh-CN" altLang="en-US" smtClean="0">
                <a:latin typeface="微软雅黑" pitchFamily="34" charset="-122"/>
              </a:rPr>
              <a:t>语言，有些程序员使用</a:t>
            </a:r>
            <a:endParaRPr lang="en-US" altLang="zh-CN" smtClean="0">
              <a:latin typeface="微软雅黑" pitchFamily="34" charset="-122"/>
            </a:endParaRPr>
          </a:p>
          <a:p>
            <a:pPr eaLnBrk="1" hangingPunct="1">
              <a:defRPr/>
            </a:pPr>
            <a:r>
              <a:rPr lang="en-US" altLang="zh-CN" smtClean="0">
                <a:latin typeface="微软雅黑" pitchFamily="34" charset="-122"/>
              </a:rPr>
              <a:t>tcsh   csh</a:t>
            </a:r>
            <a:r>
              <a:rPr lang="zh-CN" altLang="en-US" smtClean="0">
                <a:latin typeface="微软雅黑" pitchFamily="34" charset="-122"/>
              </a:rPr>
              <a:t>的增强</a:t>
            </a:r>
            <a:endParaRPr lang="en-US" altLang="zh-CN" smtClean="0">
              <a:latin typeface="微软雅黑" pitchFamily="34" charset="-122"/>
            </a:endParaRPr>
          </a:p>
          <a:p>
            <a:pPr eaLnBrk="1" hangingPunct="1">
              <a:defRPr/>
            </a:pPr>
            <a:r>
              <a:rPr lang="en-US" altLang="zh-CN" smtClean="0">
                <a:latin typeface="微软雅黑" pitchFamily="34" charset="-122"/>
              </a:rPr>
              <a:t>zch    </a:t>
            </a:r>
            <a:r>
              <a:rPr lang="en-US" altLang="en-US" smtClean="0">
                <a:latin typeface="微软雅黑" pitchFamily="34" charset="-122"/>
              </a:rPr>
              <a:t>最大的</a:t>
            </a:r>
            <a:r>
              <a:rPr lang="en-US" altLang="ja-JP" smtClean="0">
                <a:latin typeface="微软雅黑" pitchFamily="34" charset="-122"/>
              </a:rPr>
              <a:t>Shell</a:t>
            </a:r>
            <a:endParaRPr lang="en-US" altLang="zh-CN" smtClean="0">
              <a:latin typeface="微软雅黑" pitchFamily="34" charset="-122"/>
            </a:endParaRPr>
          </a:p>
        </p:txBody>
      </p:sp>
    </p:spTree>
    <p:extLst>
      <p:ext uri="{BB962C8B-B14F-4D97-AF65-F5344CB8AC3E}">
        <p14:creationId xmlns:p14="http://schemas.microsoft.com/office/powerpoint/2010/main" val="348671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p:txBody>
          <a:bodyPr/>
          <a:lstStyle/>
          <a:p>
            <a:pPr eaLnBrk="1" hangingPunct="1">
              <a:defRPr/>
            </a:pPr>
            <a:r>
              <a:rPr lang="en-US" altLang="zh-CN" dirty="0" smtClean="0">
                <a:latin typeface="微软雅黑" pitchFamily="34" charset="-122"/>
              </a:rPr>
              <a:t>shell</a:t>
            </a:r>
            <a:r>
              <a:rPr lang="ja-JP" altLang="en-US" dirty="0" smtClean="0">
                <a:latin typeface="微软雅黑" pitchFamily="34" charset="-122"/>
              </a:rPr>
              <a:t>的基本使用</a:t>
            </a:r>
            <a:endParaRPr lang="zh-CN" altLang="en-US" dirty="0" smtClean="0">
              <a:latin typeface="微软雅黑" pitchFamily="34" charset="-122"/>
            </a:endParaRPr>
          </a:p>
        </p:txBody>
      </p:sp>
      <p:sp>
        <p:nvSpPr>
          <p:cNvPr id="53250" name="Rectangle 2"/>
          <p:cNvSpPr>
            <a:spLocks noGrp="1" noChangeArrowheads="1"/>
          </p:cNvSpPr>
          <p:nvPr>
            <p:ph idx="1"/>
          </p:nvPr>
        </p:nvSpPr>
        <p:spPr>
          <a:xfrm>
            <a:off x="1270000" y="2616200"/>
            <a:ext cx="10464800" cy="6883400"/>
          </a:xfrm>
        </p:spPr>
        <p:txBody>
          <a:bodyPr/>
          <a:lstStyle/>
          <a:p>
            <a:pPr marL="569913" indent="-303213" eaLnBrk="1" hangingPunct="1">
              <a:defRPr/>
            </a:pPr>
            <a:r>
              <a:rPr lang="ja-JP" altLang="en-US" sz="3300" smtClean="0">
                <a:latin typeface="Palatino" charset="0"/>
                <a:ea typeface="华文宋体" pitchFamily="2" charset="-122"/>
              </a:rPr>
              <a:t>进入</a:t>
            </a:r>
            <a:r>
              <a:rPr lang="en-US" altLang="ja-JP" sz="3300" smtClean="0">
                <a:latin typeface="Palatino" charset="0"/>
                <a:ea typeface="华文宋体" pitchFamily="2" charset="-122"/>
              </a:rPr>
              <a:t>shell</a:t>
            </a:r>
          </a:p>
          <a:p>
            <a:pPr marL="569913" indent="-303213" eaLnBrk="1" hangingPunct="1">
              <a:defRPr/>
            </a:pPr>
            <a:r>
              <a:rPr lang="ja-JP" altLang="en-US" sz="3300" smtClean="0">
                <a:latin typeface="Palatino" charset="0"/>
                <a:ea typeface="华文宋体" pitchFamily="2" charset="-122"/>
              </a:rPr>
              <a:t>提示符</a:t>
            </a:r>
            <a:endParaRPr lang="en-US" altLang="ja-JP" sz="3300" smtClean="0">
              <a:latin typeface="Palatino" charset="0"/>
              <a:ea typeface="华文宋体" pitchFamily="2" charset="-122"/>
            </a:endParaRPr>
          </a:p>
          <a:p>
            <a:pPr marL="569913" indent="-303213" eaLnBrk="1" hangingPunct="1">
              <a:defRPr/>
            </a:pPr>
            <a:endParaRPr lang="en-US" altLang="ja-JP" sz="3300" smtClean="0">
              <a:latin typeface="Palatino" charset="0"/>
              <a:ea typeface="华文宋体" pitchFamily="2" charset="-122"/>
            </a:endParaRPr>
          </a:p>
          <a:p>
            <a:pPr marL="569913" indent="-303213" eaLnBrk="1" hangingPunct="1">
              <a:defRPr/>
            </a:pPr>
            <a:endParaRPr lang="en-US" altLang="ja-JP" sz="3300" smtClean="0">
              <a:latin typeface="Palatino" charset="0"/>
              <a:ea typeface="华文宋体" pitchFamily="2" charset="-122"/>
            </a:endParaRPr>
          </a:p>
          <a:p>
            <a:pPr marL="569913" indent="-303213" eaLnBrk="1" hangingPunct="1">
              <a:defRPr/>
            </a:pPr>
            <a:endParaRPr lang="zh-CN" altLang="en-US" sz="3300" smtClean="0">
              <a:latin typeface="Palatino" charset="0"/>
              <a:ea typeface="华文宋体" pitchFamily="2" charset="-122"/>
            </a:endParaRPr>
          </a:p>
          <a:p>
            <a:pPr marL="569913" indent="-303213" eaLnBrk="1" hangingPunct="1">
              <a:defRPr/>
            </a:pPr>
            <a:endParaRPr lang="zh-CN" altLang="en-US" sz="3300" smtClean="0">
              <a:latin typeface="Palatino" charset="0"/>
              <a:ea typeface="华文宋体" pitchFamily="2" charset="-122"/>
            </a:endParaRPr>
          </a:p>
          <a:p>
            <a:pPr marL="760413" lvl="1" indent="0" eaLnBrk="1" hangingPunct="1">
              <a:defRPr/>
            </a:pPr>
            <a:r>
              <a:rPr lang="ja-JP" altLang="en-US" sz="2700" smtClean="0">
                <a:latin typeface="Palatino" charset="0"/>
                <a:ea typeface="华文宋体" pitchFamily="2" charset="-122"/>
              </a:rPr>
              <a:t>格式：</a:t>
            </a:r>
            <a:r>
              <a:rPr lang="ja-JP" altLang="en-US" sz="2700" smtClean="0">
                <a:solidFill>
                  <a:srgbClr val="000000"/>
                </a:solidFill>
                <a:latin typeface="Heiti SC Light" charset="-122"/>
                <a:ea typeface="Heiti SC Light" charset="-122"/>
                <a:sym typeface="Heiti SC Light" charset="-122"/>
              </a:rPr>
              <a:t>登录帐号</a:t>
            </a:r>
            <a:r>
              <a:rPr lang="en-US" altLang="ja-JP" sz="2700" smtClean="0">
                <a:solidFill>
                  <a:srgbClr val="000000"/>
                </a:solidFill>
                <a:latin typeface="Heiti SC Light" charset="-122"/>
                <a:ea typeface="Heiti SC Light" charset="-122"/>
                <a:sym typeface="Heiti SC Light" charset="-122"/>
              </a:rPr>
              <a:t>@</a:t>
            </a:r>
            <a:r>
              <a:rPr lang="ja-JP" altLang="en-US" sz="2700" smtClean="0">
                <a:solidFill>
                  <a:srgbClr val="000000"/>
                </a:solidFill>
                <a:latin typeface="Heiti SC Light" charset="-122"/>
                <a:ea typeface="Heiti SC Light" charset="-122"/>
                <a:sym typeface="Heiti SC Light" charset="-122"/>
              </a:rPr>
              <a:t>电脑主机名</a:t>
            </a:r>
            <a:r>
              <a:rPr lang="en-US" altLang="ja-JP" sz="2700" smtClean="0">
                <a:solidFill>
                  <a:srgbClr val="000000"/>
                </a:solidFill>
                <a:latin typeface="Heiti SC Light" charset="-122"/>
                <a:ea typeface="Heiti SC Light" charset="-122"/>
                <a:sym typeface="Heiti SC Light" charset="-122"/>
              </a:rPr>
              <a:t>:</a:t>
            </a:r>
            <a:r>
              <a:rPr lang="ja-JP" altLang="en-US" sz="2700" smtClean="0">
                <a:solidFill>
                  <a:srgbClr val="000000"/>
                </a:solidFill>
                <a:latin typeface="Heiti SC Light" charset="-122"/>
                <a:ea typeface="Heiti SC Light" charset="-122"/>
                <a:sym typeface="Heiti SC Light" charset="-122"/>
              </a:rPr>
              <a:t>当前目录</a:t>
            </a:r>
            <a:r>
              <a:rPr lang="en-US" altLang="ja-JP" sz="2700" smtClean="0">
                <a:solidFill>
                  <a:srgbClr val="000000"/>
                </a:solidFill>
                <a:latin typeface="Heiti SC Light" charset="-122"/>
                <a:ea typeface="Heiti SC Light" charset="-122"/>
                <a:sym typeface="Heiti SC Light" charset="-122"/>
              </a:rPr>
              <a:t>$</a:t>
            </a:r>
          </a:p>
          <a:p>
            <a:pPr marL="760413" lvl="1" indent="0" eaLnBrk="1" hangingPunct="1">
              <a:defRPr/>
            </a:pPr>
            <a:r>
              <a:rPr lang="en-US" altLang="ja-JP" sz="2700" smtClean="0">
                <a:solidFill>
                  <a:srgbClr val="000000"/>
                </a:solidFill>
                <a:latin typeface="Heiti SC Light" charset="-122"/>
                <a:ea typeface="Heiti SC Light" charset="-122"/>
                <a:sym typeface="Heiti SC Light" charset="-122"/>
              </a:rPr>
              <a:t> </a:t>
            </a:r>
            <a:r>
              <a:rPr lang="zh-CN" altLang="en-US" sz="2700" smtClean="0">
                <a:solidFill>
                  <a:srgbClr val="000000"/>
                </a:solidFill>
                <a:latin typeface="Heiti SC Light" charset="-122"/>
                <a:ea typeface="Heiti SC Light" charset="-122"/>
                <a:sym typeface="Heiti SC Light" charset="-122"/>
              </a:rPr>
              <a:t>～表示在“家”</a:t>
            </a:r>
            <a:r>
              <a:rPr lang="en-US" altLang="zh-CN" sz="2700" smtClean="0">
                <a:solidFill>
                  <a:srgbClr val="000000"/>
                </a:solidFill>
                <a:latin typeface="Heiti SC Light" charset="-122"/>
                <a:ea typeface="Heiti SC Light" charset="-122"/>
                <a:sym typeface="Heiti SC Light" charset="-122"/>
              </a:rPr>
              <a:t>/home/username</a:t>
            </a:r>
            <a:endParaRPr lang="en-US" altLang="ja-JP" sz="2700" smtClean="0">
              <a:solidFill>
                <a:srgbClr val="000000"/>
              </a:solidFill>
              <a:latin typeface="Heiti SC Light" charset="-122"/>
              <a:ea typeface="Heiti SC Light" charset="-122"/>
              <a:sym typeface="Heiti SC Light" charset="-122"/>
            </a:endParaRPr>
          </a:p>
          <a:p>
            <a:pPr marL="569913" indent="-303213" eaLnBrk="1" hangingPunct="1">
              <a:defRPr/>
            </a:pPr>
            <a:r>
              <a:rPr lang="ja-JP" altLang="en-US" sz="3300" smtClean="0">
                <a:latin typeface="Palatino" charset="0"/>
                <a:ea typeface="华文宋体" pitchFamily="2" charset="-122"/>
              </a:rPr>
              <a:t>命令</a:t>
            </a:r>
            <a:endParaRPr lang="en-US" altLang="ja-JP" sz="3300" smtClean="0">
              <a:latin typeface="Palatino" charset="0"/>
              <a:ea typeface="华文宋体" pitchFamily="2" charset="-122"/>
            </a:endParaRPr>
          </a:p>
          <a:p>
            <a:pPr marL="760413" lvl="1" indent="0" eaLnBrk="1" hangingPunct="1">
              <a:defRPr/>
            </a:pPr>
            <a:r>
              <a:rPr lang="ja-JP" altLang="en-US" sz="3300" smtClean="0">
                <a:latin typeface="Palatino" charset="0"/>
                <a:ea typeface="华文宋体" pitchFamily="2" charset="-122"/>
              </a:rPr>
              <a:t>在提示符下面就可以输入命令了</a:t>
            </a:r>
            <a:endParaRPr lang="en-US" altLang="ja-JP" sz="3300" smtClean="0">
              <a:latin typeface="Palatino" charset="0"/>
              <a:ea typeface="华文宋体" pitchFamily="2" charset="-122"/>
            </a:endParaRPr>
          </a:p>
          <a:p>
            <a:pPr marL="760413" lvl="1" indent="0" eaLnBrk="1" hangingPunct="1">
              <a:defRPr/>
            </a:pPr>
            <a:r>
              <a:rPr lang="ja-JP" altLang="en-US" sz="3300" smtClean="0">
                <a:latin typeface="Palatino" charset="0"/>
                <a:ea typeface="华文宋体" pitchFamily="2" charset="-122"/>
              </a:rPr>
              <a:t>输入方法：命令</a:t>
            </a:r>
            <a:r>
              <a:rPr lang="en-US" altLang="ja-JP" sz="3300" smtClean="0">
                <a:latin typeface="Palatino" charset="0"/>
                <a:ea typeface="华文宋体" pitchFamily="2" charset="-122"/>
              </a:rPr>
              <a:t>+</a:t>
            </a:r>
            <a:r>
              <a:rPr lang="ja-JP" altLang="en-US" sz="3300" smtClean="0">
                <a:latin typeface="Palatino" charset="0"/>
                <a:ea typeface="华文宋体" pitchFamily="2" charset="-122"/>
              </a:rPr>
              <a:t>参数</a:t>
            </a:r>
            <a:r>
              <a:rPr lang="en-US" altLang="ja-JP" sz="3300" smtClean="0">
                <a:latin typeface="Palatino" charset="0"/>
                <a:ea typeface="华文宋体" pitchFamily="2" charset="-122"/>
              </a:rPr>
              <a:t>+</a:t>
            </a:r>
            <a:r>
              <a:rPr lang="ja-JP" altLang="en-US" sz="3300" smtClean="0">
                <a:latin typeface="Palatino" charset="0"/>
                <a:ea typeface="华文宋体" pitchFamily="2" charset="-122"/>
              </a:rPr>
              <a:t>回车</a:t>
            </a:r>
            <a:endParaRPr lang="en-US" altLang="ja-JP" sz="3300" smtClean="0">
              <a:latin typeface="Palatino" charset="0"/>
              <a:ea typeface="华文宋体" pitchFamily="2" charset="-122"/>
            </a:endParaRPr>
          </a:p>
          <a:p>
            <a:pPr marL="760413" lvl="1" indent="0" eaLnBrk="1" hangingPunct="1">
              <a:defRPr/>
            </a:pPr>
            <a:r>
              <a:rPr lang="en-US" altLang="zh-CN" sz="3300" smtClean="0">
                <a:latin typeface="Palatino" charset="0"/>
                <a:ea typeface="华文宋体" pitchFamily="2" charset="-122"/>
              </a:rPr>
              <a:t>Tab</a:t>
            </a:r>
            <a:r>
              <a:rPr lang="zh-CN" altLang="en-US" sz="3300" smtClean="0">
                <a:latin typeface="Palatino" charset="0"/>
                <a:ea typeface="华文宋体" pitchFamily="2" charset="-122"/>
              </a:rPr>
              <a:t>键和方向键</a:t>
            </a:r>
            <a:endParaRPr lang="en-US" altLang="ja-JP" sz="3300" smtClean="0">
              <a:latin typeface="Palatino" charset="0"/>
              <a:ea typeface="华文宋体" pitchFamily="2" charset="-122"/>
            </a:endParaRPr>
          </a:p>
          <a:p>
            <a:pPr marL="760413" lvl="1" indent="0" eaLnBrk="1" hangingPunct="1">
              <a:defRPr/>
            </a:pPr>
            <a:endParaRPr lang="zh-CN" altLang="en-US" sz="3300" smtClean="0">
              <a:latin typeface="Palatino" charset="0"/>
              <a:ea typeface="华文宋体" pitchFamily="2" charset="-122"/>
            </a:endParaRPr>
          </a:p>
          <a:p>
            <a:pPr marL="760413" lvl="1" indent="0" eaLnBrk="1" hangingPunct="1">
              <a:defRPr/>
            </a:pPr>
            <a:endParaRPr lang="en-US" altLang="zh-CN" sz="3300" smtClean="0">
              <a:latin typeface="Palatino" charset="0"/>
              <a:ea typeface="华文宋体" pitchFamily="2" charset="-122"/>
            </a:endParaRPr>
          </a:p>
        </p:txBody>
      </p:sp>
      <p:pic>
        <p:nvPicPr>
          <p:cNvPr id="2048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988" y="3868738"/>
            <a:ext cx="10915650"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6014152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zh-CN" altLang="en-US" smtClean="0">
                <a:latin typeface="微软雅黑" pitchFamily="34" charset="-122"/>
              </a:rPr>
              <a:t>先看看</a:t>
            </a:r>
            <a:r>
              <a:rPr lang="en-US" altLang="zh-CN" smtClean="0">
                <a:latin typeface="微软雅黑" pitchFamily="34" charset="-122"/>
              </a:rPr>
              <a:t>help</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p:pic>
      <p:pic>
        <p:nvPicPr>
          <p:cNvPr id="2150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3163" y="1781175"/>
            <a:ext cx="10871200" cy="797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4825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zh-CN" altLang="en-US" smtClean="0">
                <a:latin typeface="微软雅黑" pitchFamily="34" charset="-122"/>
              </a:rPr>
              <a:t>先看看</a:t>
            </a:r>
            <a:r>
              <a:rPr lang="en-US" altLang="zh-CN" smtClean="0">
                <a:latin typeface="微软雅黑" pitchFamily="34" charset="-122"/>
              </a:rPr>
              <a:t>help</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p:pic>
      <p:pic>
        <p:nvPicPr>
          <p:cNvPr id="2253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100" y="2716213"/>
            <a:ext cx="12542838"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3737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027113" y="4133850"/>
            <a:ext cx="11053762" cy="2133600"/>
          </a:xfrm>
        </p:spPr>
        <p:txBody>
          <a:bodyPr/>
          <a:lstStyle/>
          <a:p>
            <a:pPr eaLnBrk="1" hangingPunct="1">
              <a:defRPr/>
            </a:pPr>
            <a:r>
              <a:rPr lang="zh-CN" altLang="en-US" sz="4000" smtClean="0">
                <a:latin typeface="微软雅黑" pitchFamily="34" charset="-122"/>
                <a:ea typeface="微软雅黑" pitchFamily="34" charset="-122"/>
              </a:rPr>
              <a:t>如何学习命令的使用？</a:t>
            </a:r>
          </a:p>
        </p:txBody>
      </p:sp>
    </p:spTree>
    <p:extLst>
      <p:ext uri="{BB962C8B-B14F-4D97-AF65-F5344CB8AC3E}">
        <p14:creationId xmlns:p14="http://schemas.microsoft.com/office/powerpoint/2010/main" val="2385661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ea typeface="+mj-ea"/>
              </a:rPr>
              <a:t>man</a:t>
            </a:r>
            <a:endParaRPr lang="en-US" dirty="0">
              <a:ea typeface="+mj-ea"/>
            </a:endParaRPr>
          </a:p>
        </p:txBody>
      </p:sp>
      <p:sp>
        <p:nvSpPr>
          <p:cNvPr id="7" name="Content Placeholder 6"/>
          <p:cNvSpPr>
            <a:spLocks noGrp="1"/>
          </p:cNvSpPr>
          <p:nvPr>
            <p:ph idx="1"/>
          </p:nvPr>
        </p:nvSpPr>
        <p:spPr/>
        <p:txBody>
          <a:bodyPr/>
          <a:lstStyle/>
          <a:p>
            <a:pPr>
              <a:defRPr/>
            </a:pPr>
            <a:r>
              <a:rPr lang="zh-CN" altLang="zh-CN" smtClean="0">
                <a:latin typeface="微软雅黑" pitchFamily="34" charset="-122"/>
              </a:rPr>
              <a:t>m</a:t>
            </a:r>
            <a:r>
              <a:rPr lang="en-US" altLang="zh-CN" smtClean="0">
                <a:latin typeface="微软雅黑" pitchFamily="34" charset="-122"/>
              </a:rPr>
              <a:t>an+</a:t>
            </a:r>
            <a:r>
              <a:rPr lang="zh-CN" altLang="en-US" smtClean="0">
                <a:latin typeface="微软雅黑" pitchFamily="34" charset="-122"/>
              </a:rPr>
              <a:t>命令</a:t>
            </a:r>
            <a:r>
              <a:rPr lang="en-US" altLang="zh-CN" smtClean="0">
                <a:latin typeface="微软雅黑" pitchFamily="34" charset="-122"/>
              </a:rPr>
              <a:t>/</a:t>
            </a:r>
            <a:r>
              <a:rPr lang="zh-CN" altLang="en-US" smtClean="0">
                <a:latin typeface="微软雅黑" pitchFamily="34" charset="-122"/>
              </a:rPr>
              <a:t>工具名称</a:t>
            </a:r>
            <a:endParaRPr lang="en-US" altLang="zh-CN" smtClean="0">
              <a:latin typeface="微软雅黑" pitchFamily="34" charset="-122"/>
            </a:endParaRPr>
          </a:p>
          <a:p>
            <a:pPr>
              <a:defRPr/>
            </a:pPr>
            <a:r>
              <a:rPr lang="zh-CN" altLang="en-US" smtClean="0">
                <a:latin typeface="微软雅黑" pitchFamily="34" charset="-122"/>
              </a:rPr>
              <a:t>滚动：方向键</a:t>
            </a:r>
            <a:endParaRPr lang="en-US" altLang="zh-CN" smtClean="0">
              <a:latin typeface="微软雅黑" pitchFamily="34" charset="-122"/>
            </a:endParaRPr>
          </a:p>
          <a:p>
            <a:pPr>
              <a:defRPr/>
            </a:pPr>
            <a:r>
              <a:rPr lang="zh-CN" altLang="en-US" smtClean="0">
                <a:latin typeface="微软雅黑" pitchFamily="34" charset="-122"/>
              </a:rPr>
              <a:t>翻屏：空格健</a:t>
            </a:r>
            <a:endParaRPr lang="en-US" altLang="zh-CN" smtClean="0">
              <a:latin typeface="微软雅黑" pitchFamily="34" charset="-122"/>
            </a:endParaRPr>
          </a:p>
          <a:p>
            <a:pPr>
              <a:defRPr/>
            </a:pPr>
            <a:r>
              <a:rPr lang="zh-CN" altLang="en-US" smtClean="0">
                <a:latin typeface="微软雅黑" pitchFamily="34" charset="-122"/>
              </a:rPr>
              <a:t>退出：</a:t>
            </a:r>
            <a:r>
              <a:rPr lang="en-US" altLang="zh-CN" smtClean="0">
                <a:latin typeface="微软雅黑" pitchFamily="34" charset="-122"/>
              </a:rPr>
              <a:t>q</a:t>
            </a:r>
          </a:p>
        </p:txBody>
      </p:sp>
      <p:pic>
        <p:nvPicPr>
          <p:cNvPr id="2458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18075" y="3940175"/>
            <a:ext cx="772795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9595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ea typeface="+mj-ea"/>
              </a:rPr>
              <a:t>info</a:t>
            </a:r>
            <a:endParaRPr lang="en-US" dirty="0">
              <a:ea typeface="+mj-ea"/>
            </a:endParaRPr>
          </a:p>
        </p:txBody>
      </p:sp>
      <p:sp>
        <p:nvSpPr>
          <p:cNvPr id="3" name="Content Placeholder 2"/>
          <p:cNvSpPr>
            <a:spLocks noGrp="1"/>
          </p:cNvSpPr>
          <p:nvPr>
            <p:ph idx="1"/>
          </p:nvPr>
        </p:nvSpPr>
        <p:spPr/>
        <p:txBody>
          <a:bodyPr/>
          <a:lstStyle/>
          <a:p>
            <a:pPr>
              <a:defRPr/>
            </a:pPr>
            <a:r>
              <a:rPr lang="en-US" altLang="zh-CN" smtClean="0">
                <a:latin typeface="微软雅黑" pitchFamily="34" charset="-122"/>
              </a:rPr>
              <a:t>info+</a:t>
            </a:r>
            <a:r>
              <a:rPr lang="zh-CN" altLang="en-US" smtClean="0">
                <a:latin typeface="微软雅黑" pitchFamily="34" charset="-122"/>
              </a:rPr>
              <a:t>命令</a:t>
            </a:r>
            <a:r>
              <a:rPr lang="en-US" altLang="zh-CN" smtClean="0">
                <a:latin typeface="微软雅黑" pitchFamily="34" charset="-122"/>
              </a:rPr>
              <a:t>/</a:t>
            </a:r>
            <a:r>
              <a:rPr lang="zh-CN" altLang="en-US" smtClean="0">
                <a:latin typeface="微软雅黑" pitchFamily="34" charset="-122"/>
              </a:rPr>
              <a:t>工具名称</a:t>
            </a:r>
            <a:endParaRPr lang="en-US" altLang="zh-CN" smtClean="0">
              <a:latin typeface="微软雅黑" pitchFamily="34" charset="-122"/>
            </a:endParaRPr>
          </a:p>
          <a:p>
            <a:pPr>
              <a:defRPr/>
            </a:pPr>
            <a:r>
              <a:rPr lang="zh-CN" altLang="en-US" smtClean="0">
                <a:latin typeface="微软雅黑" pitchFamily="34" charset="-122"/>
              </a:rPr>
              <a:t>滚动：方向键</a:t>
            </a:r>
            <a:endParaRPr lang="en-US" altLang="zh-CN" smtClean="0">
              <a:latin typeface="微软雅黑" pitchFamily="34" charset="-122"/>
            </a:endParaRPr>
          </a:p>
          <a:p>
            <a:pPr>
              <a:defRPr/>
            </a:pPr>
            <a:r>
              <a:rPr lang="zh-CN" altLang="en-US" smtClean="0">
                <a:latin typeface="微软雅黑" pitchFamily="34" charset="-122"/>
              </a:rPr>
              <a:t>翻屏：空格健</a:t>
            </a:r>
            <a:endParaRPr lang="en-US" altLang="zh-CN" smtClean="0">
              <a:latin typeface="微软雅黑" pitchFamily="34" charset="-122"/>
            </a:endParaRPr>
          </a:p>
          <a:p>
            <a:pPr>
              <a:defRPr/>
            </a:pPr>
            <a:r>
              <a:rPr lang="zh-CN" altLang="en-US" smtClean="0">
                <a:latin typeface="微软雅黑" pitchFamily="34" charset="-122"/>
              </a:rPr>
              <a:t>退出：</a:t>
            </a:r>
            <a:r>
              <a:rPr lang="en-US" altLang="zh-CN" smtClean="0">
                <a:latin typeface="微软雅黑" pitchFamily="34" charset="-122"/>
              </a:rPr>
              <a:t>q</a:t>
            </a:r>
            <a:endParaRPr lang="en-US" altLang="ja-JP" smtClean="0">
              <a:latin typeface="微软雅黑" pitchFamily="34" charset="-122"/>
            </a:endParaRPr>
          </a:p>
          <a:p>
            <a:pPr>
              <a:defRPr/>
            </a:pPr>
            <a:endParaRPr lang="en-US" altLang="zh-CN" smtClean="0">
              <a:latin typeface="微软雅黑" pitchFamily="34" charset="-122"/>
            </a:endParaRPr>
          </a:p>
          <a:p>
            <a:pPr>
              <a:defRPr/>
            </a:pPr>
            <a:r>
              <a:rPr lang="zh-CN" altLang="en-US" smtClean="0">
                <a:latin typeface="微软雅黑" pitchFamily="34" charset="-122"/>
              </a:rPr>
              <a:t>内部命令：？</a:t>
            </a:r>
            <a:endParaRPr lang="en-US" altLang="zh-CN" smtClean="0">
              <a:latin typeface="微软雅黑" pitchFamily="34" charset="-122"/>
            </a:endParaRPr>
          </a:p>
        </p:txBody>
      </p:sp>
      <p:pic>
        <p:nvPicPr>
          <p:cNvPr id="2560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62538" y="3940175"/>
            <a:ext cx="7715250" cy="4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8055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extLst>
            <a:ext uri="{FAA26D3D-D897-4be2-8F04-BA451C77F1D7}">
              <ma14:placeholderFlag xmlns:ma14="http://schemas.microsoft.com/office/mac/drawingml/2011/main" val="1"/>
            </a:ext>
          </a:extLst>
        </p:spPr>
        <p:txBody>
          <a:bodyPr/>
          <a:lstStyle/>
          <a:p>
            <a:pPr eaLnBrk="1" hangingPunct="1"/>
            <a:r>
              <a:rPr lang="en-US" altLang="zh-CN" dirty="0" err="1" smtClean="0">
                <a:latin typeface="微软雅黑" pitchFamily="34" charset="-122"/>
              </a:rPr>
              <a:t>linux</a:t>
            </a:r>
            <a:r>
              <a:rPr lang="ja-JP" altLang="en-US" dirty="0" smtClean="0">
                <a:latin typeface="微软雅黑" pitchFamily="34" charset="-122"/>
              </a:rPr>
              <a:t>的发音？</a:t>
            </a:r>
            <a:endParaRPr lang="zh-CN" altLang="en-US" dirty="0" smtClean="0">
              <a:latin typeface="微软雅黑" pitchFamily="34" charset="-122"/>
            </a:endParaRPr>
          </a:p>
        </p:txBody>
      </p:sp>
      <p:sp>
        <p:nvSpPr>
          <p:cNvPr id="23554" name="Rectangle 2"/>
          <p:cNvSpPr>
            <a:spLocks noGrp="1" noChangeArrowheads="1"/>
          </p:cNvSpPr>
          <p:nvPr>
            <p:ph idx="1"/>
          </p:nvPr>
        </p:nvSpPr>
        <p:spPr>
          <a:extLst>
            <a:ext uri="{FAA26D3D-D897-4be2-8F04-BA451C77F1D7}">
              <ma14:placeholderFlag xmlns:ma14="http://schemas.microsoft.com/office/mac/drawingml/2011/main" val="1"/>
            </a:ext>
          </a:extLst>
        </p:spPr>
        <p:txBody>
          <a:bodyPr/>
          <a:lstStyle/>
          <a:p>
            <a:pPr marL="887367"/>
            <a:endParaRPr lang="en-US" altLang="zh-CN" dirty="0" smtClean="0">
              <a:latin typeface="微软雅黑" pitchFamily="34" charset="-122"/>
            </a:endParaRPr>
          </a:p>
          <a:p>
            <a:pPr marL="887367"/>
            <a:endParaRPr lang="en-US" altLang="zh-CN" dirty="0" smtClean="0">
              <a:latin typeface="微软雅黑" pitchFamily="34" charset="-122"/>
            </a:endParaRPr>
          </a:p>
          <a:p>
            <a:pPr marL="887367"/>
            <a:r>
              <a:rPr lang="en-US" altLang="zh-CN" dirty="0" smtClean="0">
                <a:latin typeface="微软雅黑" pitchFamily="34" charset="-122"/>
              </a:rPr>
              <a:t>Linus </a:t>
            </a:r>
            <a:r>
              <a:rPr lang="ja-JP" altLang="en-US" dirty="0" smtClean="0">
                <a:latin typeface="微软雅黑" pitchFamily="34" charset="-122"/>
              </a:rPr>
              <a:t>本人对</a:t>
            </a:r>
            <a:r>
              <a:rPr lang="en-US" altLang="ja-JP" dirty="0" err="1" smtClean="0">
                <a:latin typeface="微软雅黑" pitchFamily="34" charset="-122"/>
              </a:rPr>
              <a:t>linux</a:t>
            </a:r>
            <a:r>
              <a:rPr lang="ja-JP" altLang="en-US" dirty="0" smtClean="0">
                <a:latin typeface="微软雅黑" pitchFamily="34" charset="-122"/>
              </a:rPr>
              <a:t>的发音：</a:t>
            </a:r>
            <a:endParaRPr lang="en-US" altLang="ja-JP" dirty="0" smtClean="0">
              <a:latin typeface="微软雅黑" pitchFamily="34" charset="-122"/>
            </a:endParaRPr>
          </a:p>
          <a:p>
            <a:pPr marL="887367"/>
            <a:r>
              <a:rPr lang="en-US" altLang="zh-CN" dirty="0" smtClean="0">
                <a:latin typeface="微软雅黑" pitchFamily="34" charset="-122"/>
              </a:rPr>
              <a:t>['</a:t>
            </a:r>
            <a:r>
              <a:rPr lang="en-US" altLang="zh-CN" dirty="0" err="1" smtClean="0">
                <a:latin typeface="微软雅黑" pitchFamily="34" charset="-122"/>
              </a:rPr>
              <a:t>li:nэks</a:t>
            </a:r>
            <a:r>
              <a:rPr lang="en-US" altLang="zh-CN" dirty="0" smtClean="0">
                <a:latin typeface="微软雅黑" pitchFamily="34" charset="-122"/>
              </a:rPr>
              <a:t>]</a:t>
            </a:r>
          </a:p>
        </p:txBody>
      </p:sp>
    </p:spTree>
    <p:extLst>
      <p:ext uri="{BB962C8B-B14F-4D97-AF65-F5344CB8AC3E}">
        <p14:creationId xmlns:p14="http://schemas.microsoft.com/office/powerpoint/2010/main" val="261095807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zh-CN" smtClean="0">
                <a:latin typeface="微软雅黑" pitchFamily="34" charset="-122"/>
              </a:rPr>
              <a:t>--help</a:t>
            </a:r>
            <a:r>
              <a:rPr lang="en-US" altLang="en-US" smtClean="0">
                <a:latin typeface="微软雅黑" pitchFamily="34" charset="-122"/>
              </a:rPr>
              <a:t>参数</a:t>
            </a:r>
            <a:endParaRPr lang="zh-CN" altLang="en-US" smtClean="0">
              <a:latin typeface="微软雅黑" pitchFamily="34" charset="-122"/>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957263" y="2068513"/>
            <a:ext cx="11703050" cy="7146925"/>
          </a:xfrm>
        </p:spPr>
      </p:pic>
    </p:spTree>
    <p:extLst>
      <p:ext uri="{BB962C8B-B14F-4D97-AF65-F5344CB8AC3E}">
        <p14:creationId xmlns:p14="http://schemas.microsoft.com/office/powerpoint/2010/main" val="2785262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en-US" smtClean="0">
                <a:latin typeface="微软雅黑" pitchFamily="34" charset="-122"/>
              </a:rPr>
              <a:t>比较</a:t>
            </a:r>
            <a:endParaRPr lang="zh-CN" altLang="en-US" smtClean="0">
              <a:latin typeface="微软雅黑" pitchFamily="34" charset="-122"/>
            </a:endParaRPr>
          </a:p>
        </p:txBody>
      </p:sp>
      <p:sp>
        <p:nvSpPr>
          <p:cNvPr id="3" name="Content Placeholder 2"/>
          <p:cNvSpPr>
            <a:spLocks noGrp="1"/>
          </p:cNvSpPr>
          <p:nvPr>
            <p:ph idx="1"/>
          </p:nvPr>
        </p:nvSpPr>
        <p:spPr/>
        <p:txBody>
          <a:bodyPr/>
          <a:lstStyle/>
          <a:p>
            <a:pPr>
              <a:defRPr/>
            </a:pPr>
            <a:r>
              <a:rPr lang="en-US" altLang="zh-CN" dirty="0" smtClean="0">
                <a:latin typeface="微软雅黑" pitchFamily="34" charset="-122"/>
              </a:rPr>
              <a:t>--help</a:t>
            </a:r>
            <a:r>
              <a:rPr lang="zh-CN" altLang="en-US" dirty="0" smtClean="0">
                <a:latin typeface="微软雅黑" pitchFamily="34" charset="-122"/>
              </a:rPr>
              <a:t>不是单独的工具，而是工具的参数</a:t>
            </a:r>
            <a:endParaRPr lang="en-US" altLang="zh-CN" dirty="0" smtClean="0">
              <a:latin typeface="微软雅黑" pitchFamily="34" charset="-122"/>
            </a:endParaRPr>
          </a:p>
          <a:p>
            <a:pPr>
              <a:defRPr/>
            </a:pPr>
            <a:r>
              <a:rPr lang="en-US" altLang="zh-CN" dirty="0" smtClean="0">
                <a:latin typeface="微软雅黑" pitchFamily="34" charset="-122"/>
              </a:rPr>
              <a:t>--help</a:t>
            </a:r>
            <a:r>
              <a:rPr lang="zh-CN" altLang="en-US" dirty="0" smtClean="0">
                <a:latin typeface="微软雅黑" pitchFamily="34" charset="-122"/>
              </a:rPr>
              <a:t>比较快捷，信息较少</a:t>
            </a:r>
            <a:endParaRPr lang="en-US" altLang="zh-CN" dirty="0" smtClean="0">
              <a:latin typeface="微软雅黑" pitchFamily="34" charset="-122"/>
            </a:endParaRPr>
          </a:p>
          <a:p>
            <a:pPr>
              <a:defRPr/>
            </a:pPr>
            <a:r>
              <a:rPr lang="zh-CN" altLang="zh-CN" dirty="0" smtClean="0">
                <a:latin typeface="微软雅黑" pitchFamily="34" charset="-122"/>
              </a:rPr>
              <a:t>m</a:t>
            </a:r>
            <a:r>
              <a:rPr lang="en-US" altLang="zh-CN" dirty="0" smtClean="0">
                <a:latin typeface="微软雅黑" pitchFamily="34" charset="-122"/>
              </a:rPr>
              <a:t>an</a:t>
            </a:r>
            <a:r>
              <a:rPr lang="zh-CN" altLang="en-US" dirty="0" smtClean="0">
                <a:latin typeface="微软雅黑" pitchFamily="34" charset="-122"/>
              </a:rPr>
              <a:t>和</a:t>
            </a:r>
            <a:r>
              <a:rPr lang="en-US" altLang="zh-CN" dirty="0" smtClean="0">
                <a:latin typeface="微软雅黑" pitchFamily="34" charset="-122"/>
              </a:rPr>
              <a:t>info</a:t>
            </a:r>
            <a:r>
              <a:rPr lang="zh-CN" altLang="en-US" dirty="0" smtClean="0">
                <a:latin typeface="微软雅黑" pitchFamily="34" charset="-122"/>
              </a:rPr>
              <a:t>都需要外部的文档支持</a:t>
            </a:r>
            <a:endParaRPr lang="en-US" altLang="zh-CN" dirty="0" smtClean="0">
              <a:latin typeface="微软雅黑" pitchFamily="34" charset="-122"/>
            </a:endParaRPr>
          </a:p>
          <a:p>
            <a:pPr>
              <a:defRPr/>
            </a:pPr>
            <a:r>
              <a:rPr lang="en-US" altLang="zh-CN" dirty="0" smtClean="0">
                <a:latin typeface="微软雅黑" pitchFamily="34" charset="-122"/>
              </a:rPr>
              <a:t>info</a:t>
            </a:r>
            <a:r>
              <a:rPr lang="zh-CN" altLang="en-US" dirty="0" smtClean="0">
                <a:latin typeface="微软雅黑" pitchFamily="34" charset="-122"/>
              </a:rPr>
              <a:t>比</a:t>
            </a:r>
            <a:r>
              <a:rPr lang="en-US" altLang="zh-CN" dirty="0" smtClean="0">
                <a:latin typeface="微软雅黑" pitchFamily="34" charset="-122"/>
              </a:rPr>
              <a:t>man</a:t>
            </a:r>
            <a:r>
              <a:rPr lang="zh-CN" altLang="en-US" dirty="0" smtClean="0">
                <a:latin typeface="微软雅黑" pitchFamily="34" charset="-122"/>
              </a:rPr>
              <a:t>更详细</a:t>
            </a:r>
            <a:endParaRPr lang="en-US" altLang="zh-CN" dirty="0" smtClean="0">
              <a:latin typeface="微软雅黑" pitchFamily="34" charset="-122"/>
            </a:endParaRPr>
          </a:p>
          <a:p>
            <a:pPr>
              <a:defRPr/>
            </a:pPr>
            <a:endParaRPr lang="en-US" altLang="zh-CN" dirty="0" smtClean="0">
              <a:latin typeface="微软雅黑" pitchFamily="34" charset="-122"/>
            </a:endParaRPr>
          </a:p>
        </p:txBody>
      </p:sp>
    </p:spTree>
    <p:extLst>
      <p:ext uri="{BB962C8B-B14F-4D97-AF65-F5344CB8AC3E}">
        <p14:creationId xmlns:p14="http://schemas.microsoft.com/office/powerpoint/2010/main" val="3558635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7113" y="6267450"/>
            <a:ext cx="11053762" cy="1936750"/>
          </a:xfrm>
        </p:spPr>
        <p:txBody>
          <a:bodyPr/>
          <a:lstStyle/>
          <a:p>
            <a:pPr eaLnBrk="1" hangingPunct="1">
              <a:defRPr/>
            </a:pPr>
            <a:endParaRPr lang="zh-CN" altLang="zh-CN" cap="none" smtClean="0">
              <a:latin typeface="微软雅黑" pitchFamily="34" charset="-122"/>
            </a:endParaRPr>
          </a:p>
        </p:txBody>
      </p:sp>
      <p:sp>
        <p:nvSpPr>
          <p:cNvPr id="5" name="Text Placeholder 4"/>
          <p:cNvSpPr>
            <a:spLocks noGrp="1"/>
          </p:cNvSpPr>
          <p:nvPr>
            <p:ph type="body" idx="1"/>
          </p:nvPr>
        </p:nvSpPr>
        <p:spPr>
          <a:xfrm>
            <a:off x="1027113" y="4133850"/>
            <a:ext cx="11053762" cy="2133600"/>
          </a:xfrm>
        </p:spPr>
        <p:txBody>
          <a:bodyPr/>
          <a:lstStyle/>
          <a:p>
            <a:pPr eaLnBrk="1" hangingPunct="1">
              <a:defRPr/>
            </a:pPr>
            <a:r>
              <a:rPr lang="zh-CN" altLang="en-US" sz="4000" dirty="0" smtClean="0">
                <a:latin typeface="微软雅黑" pitchFamily="34" charset="-122"/>
                <a:ea typeface="微软雅黑" pitchFamily="34" charset="-122"/>
              </a:rPr>
              <a:t>文件和目录操作</a:t>
            </a:r>
          </a:p>
        </p:txBody>
      </p:sp>
    </p:spTree>
    <p:extLst>
      <p:ext uri="{BB962C8B-B14F-4D97-AF65-F5344CB8AC3E}">
        <p14:creationId xmlns:p14="http://schemas.microsoft.com/office/powerpoint/2010/main" val="2144366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p:txBody>
          <a:bodyPr/>
          <a:lstStyle/>
          <a:p>
            <a:pPr eaLnBrk="1" hangingPunct="1">
              <a:defRPr/>
            </a:pPr>
            <a:r>
              <a:rPr lang="en-US" altLang="zh-CN" smtClean="0">
                <a:latin typeface="微软雅黑" pitchFamily="34" charset="-122"/>
              </a:rPr>
              <a:t>linux</a:t>
            </a:r>
            <a:r>
              <a:rPr lang="ja-JP" altLang="en-US" smtClean="0">
                <a:latin typeface="微软雅黑" pitchFamily="34" charset="-122"/>
              </a:rPr>
              <a:t>的文件系统</a:t>
            </a:r>
            <a:endParaRPr lang="zh-CN" altLang="en-US" smtClean="0">
              <a:latin typeface="微软雅黑" pitchFamily="34" charset="-122"/>
            </a:endParaRPr>
          </a:p>
        </p:txBody>
      </p:sp>
      <p:sp>
        <p:nvSpPr>
          <p:cNvPr id="55298" name="Rectangle 2"/>
          <p:cNvSpPr>
            <a:spLocks noGrp="1" noChangeArrowheads="1"/>
          </p:cNvSpPr>
          <p:nvPr>
            <p:ph idx="1"/>
          </p:nvPr>
        </p:nvSpPr>
        <p:spPr/>
        <p:txBody>
          <a:bodyPr/>
          <a:lstStyle/>
          <a:p>
            <a:pPr marL="887413" eaLnBrk="1" hangingPunct="1">
              <a:defRPr/>
            </a:pPr>
            <a:r>
              <a:rPr lang="en-US" altLang="zh-CN" dirty="0" smtClean="0">
                <a:latin typeface="微软雅黑" pitchFamily="34" charset="-122"/>
              </a:rPr>
              <a:t>windows</a:t>
            </a:r>
            <a:r>
              <a:rPr lang="ja-JP" altLang="en-US" dirty="0" smtClean="0">
                <a:latin typeface="微软雅黑" pitchFamily="34" charset="-122"/>
              </a:rPr>
              <a:t>的文件系统？</a:t>
            </a:r>
            <a:endParaRPr lang="en-US" altLang="ja-JP" dirty="0" smtClean="0">
              <a:latin typeface="微软雅黑" pitchFamily="34" charset="-122"/>
            </a:endParaRPr>
          </a:p>
          <a:p>
            <a:pPr marL="887413" eaLnBrk="1" hangingPunct="1">
              <a:defRPr/>
            </a:pPr>
            <a:r>
              <a:rPr lang="en-US" altLang="zh-CN" dirty="0" err="1" smtClean="0">
                <a:latin typeface="微软雅黑" pitchFamily="34" charset="-122"/>
              </a:rPr>
              <a:t>linux</a:t>
            </a:r>
            <a:r>
              <a:rPr lang="ja-JP" altLang="en-US" dirty="0" smtClean="0">
                <a:latin typeface="微软雅黑" pitchFamily="34" charset="-122"/>
              </a:rPr>
              <a:t>：逻辑上的虚拟文件系统，与物理设备完全分开。分区可以挂载（</a:t>
            </a:r>
            <a:r>
              <a:rPr lang="en-US" altLang="ja-JP" dirty="0" smtClean="0">
                <a:latin typeface="微软雅黑" pitchFamily="34" charset="-122"/>
              </a:rPr>
              <a:t>mount</a:t>
            </a:r>
            <a:r>
              <a:rPr lang="ja-JP" altLang="en-US" dirty="0" smtClean="0">
                <a:latin typeface="微软雅黑" pitchFamily="34" charset="-122"/>
              </a:rPr>
              <a:t>）在任何目录上。</a:t>
            </a:r>
            <a:endParaRPr lang="zh-CN" altLang="en-US" dirty="0" smtClean="0">
              <a:latin typeface="微软雅黑" pitchFamily="34" charset="-122"/>
            </a:endParaRPr>
          </a:p>
        </p:txBody>
      </p:sp>
    </p:spTree>
    <p:extLst>
      <p:ext uri="{BB962C8B-B14F-4D97-AF65-F5344CB8AC3E}">
        <p14:creationId xmlns:p14="http://schemas.microsoft.com/office/powerpoint/2010/main" val="416441374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p:txBody>
          <a:bodyPr/>
          <a:lstStyle/>
          <a:p>
            <a:pPr eaLnBrk="1" hangingPunct="1">
              <a:defRPr/>
            </a:pPr>
            <a:r>
              <a:rPr lang="en-US" altLang="zh-CN" smtClean="0">
                <a:latin typeface="微软雅黑" pitchFamily="34" charset="-122"/>
              </a:rPr>
              <a:t>linux</a:t>
            </a:r>
            <a:r>
              <a:rPr lang="ja-JP" altLang="en-US" smtClean="0">
                <a:latin typeface="微软雅黑" pitchFamily="34" charset="-122"/>
              </a:rPr>
              <a:t>的目录树</a:t>
            </a:r>
            <a:endParaRPr lang="zh-CN" altLang="en-US" smtClean="0">
              <a:latin typeface="微软雅黑" pitchFamily="34" charset="-122"/>
            </a:endParaRPr>
          </a:p>
        </p:txBody>
      </p:sp>
      <p:graphicFrame>
        <p:nvGraphicFramePr>
          <p:cNvPr id="57346" name="Group 2"/>
          <p:cNvGraphicFramePr>
            <a:graphicFrameLocks noGrp="1"/>
          </p:cNvGraphicFramePr>
          <p:nvPr/>
        </p:nvGraphicFramePr>
        <p:xfrm>
          <a:off x="1498600" y="2286000"/>
          <a:ext cx="10215563" cy="6913592"/>
        </p:xfrm>
        <a:graphic>
          <a:graphicData uri="http://schemas.openxmlformats.org/drawingml/2006/table">
            <a:tbl>
              <a:tblPr/>
              <a:tblGrid>
                <a:gridCol w="1714500"/>
                <a:gridCol w="8501063"/>
              </a:tblGrid>
              <a:tr h="566711">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400" b="1" i="0" u="none" strike="noStrike" cap="none" normalizeH="0" baseline="0" smtClean="0">
                          <a:ln>
                            <a:noFill/>
                          </a:ln>
                          <a:solidFill>
                            <a:srgbClr val="FFFFFF"/>
                          </a:solidFill>
                          <a:effectLst/>
                          <a:latin typeface="Arial" pitchFamily="34" charset="0"/>
                          <a:ea typeface="MS PGothic" pitchFamily="34" charset="-128"/>
                          <a:sym typeface="ＭＳ 明朝" charset="-128"/>
                        </a:rPr>
                        <a:t>目</a:t>
                      </a:r>
                      <a:r>
                        <a:rPr kumimoji="0" lang="ja-JP" altLang="en-US" sz="2400" b="1" i="0" u="none" strike="noStrike" cap="none" normalizeH="0" baseline="0" smtClean="0">
                          <a:ln>
                            <a:noFill/>
                          </a:ln>
                          <a:solidFill>
                            <a:srgbClr val="FFFFFF"/>
                          </a:solidFill>
                          <a:effectLst/>
                          <a:latin typeface="Arial" pitchFamily="34" charset="0"/>
                          <a:ea typeface="MS PGothic" pitchFamily="34" charset="-128"/>
                          <a:sym typeface="宋体" pitchFamily="2" charset="-122"/>
                        </a:rPr>
                        <a:t>录</a:t>
                      </a:r>
                      <a:endParaRPr kumimoji="0" lang="zh-CN" altLang="en-US" sz="2400" b="0" i="0" u="none" strike="noStrike" cap="none" normalizeH="0" baseline="0" smtClean="0">
                        <a:ln>
                          <a:noFill/>
                        </a:ln>
                        <a:solidFill>
                          <a:srgbClr val="000000"/>
                        </a:solidFill>
                        <a:effectLst/>
                        <a:latin typeface="宋体" pitchFamily="2" charset="-122"/>
                        <a:ea typeface="宋体" pitchFamily="2" charset="-122"/>
                        <a:sym typeface="宋体" pitchFamily="2" charset="-122"/>
                      </a:endParaRPr>
                    </a:p>
                  </a:txBody>
                  <a:tcPr marL="50800" marR="50800" marT="50805" marB="50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400" b="1" i="0" u="none" strike="noStrike" cap="none" normalizeH="0" baseline="0" smtClean="0">
                          <a:ln>
                            <a:noFill/>
                          </a:ln>
                          <a:solidFill>
                            <a:srgbClr val="FFFFFF"/>
                          </a:solidFill>
                          <a:effectLst/>
                          <a:latin typeface="Arial" pitchFamily="34" charset="0"/>
                          <a:ea typeface="MS PGothic" pitchFamily="34" charset="-128"/>
                          <a:sym typeface="ＭＳ 明朝" charset="-128"/>
                        </a:rPr>
                        <a:t>内容</a:t>
                      </a:r>
                      <a:endParaRPr kumimoji="0" lang="zh-CN" altLang="en-US" sz="2400" b="0" i="0" u="none" strike="noStrike" cap="none" normalizeH="0" baseline="0" smtClean="0">
                        <a:ln>
                          <a:noFill/>
                        </a:ln>
                        <a:solidFill>
                          <a:srgbClr val="000000"/>
                        </a:solidFill>
                        <a:effectLst/>
                        <a:latin typeface="ＭＳ 明朝" charset="-128"/>
                        <a:ea typeface="ＭＳ 明朝" charset="-128"/>
                        <a:sym typeface="ＭＳ 明朝" charset="-128"/>
                      </a:endParaRPr>
                    </a:p>
                  </a:txBody>
                  <a:tcPr marL="50800" marR="50800" marT="50805" marB="508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703555">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400" b="0" i="0" u="none" strike="noStrike" cap="none" normalizeH="0" baseline="0" smtClean="0">
                          <a:ln>
                            <a:noFill/>
                          </a:ln>
                          <a:solidFill>
                            <a:srgbClr val="1D528D"/>
                          </a:solidFill>
                          <a:effectLst/>
                          <a:latin typeface="Arial" pitchFamily="34" charset="0"/>
                          <a:ea typeface="MS PGothic" pitchFamily="34" charset="-128"/>
                          <a:sym typeface="Arial" pitchFamily="34" charset="0"/>
                        </a:rPr>
                        <a:t>/</a:t>
                      </a:r>
                      <a:endParaRPr kumimoji="0" lang="en-US" altLang="zh-CN" sz="2400" b="0" i="0" u="none" strike="noStrike" cap="none" normalizeH="0" baseline="0" smtClean="0">
                        <a:ln>
                          <a:noFill/>
                        </a:ln>
                        <a:solidFill>
                          <a:srgbClr val="000000"/>
                        </a:solidFill>
                        <a:effectLst/>
                        <a:latin typeface="Arial" pitchFamily="34" charset="0"/>
                        <a:ea typeface="华文宋体" pitchFamily="2" charset="-122"/>
                        <a:cs typeface="Arial" pitchFamily="34" charset="0"/>
                        <a:sym typeface="Arial" pitchFamily="34" charset="0"/>
                      </a:endParaRPr>
                    </a:p>
                  </a:txBody>
                  <a:tcPr marL="31750" marR="31750" marT="31752" marB="3175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根目</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录</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a:t>
                      </a:r>
                      <a:r>
                        <a:rPr kumimoji="0" lang="en-US" altLang="ja-JP" sz="2100" b="0" i="0" u="none" strike="noStrike" cap="none" normalizeH="0" baseline="0" smtClean="0">
                          <a:ln>
                            <a:noFill/>
                          </a:ln>
                          <a:solidFill>
                            <a:srgbClr val="1D528D"/>
                          </a:solidFill>
                          <a:effectLst/>
                          <a:latin typeface="Arial" pitchFamily="34" charset="0"/>
                          <a:ea typeface="MS PGothic" pitchFamily="34" charset="-128"/>
                          <a:sym typeface="Arial" pitchFamily="34" charset="0"/>
                        </a:rPr>
                        <a:t>Windows</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中</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每个分区都会有一个相</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应</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的根目</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录</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a:t>
                      </a:r>
                      <a:r>
                        <a:rPr kumimoji="0" lang="en-US" altLang="ja-JP" sz="2100" b="0" i="0" u="none" strike="noStrike" cap="none" normalizeH="0" baseline="0" smtClean="0">
                          <a:ln>
                            <a:noFill/>
                          </a:ln>
                          <a:solidFill>
                            <a:srgbClr val="1D528D"/>
                          </a:solidFill>
                          <a:effectLst/>
                          <a:latin typeface="Arial" pitchFamily="34" charset="0"/>
                          <a:ea typeface="MS PGothic" pitchFamily="34" charset="-128"/>
                          <a:sym typeface="Arial" pitchFamily="34" charset="0"/>
                        </a:rPr>
                        <a:t>Linux</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和</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只有</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唯一的根目</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录</a:t>
                      </a:r>
                      <a:endParaRPr kumimoji="0" lang="zh-CN" altLang="en-US" sz="2100" b="0" i="0" u="none" strike="noStrike" cap="none" normalizeH="0" baseline="0" smtClean="0">
                        <a:ln>
                          <a:noFill/>
                        </a:ln>
                        <a:solidFill>
                          <a:srgbClr val="000000"/>
                        </a:solidFill>
                        <a:effectLst/>
                        <a:latin typeface="宋体" pitchFamily="2" charset="-122"/>
                        <a:ea typeface="宋体" pitchFamily="2" charset="-122"/>
                        <a:sym typeface="宋体" pitchFamily="2" charset="-122"/>
                      </a:endParaRPr>
                    </a:p>
                  </a:txBody>
                  <a:tcPr marL="31750" marR="31750" marT="31752" marB="3175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r>
              <a:tr h="1527103">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400" b="0" i="0" u="none" strike="noStrike" cap="none" normalizeH="0" baseline="0" smtClean="0">
                          <a:ln>
                            <a:noFill/>
                          </a:ln>
                          <a:solidFill>
                            <a:srgbClr val="1D528D"/>
                          </a:solidFill>
                          <a:effectLst/>
                          <a:latin typeface="Arial" pitchFamily="34" charset="0"/>
                          <a:ea typeface="MS PGothic" pitchFamily="34" charset="-128"/>
                          <a:sym typeface="Arial" pitchFamily="34" charset="0"/>
                        </a:rPr>
                        <a:t>/bin</a:t>
                      </a:r>
                    </a:p>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400" b="0" i="0" u="none" strike="noStrike" cap="none" normalizeH="0" baseline="0" smtClean="0">
                          <a:ln>
                            <a:noFill/>
                          </a:ln>
                          <a:solidFill>
                            <a:srgbClr val="1D528D"/>
                          </a:solidFill>
                          <a:effectLst/>
                          <a:latin typeface="Arial" pitchFamily="34" charset="0"/>
                          <a:ea typeface="MS PGothic" pitchFamily="34" charset="-128"/>
                          <a:sym typeface="Arial" pitchFamily="34" charset="0"/>
                        </a:rPr>
                        <a:t>/usr/bin</a:t>
                      </a:r>
                      <a:endParaRPr kumimoji="0" lang="en-US" altLang="zh-CN" sz="2400" b="0" i="0" u="none" strike="noStrike" cap="none" normalizeH="0" baseline="0" smtClean="0">
                        <a:ln>
                          <a:noFill/>
                        </a:ln>
                        <a:solidFill>
                          <a:srgbClr val="000000"/>
                        </a:solidFill>
                        <a:effectLst/>
                        <a:latin typeface="Arial" pitchFamily="34" charset="0"/>
                        <a:ea typeface="华文宋体" pitchFamily="2" charset="-122"/>
                        <a:cs typeface="Arial" pitchFamily="34" charset="0"/>
                        <a:sym typeface="Arial" pitchFamily="34" charset="0"/>
                      </a:endParaRPr>
                    </a:p>
                  </a:txBody>
                  <a:tcPr marL="31750" marR="31750" marT="31752" marB="3175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ＭＳ 明朝" charset="-128"/>
                        </a:rPr>
                        <a:t>二</a:t>
                      </a: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进</a:t>
                      </a: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ＭＳ 明朝" charset="-128"/>
                        </a:rPr>
                        <a:t>制可</a:t>
                      </a: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执</a:t>
                      </a: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ＭＳ 明朝" charset="-128"/>
                        </a:rPr>
                        <a:t>行文件</a:t>
                      </a:r>
                      <a:endParaRPr kumimoji="0" lang="en-US" altLang="ja-JP" sz="2400" b="0" i="0" u="none" strike="noStrike" cap="none" normalizeH="0" baseline="0" smtClean="0">
                        <a:ln>
                          <a:noFill/>
                        </a:ln>
                        <a:solidFill>
                          <a:srgbClr val="1D528D"/>
                        </a:solidFill>
                        <a:effectLst/>
                        <a:latin typeface="Arial" pitchFamily="34" charset="0"/>
                        <a:ea typeface="MS PGothic" pitchFamily="34" charset="-128"/>
                        <a:sym typeface="Times New Roman" pitchFamily="18" charset="0"/>
                      </a:endParaRPr>
                    </a:p>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ＭＳ 明朝" charset="-128"/>
                        </a:rPr>
                        <a:t>如</a:t>
                      </a:r>
                      <a:r>
                        <a:rPr kumimoji="0" lang="en-US" altLang="ja-JP" sz="2400" b="0" i="0" u="none" strike="noStrike" cap="none" normalizeH="0" baseline="0" smtClean="0">
                          <a:ln>
                            <a:noFill/>
                          </a:ln>
                          <a:solidFill>
                            <a:srgbClr val="1D528D"/>
                          </a:solidFill>
                          <a:effectLst/>
                          <a:latin typeface="Arial" pitchFamily="34" charset="0"/>
                          <a:ea typeface="MS PGothic" pitchFamily="34" charset="-128"/>
                          <a:sym typeface="Cambria" pitchFamily="18" charset="0"/>
                        </a:rPr>
                        <a:t>:</a:t>
                      </a:r>
                    </a:p>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400" b="0" i="0" u="none" strike="noStrike" cap="none" normalizeH="0" baseline="0" smtClean="0">
                          <a:ln>
                            <a:noFill/>
                          </a:ln>
                          <a:solidFill>
                            <a:srgbClr val="1D528D"/>
                          </a:solidFill>
                          <a:effectLst/>
                          <a:latin typeface="Arial" pitchFamily="34" charset="0"/>
                          <a:ea typeface="MS PGothic" pitchFamily="34" charset="-128"/>
                          <a:sym typeface="Cambria" pitchFamily="18" charset="0"/>
                        </a:rPr>
                        <a:t>pwd, ls , rm ,mv </a:t>
                      </a: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ＭＳ 明朝" charset="-128"/>
                        </a:rPr>
                        <a:t>等文件操作命名都在</a:t>
                      </a:r>
                      <a:r>
                        <a:rPr kumimoji="0" lang="en-US" altLang="ja-JP" sz="2400" b="0" i="0" u="none" strike="noStrike" cap="none" normalizeH="0" baseline="0" smtClean="0">
                          <a:ln>
                            <a:noFill/>
                          </a:ln>
                          <a:solidFill>
                            <a:srgbClr val="1D528D"/>
                          </a:solidFill>
                          <a:effectLst/>
                          <a:latin typeface="Arial" pitchFamily="34" charset="0"/>
                          <a:ea typeface="MS PGothic" pitchFamily="34" charset="-128"/>
                          <a:sym typeface="Cambria" pitchFamily="18" charset="0"/>
                        </a:rPr>
                        <a:t>/bin</a:t>
                      </a:r>
                      <a:endParaRPr kumimoji="0" lang="en-US" altLang="ja-JP" sz="2400" b="0" i="0" u="none" strike="noStrike" cap="none" normalizeH="0" baseline="0" smtClean="0">
                        <a:ln>
                          <a:noFill/>
                        </a:ln>
                        <a:solidFill>
                          <a:srgbClr val="1D528D"/>
                        </a:solidFill>
                        <a:effectLst/>
                        <a:latin typeface="Arial" pitchFamily="34" charset="0"/>
                        <a:ea typeface="MS PGothic" pitchFamily="34" charset="-128"/>
                        <a:sym typeface="Times New Roman" pitchFamily="18" charset="0"/>
                      </a:endParaRPr>
                    </a:p>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400" b="0" i="0" u="none" strike="noStrike" cap="none" normalizeH="0" baseline="0" smtClean="0">
                          <a:ln>
                            <a:noFill/>
                          </a:ln>
                          <a:solidFill>
                            <a:srgbClr val="1D528D"/>
                          </a:solidFill>
                          <a:effectLst/>
                          <a:latin typeface="Arial" pitchFamily="34" charset="0"/>
                          <a:ea typeface="MS PGothic" pitchFamily="34" charset="-128"/>
                          <a:sym typeface="Cambria" pitchFamily="18" charset="0"/>
                        </a:rPr>
                        <a:t>wget,zip,tar</a:t>
                      </a: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ＭＳ 明朝" charset="-128"/>
                        </a:rPr>
                        <a:t>等在</a:t>
                      </a:r>
                      <a:r>
                        <a:rPr kumimoji="0" lang="en-US" altLang="ja-JP" sz="2400" b="0" i="0" u="none" strike="noStrike" cap="none" normalizeH="0" baseline="0" smtClean="0">
                          <a:ln>
                            <a:noFill/>
                          </a:ln>
                          <a:solidFill>
                            <a:srgbClr val="1D528D"/>
                          </a:solidFill>
                          <a:effectLst/>
                          <a:latin typeface="Arial" pitchFamily="34" charset="0"/>
                          <a:ea typeface="MS PGothic" pitchFamily="34" charset="-128"/>
                          <a:sym typeface="Cambria" pitchFamily="18" charset="0"/>
                        </a:rPr>
                        <a:t>/usr/bin</a:t>
                      </a: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ＭＳ 明朝" charset="-128"/>
                        </a:rPr>
                        <a:t>下</a:t>
                      </a:r>
                      <a:endParaRPr kumimoji="0" lang="zh-CN" altLang="en-US" sz="3800" b="0" i="0" u="none" strike="noStrike" cap="none" normalizeH="0" baseline="0" smtClean="0">
                        <a:ln>
                          <a:noFill/>
                        </a:ln>
                        <a:solidFill>
                          <a:srgbClr val="000000"/>
                        </a:solidFill>
                        <a:effectLst/>
                        <a:latin typeface="Palatino" charset="0"/>
                        <a:ea typeface="华文宋体" pitchFamily="2" charset="-122"/>
                        <a:sym typeface="Palatino" charset="0"/>
                      </a:endParaRPr>
                    </a:p>
                  </a:txBody>
                  <a:tcPr marL="31750" marR="31750" marT="31752" marB="3175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r>
              <a:tr h="1090561">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400" b="0" i="0" u="none" strike="noStrike" cap="none" normalizeH="0" baseline="0" smtClean="0">
                          <a:ln>
                            <a:noFill/>
                          </a:ln>
                          <a:solidFill>
                            <a:srgbClr val="1D528D"/>
                          </a:solidFill>
                          <a:effectLst/>
                          <a:latin typeface="Arial" pitchFamily="34" charset="0"/>
                          <a:ea typeface="MS PGothic" pitchFamily="34" charset="-128"/>
                          <a:sym typeface="Arial" pitchFamily="34" charset="0"/>
                        </a:rPr>
                        <a:t>/boot</a:t>
                      </a:r>
                      <a:endParaRPr kumimoji="0" lang="en-US" altLang="zh-CN" sz="2400" b="0" i="0" u="none" strike="noStrike" cap="none" normalizeH="0" baseline="0" smtClean="0">
                        <a:ln>
                          <a:noFill/>
                        </a:ln>
                        <a:solidFill>
                          <a:srgbClr val="000000"/>
                        </a:solidFill>
                        <a:effectLst/>
                        <a:latin typeface="Arial" pitchFamily="34" charset="0"/>
                        <a:ea typeface="华文宋体" pitchFamily="2" charset="-122"/>
                        <a:cs typeface="Arial" pitchFamily="34" charset="0"/>
                        <a:sym typeface="Arial" pitchFamily="34" charset="0"/>
                      </a:endParaRPr>
                    </a:p>
                  </a:txBody>
                  <a:tcPr marL="31750" marR="31750" marT="31752" marB="3175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ＭＳ 明朝" charset="-128"/>
                        </a:rPr>
                        <a:t>系</a:t>
                      </a: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统启动相关的文件。</a:t>
                      </a:r>
                      <a:endParaRPr kumimoji="0" lang="en-US" altLang="ja-JP" sz="2400" b="0" i="0" u="none" strike="noStrike" cap="none" normalizeH="0" baseline="0" smtClean="0">
                        <a:ln>
                          <a:noFill/>
                        </a:ln>
                        <a:solidFill>
                          <a:srgbClr val="1D528D"/>
                        </a:solidFill>
                        <a:effectLst/>
                        <a:latin typeface="Arial" pitchFamily="34" charset="0"/>
                        <a:ea typeface="MS PGothic" pitchFamily="34" charset="-128"/>
                        <a:sym typeface="Times New Roman" pitchFamily="18" charset="0"/>
                      </a:endParaRPr>
                    </a:p>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其中</a:t>
                      </a:r>
                      <a:r>
                        <a:rPr kumimoji="0" lang="en-US" altLang="ja-JP" sz="2400" b="0" i="0" u="none" strike="noStrike" cap="none" normalizeH="0" baseline="0" smtClean="0">
                          <a:ln>
                            <a:noFill/>
                          </a:ln>
                          <a:solidFill>
                            <a:srgbClr val="1D528D"/>
                          </a:solidFill>
                          <a:effectLst/>
                          <a:latin typeface="Arial" pitchFamily="34" charset="0"/>
                          <a:ea typeface="MS PGothic" pitchFamily="34" charset="-128"/>
                          <a:sym typeface="Arial" pitchFamily="34" charset="0"/>
                        </a:rPr>
                        <a:t>vmlinuz</a:t>
                      </a: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ＭＳ 明朝" charset="-128"/>
                        </a:rPr>
                        <a:t>就是</a:t>
                      </a:r>
                      <a:r>
                        <a:rPr kumimoji="0" lang="en-US" altLang="ja-JP" sz="2400" b="0" i="0" u="none" strike="noStrike" cap="none" normalizeH="0" baseline="0" smtClean="0">
                          <a:ln>
                            <a:noFill/>
                          </a:ln>
                          <a:solidFill>
                            <a:srgbClr val="1D528D"/>
                          </a:solidFill>
                          <a:effectLst/>
                          <a:latin typeface="Arial" pitchFamily="34" charset="0"/>
                          <a:ea typeface="MS PGothic" pitchFamily="34" charset="-128"/>
                          <a:sym typeface="Cambria" pitchFamily="18" charset="0"/>
                        </a:rPr>
                        <a:t> </a:t>
                      </a:r>
                      <a:r>
                        <a:rPr kumimoji="0" lang="en-US" altLang="ja-JP" sz="2400" b="0" i="0" u="none" strike="noStrike" cap="none" normalizeH="0" baseline="0" smtClean="0">
                          <a:ln>
                            <a:noFill/>
                          </a:ln>
                          <a:solidFill>
                            <a:srgbClr val="1D528D"/>
                          </a:solidFill>
                          <a:effectLst/>
                          <a:latin typeface="Arial" pitchFamily="34" charset="0"/>
                          <a:ea typeface="MS PGothic" pitchFamily="34" charset="-128"/>
                          <a:sym typeface="Arial" pitchFamily="34" charset="0"/>
                        </a:rPr>
                        <a:t>Linux </a:t>
                      </a: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ＭＳ 明朝" charset="-128"/>
                        </a:rPr>
                        <a:t>的</a:t>
                      </a:r>
                      <a:r>
                        <a:rPr kumimoji="0" lang="en-US" altLang="ja-JP" sz="2400" b="0" i="0" u="none" strike="noStrike" cap="none" normalizeH="0" baseline="0" smtClean="0">
                          <a:ln>
                            <a:noFill/>
                          </a:ln>
                          <a:solidFill>
                            <a:srgbClr val="1D528D"/>
                          </a:solidFill>
                          <a:effectLst/>
                          <a:latin typeface="Arial" pitchFamily="34" charset="0"/>
                          <a:ea typeface="MS PGothic" pitchFamily="34" charset="-128"/>
                          <a:sym typeface="Cambria" pitchFamily="18" charset="0"/>
                        </a:rPr>
                        <a:t> </a:t>
                      </a:r>
                      <a:r>
                        <a:rPr kumimoji="0" lang="en-US" altLang="ja-JP" sz="2400" b="0" i="0" u="none" strike="noStrike" cap="none" normalizeH="0" baseline="0" smtClean="0">
                          <a:ln>
                            <a:noFill/>
                          </a:ln>
                          <a:solidFill>
                            <a:srgbClr val="1D528D"/>
                          </a:solidFill>
                          <a:effectLst/>
                          <a:latin typeface="Arial" pitchFamily="34" charset="0"/>
                          <a:ea typeface="MS PGothic" pitchFamily="34" charset="-128"/>
                          <a:sym typeface="Arial" pitchFamily="34" charset="0"/>
                        </a:rPr>
                        <a:t>Kernel</a:t>
                      </a: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（不到</a:t>
                      </a:r>
                      <a:r>
                        <a:rPr kumimoji="0" lang="en-US" altLang="ja-JP" sz="24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2M</a:t>
                      </a: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a:t>
                      </a:r>
                      <a:endParaRPr kumimoji="0" lang="zh-CN" altLang="en-US" sz="3800" b="0" i="0" u="none" strike="noStrike" cap="none" normalizeH="0" baseline="0" smtClean="0">
                        <a:ln>
                          <a:noFill/>
                        </a:ln>
                        <a:solidFill>
                          <a:srgbClr val="000000"/>
                        </a:solidFill>
                        <a:effectLst/>
                        <a:latin typeface="Palatino" charset="0"/>
                        <a:ea typeface="华文宋体" pitchFamily="2" charset="-122"/>
                        <a:sym typeface="Palatino" charset="0"/>
                      </a:endParaRPr>
                    </a:p>
                  </a:txBody>
                  <a:tcPr marL="31750" marR="31750" marT="31752" marB="3175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r>
              <a:tr h="1801728">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400" b="0" i="0" u="none" strike="noStrike" cap="none" normalizeH="0" baseline="0" smtClean="0">
                          <a:ln>
                            <a:noFill/>
                          </a:ln>
                          <a:solidFill>
                            <a:srgbClr val="1D528D"/>
                          </a:solidFill>
                          <a:effectLst/>
                          <a:latin typeface="Arial" pitchFamily="34" charset="0"/>
                          <a:ea typeface="MS PGothic" pitchFamily="34" charset="-128"/>
                          <a:sym typeface="Arial" pitchFamily="34" charset="0"/>
                        </a:rPr>
                        <a:t>/dev</a:t>
                      </a:r>
                      <a:endParaRPr kumimoji="0" lang="en-US" altLang="zh-CN" sz="2400" b="0" i="0" u="none" strike="noStrike" cap="none" normalizeH="0" baseline="0" smtClean="0">
                        <a:ln>
                          <a:noFill/>
                        </a:ln>
                        <a:solidFill>
                          <a:srgbClr val="000000"/>
                        </a:solidFill>
                        <a:effectLst/>
                        <a:latin typeface="Arial" pitchFamily="34" charset="0"/>
                        <a:ea typeface="华文宋体" pitchFamily="2" charset="-122"/>
                        <a:cs typeface="Arial" pitchFamily="34" charset="0"/>
                        <a:sym typeface="Arial" pitchFamily="34" charset="0"/>
                      </a:endParaRPr>
                    </a:p>
                  </a:txBody>
                  <a:tcPr marL="31750" marR="31750" marT="31752" marB="3175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100" b="0" i="0" u="none" strike="noStrike" cap="none" normalizeH="0" baseline="0" smtClean="0">
                          <a:ln>
                            <a:noFill/>
                          </a:ln>
                          <a:solidFill>
                            <a:srgbClr val="1D528D"/>
                          </a:solidFill>
                          <a:effectLst/>
                          <a:latin typeface="Arial" pitchFamily="34" charset="0"/>
                          <a:ea typeface="MS PGothic" pitchFamily="34" charset="-128"/>
                          <a:sym typeface="Arial" pitchFamily="34" charset="0"/>
                        </a:rPr>
                        <a:t>Linux</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内核</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创</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建的用来控制硬件</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设备</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的特殊文件</a:t>
                      </a:r>
                      <a:endParaRPr kumimoji="0" lang="en-US" altLang="ja-JP" sz="2100" b="0" i="0" u="none" strike="noStrike" cap="none" normalizeH="0" baseline="0" smtClean="0">
                        <a:ln>
                          <a:noFill/>
                        </a:ln>
                        <a:solidFill>
                          <a:srgbClr val="1D528D"/>
                        </a:solidFill>
                        <a:effectLst/>
                        <a:latin typeface="Arial" pitchFamily="34" charset="0"/>
                        <a:ea typeface="MS PGothic" pitchFamily="34" charset="-128"/>
                        <a:sym typeface="Arial" pitchFamily="34" charset="0"/>
                      </a:endParaRPr>
                    </a:p>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如第一个</a:t>
                      </a:r>
                      <a:r>
                        <a:rPr kumimoji="0" lang="en-US" altLang="ja-JP"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CPU</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a:t>
                      </a:r>
                      <a:r>
                        <a:rPr kumimoji="0" lang="en-US" altLang="ja-JP"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 /dev/cpu/0/</a:t>
                      </a:r>
                      <a:endParaRPr kumimoji="0" lang="en-US" altLang="ja-JP" sz="2100" b="0" i="0" u="none" strike="noStrike" cap="none" normalizeH="0" baseline="0" smtClean="0">
                        <a:ln>
                          <a:noFill/>
                        </a:ln>
                        <a:solidFill>
                          <a:srgbClr val="1D528D"/>
                        </a:solidFill>
                        <a:effectLst/>
                        <a:latin typeface="Arial" pitchFamily="34" charset="0"/>
                        <a:ea typeface="MS PGothic" pitchFamily="34" charset="-128"/>
                        <a:sym typeface="Times New Roman" pitchFamily="18" charset="0"/>
                      </a:endParaRPr>
                    </a:p>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内存：</a:t>
                      </a:r>
                      <a:r>
                        <a:rPr kumimoji="0" lang="en-US" altLang="ja-JP"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/dev/mem</a:t>
                      </a:r>
                    </a:p>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第一块硬盘：</a:t>
                      </a:r>
                      <a:r>
                        <a:rPr kumimoji="0" lang="en-US" altLang="ja-JP"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/dev/sda </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该硬盘的第一个分区</a:t>
                      </a:r>
                      <a:r>
                        <a:rPr kumimoji="0" lang="en-US" altLang="ja-JP"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/dev/sda1</a:t>
                      </a:r>
                      <a:endParaRPr kumimoji="0" lang="en-US" altLang="zh-CN" sz="2400" b="0" i="0" u="none" strike="noStrike" cap="none" normalizeH="0" baseline="0" smtClean="0">
                        <a:ln>
                          <a:noFill/>
                        </a:ln>
                        <a:solidFill>
                          <a:srgbClr val="1D528D"/>
                        </a:solidFill>
                        <a:effectLst/>
                        <a:latin typeface="Arial" pitchFamily="34" charset="0"/>
                        <a:ea typeface="MS PGothic" pitchFamily="34" charset="-128"/>
                        <a:sym typeface="Times New Roman" pitchFamily="18" charset="0"/>
                      </a:endParaRPr>
                    </a:p>
                  </a:txBody>
                  <a:tcPr marL="31750" marR="31750" marT="31752" marB="3175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r>
              <a:tr h="1223905">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400" b="0" i="0" u="none" strike="noStrike" cap="none" normalizeH="0" baseline="0" smtClean="0">
                          <a:ln>
                            <a:noFill/>
                          </a:ln>
                          <a:solidFill>
                            <a:srgbClr val="1D528D"/>
                          </a:solidFill>
                          <a:effectLst/>
                          <a:latin typeface="Arial" pitchFamily="34" charset="0"/>
                          <a:ea typeface="MS PGothic" pitchFamily="34" charset="-128"/>
                          <a:sym typeface="Arial" pitchFamily="34" charset="0"/>
                        </a:rPr>
                        <a:t>/etc</a:t>
                      </a:r>
                    </a:p>
                    <a:p>
                      <a:pPr marL="0" marR="0" lvl="0" indent="0" algn="ctr" defTabSz="914400" rtl="0" eaLnBrk="1" fontAlgn="base" latinLnBrk="0" hangingPunct="1">
                        <a:lnSpc>
                          <a:spcPct val="100000"/>
                        </a:lnSpc>
                        <a:spcBef>
                          <a:spcPct val="0"/>
                        </a:spcBef>
                        <a:spcAft>
                          <a:spcPct val="0"/>
                        </a:spcAft>
                        <a:buClrTx/>
                        <a:buSzPct val="100000"/>
                        <a:buFont typeface="Palatino" charset="0"/>
                        <a:buNone/>
                        <a:tabLst>
                          <a:tab pos="914400" algn="l"/>
                        </a:tabLst>
                      </a:pPr>
                      <a:endParaRPr kumimoji="0" lang="en-US" altLang="zh-CN" sz="3800" b="0" i="0" u="none" strike="noStrike" cap="none" normalizeH="0" baseline="0" smtClean="0">
                        <a:ln>
                          <a:noFill/>
                        </a:ln>
                        <a:solidFill>
                          <a:srgbClr val="000000"/>
                        </a:solidFill>
                        <a:effectLst/>
                        <a:latin typeface="Palatino" charset="0"/>
                        <a:ea typeface="华文宋体" pitchFamily="2" charset="-122"/>
                        <a:sym typeface="Palatino" charset="0"/>
                      </a:endParaRPr>
                    </a:p>
                  </a:txBody>
                  <a:tcPr marL="31750" marR="31750" marT="31752" marB="3175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绝</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大部分的系</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统</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配置文件</a:t>
                      </a:r>
                      <a:endParaRPr kumimoji="0" lang="zh-CN" altLang="en-US" sz="2100" b="0" i="0" u="none" strike="noStrike" cap="none" normalizeH="0" baseline="0" smtClean="0">
                        <a:ln>
                          <a:noFill/>
                        </a:ln>
                        <a:solidFill>
                          <a:srgbClr val="000000"/>
                        </a:solidFill>
                        <a:effectLst/>
                        <a:latin typeface="ＭＳ 明朝" charset="-128"/>
                        <a:ea typeface="ＭＳ 明朝" charset="-128"/>
                        <a:sym typeface="ＭＳ 明朝" charset="-128"/>
                      </a:endParaRPr>
                    </a:p>
                  </a:txBody>
                  <a:tcPr marL="31750" marR="31750" marT="31752" marB="3175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r>
            </a:tbl>
          </a:graphicData>
        </a:graphic>
      </p:graphicFrame>
    </p:spTree>
    <p:extLst>
      <p:ext uri="{BB962C8B-B14F-4D97-AF65-F5344CB8AC3E}">
        <p14:creationId xmlns:p14="http://schemas.microsoft.com/office/powerpoint/2010/main" val="230723184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p:txBody>
          <a:bodyPr/>
          <a:lstStyle/>
          <a:p>
            <a:pPr eaLnBrk="1" hangingPunct="1">
              <a:defRPr/>
            </a:pPr>
            <a:r>
              <a:rPr lang="en-US" altLang="zh-CN" smtClean="0">
                <a:latin typeface="微软雅黑" pitchFamily="34" charset="-122"/>
              </a:rPr>
              <a:t>linux</a:t>
            </a:r>
            <a:r>
              <a:rPr lang="ja-JP" altLang="en-US" smtClean="0">
                <a:latin typeface="微软雅黑" pitchFamily="34" charset="-122"/>
              </a:rPr>
              <a:t>的目录树</a:t>
            </a:r>
            <a:endParaRPr lang="zh-CN" altLang="en-US" smtClean="0">
              <a:latin typeface="微软雅黑" pitchFamily="34" charset="-122"/>
            </a:endParaRPr>
          </a:p>
        </p:txBody>
      </p:sp>
      <p:graphicFrame>
        <p:nvGraphicFramePr>
          <p:cNvPr id="58370" name="Group 2"/>
          <p:cNvGraphicFramePr>
            <a:graphicFrameLocks noGrp="1"/>
          </p:cNvGraphicFramePr>
          <p:nvPr/>
        </p:nvGraphicFramePr>
        <p:xfrm>
          <a:off x="1398588" y="2362200"/>
          <a:ext cx="10210800" cy="5518150"/>
        </p:xfrm>
        <a:graphic>
          <a:graphicData uri="http://schemas.openxmlformats.org/drawingml/2006/table">
            <a:tbl>
              <a:tblPr/>
              <a:tblGrid>
                <a:gridCol w="1714500"/>
                <a:gridCol w="8496300"/>
              </a:tblGrid>
              <a:tr h="736600">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400" b="1" i="0" u="none" strike="noStrike" cap="none" normalizeH="0" baseline="0" smtClean="0">
                          <a:ln>
                            <a:noFill/>
                          </a:ln>
                          <a:solidFill>
                            <a:srgbClr val="FFFFFF"/>
                          </a:solidFill>
                          <a:effectLst/>
                          <a:latin typeface="Arial" pitchFamily="34" charset="0"/>
                          <a:ea typeface="MS PGothic" pitchFamily="34" charset="-128"/>
                          <a:sym typeface="ＭＳ 明朝" charset="-128"/>
                        </a:rPr>
                        <a:t>目</a:t>
                      </a:r>
                      <a:r>
                        <a:rPr kumimoji="0" lang="ja-JP" altLang="en-US" sz="2400" b="1" i="0" u="none" strike="noStrike" cap="none" normalizeH="0" baseline="0" smtClean="0">
                          <a:ln>
                            <a:noFill/>
                          </a:ln>
                          <a:solidFill>
                            <a:srgbClr val="FFFFFF"/>
                          </a:solidFill>
                          <a:effectLst/>
                          <a:latin typeface="Arial" pitchFamily="34" charset="0"/>
                          <a:ea typeface="MS PGothic" pitchFamily="34" charset="-128"/>
                          <a:sym typeface="宋体" pitchFamily="2" charset="-122"/>
                        </a:rPr>
                        <a:t>录</a:t>
                      </a:r>
                      <a:endParaRPr kumimoji="0" lang="zh-CN" altLang="en-US" sz="2400" b="0" i="0" u="none" strike="noStrike" cap="none" normalizeH="0" baseline="0" smtClean="0">
                        <a:ln>
                          <a:noFill/>
                        </a:ln>
                        <a:solidFill>
                          <a:srgbClr val="000000"/>
                        </a:solidFill>
                        <a:effectLst/>
                        <a:latin typeface="宋体" pitchFamily="2" charset="-122"/>
                        <a:ea typeface="宋体" pitchFamily="2" charset="-122"/>
                        <a:sym typeface="宋体" pitchFamily="2" charset="-122"/>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400" b="1" i="0" u="none" strike="noStrike" cap="none" normalizeH="0" baseline="0" smtClean="0">
                          <a:ln>
                            <a:noFill/>
                          </a:ln>
                          <a:solidFill>
                            <a:srgbClr val="FFFFFF"/>
                          </a:solidFill>
                          <a:effectLst/>
                          <a:latin typeface="Arial" pitchFamily="34" charset="0"/>
                          <a:ea typeface="MS PGothic" pitchFamily="34" charset="-128"/>
                          <a:sym typeface="ＭＳ 明朝" charset="-128"/>
                        </a:rPr>
                        <a:t>内容</a:t>
                      </a:r>
                      <a:endParaRPr kumimoji="0" lang="zh-CN" altLang="en-US" sz="2400" b="0" i="0" u="none" strike="noStrike" cap="none" normalizeH="0" baseline="0" smtClean="0">
                        <a:ln>
                          <a:noFill/>
                        </a:ln>
                        <a:solidFill>
                          <a:srgbClr val="000000"/>
                        </a:solidFill>
                        <a:effectLst/>
                        <a:latin typeface="ＭＳ 明朝" charset="-128"/>
                        <a:ea typeface="ＭＳ 明朝" charset="-128"/>
                        <a:sym typeface="ＭＳ 明朝" charset="-128"/>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1069975">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100" b="0" i="0" u="none" strike="noStrike" cap="none" normalizeH="0" baseline="0" smtClean="0">
                          <a:ln>
                            <a:noFill/>
                          </a:ln>
                          <a:solidFill>
                            <a:srgbClr val="1D528D"/>
                          </a:solidFill>
                          <a:effectLst/>
                          <a:latin typeface="Arial" pitchFamily="34" charset="0"/>
                          <a:ea typeface="MS PGothic" pitchFamily="34" charset="-128"/>
                          <a:sym typeface="Arial" pitchFamily="34" charset="0"/>
                        </a:rPr>
                        <a:t>/home</a:t>
                      </a:r>
                      <a:endParaRPr kumimoji="0" lang="en-US" altLang="zh-CN" sz="2100" b="0" i="0" u="none" strike="noStrike" cap="none" normalizeH="0" baseline="0" smtClean="0">
                        <a:ln>
                          <a:noFill/>
                        </a:ln>
                        <a:solidFill>
                          <a:srgbClr val="1D528D"/>
                        </a:solidFill>
                        <a:effectLst/>
                        <a:latin typeface="Arial" pitchFamily="34" charset="0"/>
                        <a:ea typeface="MS PGothic" pitchFamily="34" charset="-128"/>
                        <a:sym typeface="Times New Roman" pitchFamily="18" charset="0"/>
                      </a:endParaRPr>
                    </a:p>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100" b="0" i="0" u="none" strike="noStrike" cap="none" normalizeH="0" baseline="0" smtClean="0">
                          <a:ln>
                            <a:noFill/>
                          </a:ln>
                          <a:solidFill>
                            <a:srgbClr val="1D528D"/>
                          </a:solidFill>
                          <a:effectLst/>
                          <a:latin typeface="Arial" pitchFamily="34" charset="0"/>
                          <a:ea typeface="MS PGothic" pitchFamily="34" charset="-128"/>
                          <a:sym typeface="Arial" pitchFamily="34" charset="0"/>
                        </a:rPr>
                        <a:t>/root</a:t>
                      </a:r>
                      <a:endParaRPr kumimoji="0" lang="en-US" altLang="zh-CN" sz="2100" b="0" i="0" u="none" strike="noStrike" cap="none" normalizeH="0" baseline="0" smtClean="0">
                        <a:ln>
                          <a:noFill/>
                        </a:ln>
                        <a:solidFill>
                          <a:srgbClr val="1D528D"/>
                        </a:solidFill>
                        <a:effectLst/>
                        <a:latin typeface="Arial" pitchFamily="34" charset="0"/>
                        <a:ea typeface="MS PGothic" pitchFamily="34" charset="-128"/>
                        <a:sym typeface="Times New Roman" pitchFamily="18" charset="0"/>
                      </a:endParaRPr>
                    </a:p>
                    <a:p>
                      <a:pPr marL="0" marR="0" lvl="0" indent="0" algn="ctr" defTabSz="914400" rtl="0" eaLnBrk="1" fontAlgn="base" latinLnBrk="0" hangingPunct="1">
                        <a:lnSpc>
                          <a:spcPct val="100000"/>
                        </a:lnSpc>
                        <a:spcBef>
                          <a:spcPct val="0"/>
                        </a:spcBef>
                        <a:spcAft>
                          <a:spcPct val="0"/>
                        </a:spcAft>
                        <a:buClrTx/>
                        <a:buSzPct val="100000"/>
                        <a:buFont typeface="Palatino" charset="0"/>
                        <a:buNone/>
                        <a:tabLst>
                          <a:tab pos="914400" algn="l"/>
                        </a:tabLst>
                      </a:pPr>
                      <a:endParaRPr kumimoji="0" lang="en-US" altLang="zh-CN" sz="2100" b="0" i="0" u="none" strike="noStrike" cap="none" normalizeH="0" baseline="0" smtClean="0">
                        <a:ln>
                          <a:noFill/>
                        </a:ln>
                        <a:solidFill>
                          <a:srgbClr val="1A1A1A"/>
                        </a:solidFill>
                        <a:effectLst/>
                        <a:latin typeface="Palatino" charset="0"/>
                        <a:ea typeface="华文宋体" pitchFamily="2" charset="-122"/>
                        <a:sym typeface="Palatino" charset="0"/>
                      </a:endParaRPr>
                    </a:p>
                  </a:txBody>
                  <a:tcPr marL="31750" marR="31750" marT="31750" marB="317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使用者的“家”目录</a:t>
                      </a:r>
                      <a:endParaRPr kumimoji="0" lang="en-US" altLang="ja-JP" sz="2100" b="0" i="0" u="none" strike="noStrike" cap="none" normalizeH="0" baseline="0" smtClean="0">
                        <a:ln>
                          <a:noFill/>
                        </a:ln>
                        <a:solidFill>
                          <a:srgbClr val="1D528D"/>
                        </a:solidFill>
                        <a:effectLst/>
                        <a:latin typeface="Arial" pitchFamily="34" charset="0"/>
                        <a:ea typeface="MS PGothic" pitchFamily="34" charset="-128"/>
                        <a:sym typeface="Times New Roman" pitchFamily="18" charset="0"/>
                      </a:endParaRPr>
                    </a:p>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系</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统管理员的“家”目录</a:t>
                      </a:r>
                      <a:endParaRPr kumimoji="0" lang="zh-CN" altLang="en-US" sz="2100" b="0" i="0" u="none" strike="noStrike" cap="none" normalizeH="0" baseline="0" smtClean="0">
                        <a:ln>
                          <a:noFill/>
                        </a:ln>
                        <a:solidFill>
                          <a:srgbClr val="1A1A1A"/>
                        </a:solidFill>
                        <a:effectLst/>
                        <a:latin typeface="宋体" pitchFamily="2" charset="-122"/>
                        <a:ea typeface="宋体" pitchFamily="2" charset="-122"/>
                        <a:sym typeface="宋体" pitchFamily="2" charset="-122"/>
                      </a:endParaRPr>
                    </a:p>
                  </a:txBody>
                  <a:tcPr marL="31750" marR="31750" marT="31750" marB="317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r>
              <a:tr h="930275">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100" b="0" i="0" u="none" strike="noStrike" cap="none" normalizeH="0" baseline="0" smtClean="0">
                          <a:ln>
                            <a:noFill/>
                          </a:ln>
                          <a:solidFill>
                            <a:srgbClr val="1D528D"/>
                          </a:solidFill>
                          <a:effectLst/>
                          <a:latin typeface="Arial" pitchFamily="34" charset="0"/>
                          <a:ea typeface="MS PGothic" pitchFamily="34" charset="-128"/>
                          <a:sym typeface="Arial" pitchFamily="34" charset="0"/>
                        </a:rPr>
                        <a:t>/lib</a:t>
                      </a:r>
                    </a:p>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100" b="0" i="0" u="none" strike="noStrike" cap="none" normalizeH="0" baseline="0" smtClean="0">
                          <a:ln>
                            <a:noFill/>
                          </a:ln>
                          <a:solidFill>
                            <a:srgbClr val="1D528D"/>
                          </a:solidFill>
                          <a:effectLst/>
                          <a:latin typeface="Arial" pitchFamily="34" charset="0"/>
                          <a:ea typeface="MS PGothic" pitchFamily="34" charset="-128"/>
                          <a:sym typeface="Arial" pitchFamily="34" charset="0"/>
                        </a:rPr>
                        <a:t>/usr/lib</a:t>
                      </a:r>
                      <a:endParaRPr kumimoji="0" lang="en-US" altLang="zh-CN" sz="2100" b="0" i="0" u="none" strike="noStrike" cap="none" normalizeH="0" baseline="0" smtClean="0">
                        <a:ln>
                          <a:noFill/>
                        </a:ln>
                        <a:solidFill>
                          <a:srgbClr val="1A1A1A"/>
                        </a:solidFill>
                        <a:effectLst/>
                        <a:latin typeface="Arial" pitchFamily="34" charset="0"/>
                        <a:ea typeface="华文宋体" pitchFamily="2" charset="-122"/>
                        <a:cs typeface="Arial" pitchFamily="34" charset="0"/>
                        <a:sym typeface="Arial" pitchFamily="34" charset="0"/>
                      </a:endParaRPr>
                    </a:p>
                  </a:txBody>
                  <a:tcPr marL="31750" marR="31750" marT="31750" marB="317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启</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动</a:t>
                      </a:r>
                      <a:r>
                        <a:rPr kumimoji="0" lang="en-US" altLang="ja-JP" sz="2100" b="0" i="0" u="none" strike="noStrike" cap="none" normalizeH="0" baseline="0" smtClean="0">
                          <a:ln>
                            <a:noFill/>
                          </a:ln>
                          <a:solidFill>
                            <a:srgbClr val="1D528D"/>
                          </a:solidFill>
                          <a:effectLst/>
                          <a:latin typeface="Arial" pitchFamily="34" charset="0"/>
                          <a:ea typeface="MS PGothic" pitchFamily="34" charset="-128"/>
                          <a:sym typeface="Arial" pitchFamily="34" charset="0"/>
                        </a:rPr>
                        <a:t> </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需要用到的</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库</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文件放在</a:t>
                      </a:r>
                      <a:r>
                        <a:rPr kumimoji="0" lang="en-US" altLang="ja-JP" sz="2100" b="0" i="0" u="none" strike="noStrike" cap="none" normalizeH="0" baseline="0" smtClean="0">
                          <a:ln>
                            <a:noFill/>
                          </a:ln>
                          <a:solidFill>
                            <a:srgbClr val="1D528D"/>
                          </a:solidFill>
                          <a:effectLst/>
                          <a:latin typeface="Arial" pitchFamily="34" charset="0"/>
                          <a:ea typeface="MS PGothic" pitchFamily="34" charset="-128"/>
                          <a:sym typeface="Arial" pitchFamily="34" charset="0"/>
                        </a:rPr>
                        <a:t>/lib</a:t>
                      </a:r>
                    </a:p>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非启</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动</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用的</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库</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文件</a:t>
                      </a:r>
                      <a:r>
                        <a:rPr kumimoji="0" lang="en-US" altLang="ja-JP" sz="2100" b="0" i="0" u="none" strike="noStrike" cap="none" normalizeH="0" baseline="0" smtClean="0">
                          <a:ln>
                            <a:noFill/>
                          </a:ln>
                          <a:solidFill>
                            <a:srgbClr val="1D528D"/>
                          </a:solidFill>
                          <a:effectLst/>
                          <a:latin typeface="Arial" pitchFamily="34" charset="0"/>
                          <a:ea typeface="MS PGothic" pitchFamily="34" charset="-128"/>
                          <a:sym typeface="Arial" pitchFamily="34" charset="0"/>
                        </a:rPr>
                        <a:t> </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放在</a:t>
                      </a:r>
                      <a:r>
                        <a:rPr kumimoji="0" lang="en-US" altLang="ja-JP" sz="2100" b="0" i="0" u="none" strike="noStrike" cap="none" normalizeH="0" baseline="0" smtClean="0">
                          <a:ln>
                            <a:noFill/>
                          </a:ln>
                          <a:solidFill>
                            <a:srgbClr val="1D528D"/>
                          </a:solidFill>
                          <a:effectLst/>
                          <a:latin typeface="Arial" pitchFamily="34" charset="0"/>
                          <a:ea typeface="MS PGothic" pitchFamily="34" charset="-128"/>
                          <a:sym typeface="Arial" pitchFamily="34" charset="0"/>
                        </a:rPr>
                        <a:t>/usr/lib</a:t>
                      </a:r>
                      <a:endParaRPr kumimoji="0" lang="en-US" altLang="zh-CN" sz="2100" b="0" i="0" u="none" strike="noStrike" cap="none" normalizeH="0" baseline="0" smtClean="0">
                        <a:ln>
                          <a:noFill/>
                        </a:ln>
                        <a:solidFill>
                          <a:srgbClr val="1A1A1A"/>
                        </a:solidFill>
                        <a:effectLst/>
                        <a:latin typeface="Arial" pitchFamily="34" charset="0"/>
                        <a:ea typeface="华文宋体" pitchFamily="2" charset="-122"/>
                        <a:cs typeface="Arial" pitchFamily="34" charset="0"/>
                        <a:sym typeface="Arial" pitchFamily="34" charset="0"/>
                      </a:endParaRPr>
                    </a:p>
                  </a:txBody>
                  <a:tcPr marL="31750" marR="31750" marT="31750" marB="317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r>
              <a:tr h="733425">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100" b="0" i="0" u="none" strike="noStrike" cap="none" normalizeH="0" baseline="0" smtClean="0">
                          <a:ln>
                            <a:noFill/>
                          </a:ln>
                          <a:solidFill>
                            <a:srgbClr val="1D528D"/>
                          </a:solidFill>
                          <a:effectLst/>
                          <a:latin typeface="Arial" pitchFamily="34" charset="0"/>
                          <a:ea typeface="MS PGothic" pitchFamily="34" charset="-128"/>
                          <a:sym typeface="Arial" pitchFamily="34" charset="0"/>
                        </a:rPr>
                        <a:t>/media</a:t>
                      </a:r>
                    </a:p>
                    <a:p>
                      <a:pPr marL="0" marR="0" lvl="0" indent="0" algn="ctr" defTabSz="914400" rtl="0" eaLnBrk="1" fontAlgn="base" latinLnBrk="0" hangingPunct="1">
                        <a:lnSpc>
                          <a:spcPct val="100000"/>
                        </a:lnSpc>
                        <a:spcBef>
                          <a:spcPct val="0"/>
                        </a:spcBef>
                        <a:spcAft>
                          <a:spcPct val="0"/>
                        </a:spcAft>
                        <a:buClrTx/>
                        <a:buSzPct val="100000"/>
                        <a:buFont typeface="Palatino" charset="0"/>
                        <a:buNone/>
                        <a:tabLst>
                          <a:tab pos="914400" algn="l"/>
                        </a:tabLst>
                      </a:pPr>
                      <a:endParaRPr kumimoji="0" lang="en-US" altLang="zh-CN" sz="2100" b="0" i="0" u="none" strike="noStrike" cap="none" normalizeH="0" baseline="0" smtClean="0">
                        <a:ln>
                          <a:noFill/>
                        </a:ln>
                        <a:solidFill>
                          <a:srgbClr val="1A1A1A"/>
                        </a:solidFill>
                        <a:effectLst/>
                        <a:latin typeface="Palatino" charset="0"/>
                        <a:ea typeface="华文宋体" pitchFamily="2" charset="-122"/>
                        <a:sym typeface="Palatino" charset="0"/>
                      </a:endParaRPr>
                    </a:p>
                  </a:txBody>
                  <a:tcPr marL="31750" marR="31750" marT="31750" marB="317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默认的光盘，外接硬盘等</a:t>
                      </a:r>
                      <a:r>
                        <a:rPr kumimoji="0" lang="en-US" altLang="ja-JP"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mount</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的地方</a:t>
                      </a:r>
                      <a:endParaRPr kumimoji="0" lang="en-US" altLang="ja-JP" sz="2100" b="0" i="0" u="none" strike="noStrike" cap="none" normalizeH="0" baseline="0" smtClean="0">
                        <a:ln>
                          <a:noFill/>
                        </a:ln>
                        <a:solidFill>
                          <a:srgbClr val="1D528D"/>
                        </a:solidFill>
                        <a:effectLst/>
                        <a:latin typeface="Arial" pitchFamily="34" charset="0"/>
                        <a:ea typeface="MS PGothic" pitchFamily="34" charset="-128"/>
                        <a:sym typeface="Times New Roman" pitchFamily="18" charset="0"/>
                      </a:endParaRPr>
                    </a:p>
                    <a:p>
                      <a:pPr marL="0" marR="0" lvl="0" indent="0" algn="ctr" defTabSz="914400" rtl="0" eaLnBrk="1" fontAlgn="base" latinLnBrk="0" hangingPunct="1">
                        <a:lnSpc>
                          <a:spcPct val="100000"/>
                        </a:lnSpc>
                        <a:spcBef>
                          <a:spcPct val="0"/>
                        </a:spcBef>
                        <a:spcAft>
                          <a:spcPct val="0"/>
                        </a:spcAft>
                        <a:buClrTx/>
                        <a:buSzPct val="100000"/>
                        <a:buFont typeface="Palatino" charset="0"/>
                        <a:buNone/>
                        <a:tabLst>
                          <a:tab pos="914400" algn="l"/>
                        </a:tabLst>
                      </a:pPr>
                      <a:endParaRPr kumimoji="0" lang="en-US" altLang="zh-CN" sz="2100" b="0" i="0" u="none" strike="noStrike" cap="none" normalizeH="0" baseline="0" smtClean="0">
                        <a:ln>
                          <a:noFill/>
                        </a:ln>
                        <a:solidFill>
                          <a:srgbClr val="1A1A1A"/>
                        </a:solidFill>
                        <a:effectLst/>
                        <a:latin typeface="Palatino" charset="0"/>
                        <a:ea typeface="华文宋体" pitchFamily="2" charset="-122"/>
                        <a:sym typeface="Palatino" charset="0"/>
                      </a:endParaRPr>
                    </a:p>
                  </a:txBody>
                  <a:tcPr marL="31750" marR="31750" marT="31750" marB="317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r>
              <a:tr h="1031875">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100" b="0" i="0" u="none" strike="noStrike" cap="none" normalizeH="0" baseline="0" smtClean="0">
                          <a:ln>
                            <a:noFill/>
                          </a:ln>
                          <a:solidFill>
                            <a:srgbClr val="1D528D"/>
                          </a:solidFill>
                          <a:effectLst/>
                          <a:latin typeface="Arial" pitchFamily="34" charset="0"/>
                          <a:ea typeface="MS PGothic" pitchFamily="34" charset="-128"/>
                          <a:sym typeface="Arial" pitchFamily="34" charset="0"/>
                        </a:rPr>
                        <a:t>/proc</a:t>
                      </a:r>
                    </a:p>
                    <a:p>
                      <a:pPr marL="0" marR="0" lvl="0" indent="0" algn="ctr" defTabSz="914400" rtl="0" eaLnBrk="1" fontAlgn="base" latinLnBrk="0" hangingPunct="1">
                        <a:lnSpc>
                          <a:spcPct val="100000"/>
                        </a:lnSpc>
                        <a:spcBef>
                          <a:spcPct val="0"/>
                        </a:spcBef>
                        <a:spcAft>
                          <a:spcPct val="0"/>
                        </a:spcAft>
                        <a:buClrTx/>
                        <a:buSzPct val="100000"/>
                        <a:buFont typeface="Palatino" charset="0"/>
                        <a:buNone/>
                        <a:tabLst>
                          <a:tab pos="914400" algn="l"/>
                        </a:tabLst>
                      </a:pPr>
                      <a:endParaRPr kumimoji="0" lang="en-US" altLang="zh-CN" sz="2100" b="0" i="0" u="none" strike="noStrike" cap="none" normalizeH="0" baseline="0" smtClean="0">
                        <a:ln>
                          <a:noFill/>
                        </a:ln>
                        <a:solidFill>
                          <a:srgbClr val="1A1A1A"/>
                        </a:solidFill>
                        <a:effectLst/>
                        <a:latin typeface="Palatino" charset="0"/>
                        <a:ea typeface="华文宋体" pitchFamily="2" charset="-122"/>
                        <a:sym typeface="Palatino" charset="0"/>
                      </a:endParaRPr>
                    </a:p>
                  </a:txBody>
                  <a:tcPr marL="31750" marR="31750" marT="31750" marB="317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这</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个目</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录</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在磁</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盘</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上其</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实</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是不存在的。里面的文件都是关于当前的系</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统</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状</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态</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的，包括正在运行的</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进</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程，硬件状</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态</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ＭＳ 明朝" charset="-128"/>
                        </a:rPr>
                        <a:t>，内存使用的多少</a:t>
                      </a:r>
                      <a:endParaRPr kumimoji="0" lang="zh-CN" altLang="en-US" sz="2100" b="0" i="0" u="none" strike="noStrike" cap="none" normalizeH="0" baseline="0" smtClean="0">
                        <a:ln>
                          <a:noFill/>
                        </a:ln>
                        <a:solidFill>
                          <a:srgbClr val="1A1A1A"/>
                        </a:solidFill>
                        <a:effectLst/>
                        <a:latin typeface="ＭＳ 明朝" charset="-128"/>
                        <a:ea typeface="ＭＳ 明朝" charset="-128"/>
                        <a:sym typeface="ＭＳ 明朝" charset="-128"/>
                      </a:endParaRPr>
                    </a:p>
                  </a:txBody>
                  <a:tcPr marL="31750" marR="31750" marT="31750" marB="317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r>
              <a:tr h="1016000">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100" b="0" i="0" u="none" strike="noStrike" cap="none" normalizeH="0" baseline="0" smtClean="0">
                          <a:ln>
                            <a:noFill/>
                          </a:ln>
                          <a:solidFill>
                            <a:srgbClr val="1D528D"/>
                          </a:solidFill>
                          <a:effectLst/>
                          <a:latin typeface="Arial" pitchFamily="34" charset="0"/>
                          <a:ea typeface="MS PGothic" pitchFamily="34" charset="-128"/>
                          <a:sym typeface="Arial" pitchFamily="34" charset="0"/>
                        </a:rPr>
                        <a:t>/root</a:t>
                      </a:r>
                    </a:p>
                    <a:p>
                      <a:pPr marL="0" marR="0" lvl="0" indent="0" algn="ctr" defTabSz="914400" rtl="0" eaLnBrk="1" fontAlgn="base" latinLnBrk="0" hangingPunct="1">
                        <a:lnSpc>
                          <a:spcPct val="100000"/>
                        </a:lnSpc>
                        <a:spcBef>
                          <a:spcPct val="0"/>
                        </a:spcBef>
                        <a:spcAft>
                          <a:spcPct val="0"/>
                        </a:spcAft>
                        <a:buClrTx/>
                        <a:buSzPct val="100000"/>
                        <a:buFont typeface="Palatino" charset="0"/>
                        <a:buNone/>
                        <a:tabLst>
                          <a:tab pos="914400" algn="l"/>
                        </a:tabLst>
                      </a:pPr>
                      <a:endParaRPr kumimoji="0" lang="en-US" altLang="zh-CN" sz="2100" b="0" i="0" u="none" strike="noStrike" cap="none" normalizeH="0" baseline="0" smtClean="0">
                        <a:ln>
                          <a:noFill/>
                        </a:ln>
                        <a:solidFill>
                          <a:srgbClr val="1A1A1A"/>
                        </a:solidFill>
                        <a:effectLst/>
                        <a:latin typeface="Palatino" charset="0"/>
                        <a:ea typeface="华文宋体" pitchFamily="2" charset="-122"/>
                        <a:sym typeface="Palatino" charset="0"/>
                      </a:endParaRPr>
                    </a:p>
                  </a:txBody>
                  <a:tcPr marL="31750" marR="31750" marT="31750" marB="317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PMingLiU" pitchFamily="18" charset="-120"/>
                        </a:rPr>
                        <a:t>系統管理員</a:t>
                      </a:r>
                      <a:r>
                        <a:rPr kumimoji="0" lang="en-US" altLang="ja-JP" sz="2100" b="0" i="0" u="none" strike="noStrike" cap="none" normalizeH="0" baseline="0" smtClean="0">
                          <a:ln>
                            <a:noFill/>
                          </a:ln>
                          <a:solidFill>
                            <a:srgbClr val="1D528D"/>
                          </a:solidFill>
                          <a:effectLst/>
                          <a:latin typeface="Arial" pitchFamily="34" charset="0"/>
                          <a:ea typeface="MS PGothic" pitchFamily="34" charset="-128"/>
                          <a:sym typeface="PMingLiU" pitchFamily="18" charset="-120"/>
                        </a:rPr>
                        <a:t>   </a:t>
                      </a:r>
                      <a:r>
                        <a:rPr kumimoji="0" lang="en-US" altLang="ja-JP" sz="2100" b="0" i="0" u="none" strike="noStrike" cap="none" normalizeH="0" baseline="0" smtClean="0">
                          <a:ln>
                            <a:noFill/>
                          </a:ln>
                          <a:solidFill>
                            <a:srgbClr val="1D528D"/>
                          </a:solidFill>
                          <a:effectLst/>
                          <a:latin typeface="Arial" pitchFamily="34" charset="0"/>
                          <a:ea typeface="MS PGothic" pitchFamily="34" charset="-128"/>
                          <a:sym typeface="Arial" pitchFamily="34" charset="0"/>
                        </a:rPr>
                        <a:t>(root) </a:t>
                      </a:r>
                      <a:r>
                        <a:rPr kumimoji="0" lang="ja-JP" altLang="en-US" sz="2100" b="0" i="0" u="none" strike="noStrike" cap="none" normalizeH="0" baseline="0" smtClean="0">
                          <a:ln>
                            <a:noFill/>
                          </a:ln>
                          <a:solidFill>
                            <a:srgbClr val="1D528D"/>
                          </a:solidFill>
                          <a:effectLst/>
                          <a:latin typeface="Arial" pitchFamily="34" charset="0"/>
                          <a:ea typeface="MS PGothic" pitchFamily="34" charset="-128"/>
                          <a:sym typeface="PMingLiU" pitchFamily="18" charset="-120"/>
                        </a:rPr>
                        <a:t>的家目錄</a:t>
                      </a:r>
                      <a:endParaRPr kumimoji="0" lang="zh-CN" altLang="en-US" sz="2100" b="0" i="0" u="none" strike="noStrike" cap="none" normalizeH="0" baseline="0" smtClean="0">
                        <a:ln>
                          <a:noFill/>
                        </a:ln>
                        <a:solidFill>
                          <a:srgbClr val="1A1A1A"/>
                        </a:solidFill>
                        <a:effectLst/>
                        <a:latin typeface="PMingLiU" pitchFamily="18" charset="-120"/>
                        <a:ea typeface="PMingLiU" pitchFamily="18" charset="-120"/>
                        <a:sym typeface="PMingLiU" pitchFamily="18" charset="-120"/>
                      </a:endParaRPr>
                    </a:p>
                  </a:txBody>
                  <a:tcPr marL="31750" marR="31750" marT="31750" marB="317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r>
            </a:tbl>
          </a:graphicData>
        </a:graphic>
      </p:graphicFrame>
    </p:spTree>
    <p:extLst>
      <p:ext uri="{BB962C8B-B14F-4D97-AF65-F5344CB8AC3E}">
        <p14:creationId xmlns:p14="http://schemas.microsoft.com/office/powerpoint/2010/main" val="31789770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p:txBody>
          <a:bodyPr/>
          <a:lstStyle/>
          <a:p>
            <a:pPr eaLnBrk="1" hangingPunct="1">
              <a:defRPr/>
            </a:pPr>
            <a:r>
              <a:rPr lang="en-US" altLang="zh-CN" smtClean="0">
                <a:latin typeface="微软雅黑" pitchFamily="34" charset="-122"/>
              </a:rPr>
              <a:t>linux</a:t>
            </a:r>
            <a:r>
              <a:rPr lang="ja-JP" altLang="en-US" smtClean="0">
                <a:latin typeface="微软雅黑" pitchFamily="34" charset="-122"/>
              </a:rPr>
              <a:t>的目录树</a:t>
            </a:r>
            <a:endParaRPr lang="zh-CN" altLang="en-US" smtClean="0">
              <a:latin typeface="微软雅黑" pitchFamily="34" charset="-122"/>
            </a:endParaRPr>
          </a:p>
        </p:txBody>
      </p:sp>
      <p:graphicFrame>
        <p:nvGraphicFramePr>
          <p:cNvPr id="59394" name="Group 2"/>
          <p:cNvGraphicFramePr>
            <a:graphicFrameLocks noGrp="1"/>
          </p:cNvGraphicFramePr>
          <p:nvPr/>
        </p:nvGraphicFramePr>
        <p:xfrm>
          <a:off x="1398588" y="2362200"/>
          <a:ext cx="10210800" cy="6491288"/>
        </p:xfrm>
        <a:graphic>
          <a:graphicData uri="http://schemas.openxmlformats.org/drawingml/2006/table">
            <a:tbl>
              <a:tblPr/>
              <a:tblGrid>
                <a:gridCol w="1868487"/>
                <a:gridCol w="8342313"/>
              </a:tblGrid>
              <a:tr h="617538">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400" b="1" i="0" u="none" strike="noStrike" cap="none" normalizeH="0" baseline="0" smtClean="0">
                          <a:ln>
                            <a:noFill/>
                          </a:ln>
                          <a:solidFill>
                            <a:srgbClr val="FFFFFF"/>
                          </a:solidFill>
                          <a:effectLst/>
                          <a:latin typeface="Arial" pitchFamily="34" charset="0"/>
                          <a:ea typeface="MS PGothic" pitchFamily="34" charset="-128"/>
                          <a:sym typeface="ＭＳ 明朝" charset="-128"/>
                        </a:rPr>
                        <a:t>目</a:t>
                      </a:r>
                      <a:r>
                        <a:rPr kumimoji="0" lang="ja-JP" altLang="en-US" sz="2400" b="1" i="0" u="none" strike="noStrike" cap="none" normalizeH="0" baseline="0" smtClean="0">
                          <a:ln>
                            <a:noFill/>
                          </a:ln>
                          <a:solidFill>
                            <a:srgbClr val="FFFFFF"/>
                          </a:solidFill>
                          <a:effectLst/>
                          <a:latin typeface="Arial" pitchFamily="34" charset="0"/>
                          <a:ea typeface="MS PGothic" pitchFamily="34" charset="-128"/>
                          <a:sym typeface="宋体" pitchFamily="2" charset="-122"/>
                        </a:rPr>
                        <a:t>录</a:t>
                      </a:r>
                      <a:endParaRPr kumimoji="0" lang="zh-CN" altLang="en-US" sz="2400" b="0" i="0" u="none" strike="noStrike" cap="none" normalizeH="0" baseline="0" smtClean="0">
                        <a:ln>
                          <a:noFill/>
                        </a:ln>
                        <a:solidFill>
                          <a:srgbClr val="000000"/>
                        </a:solidFill>
                        <a:effectLst/>
                        <a:latin typeface="宋体" pitchFamily="2" charset="-122"/>
                        <a:ea typeface="宋体" pitchFamily="2" charset="-122"/>
                        <a:sym typeface="宋体" pitchFamily="2" charset="-122"/>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400" b="1" i="0" u="none" strike="noStrike" cap="none" normalizeH="0" baseline="0" smtClean="0">
                          <a:ln>
                            <a:noFill/>
                          </a:ln>
                          <a:solidFill>
                            <a:srgbClr val="FFFFFF"/>
                          </a:solidFill>
                          <a:effectLst/>
                          <a:latin typeface="Arial" pitchFamily="34" charset="0"/>
                          <a:ea typeface="MS PGothic" pitchFamily="34" charset="-128"/>
                          <a:sym typeface="ＭＳ 明朝" charset="-128"/>
                        </a:rPr>
                        <a:t>内容</a:t>
                      </a:r>
                      <a:endParaRPr kumimoji="0" lang="zh-CN" altLang="en-US" sz="2400" b="0" i="0" u="none" strike="noStrike" cap="none" normalizeH="0" baseline="0" smtClean="0">
                        <a:ln>
                          <a:noFill/>
                        </a:ln>
                        <a:solidFill>
                          <a:srgbClr val="000000"/>
                        </a:solidFill>
                        <a:effectLst/>
                        <a:latin typeface="ＭＳ 明朝" charset="-128"/>
                        <a:ea typeface="ＭＳ 明朝" charset="-128"/>
                        <a:sym typeface="ＭＳ 明朝" charset="-128"/>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1539875">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400" b="0" i="0" u="none" strike="noStrike" cap="none" normalizeH="0" baseline="0" smtClean="0">
                          <a:ln>
                            <a:noFill/>
                          </a:ln>
                          <a:solidFill>
                            <a:srgbClr val="1D528D"/>
                          </a:solidFill>
                          <a:effectLst/>
                          <a:latin typeface="Arial" pitchFamily="34" charset="0"/>
                          <a:ea typeface="MS PGothic" pitchFamily="34" charset="-128"/>
                          <a:sym typeface="Arial" pitchFamily="34" charset="0"/>
                        </a:rPr>
                        <a:t>/sbin, </a:t>
                      </a:r>
                    </a:p>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400" b="0" i="0" u="none" strike="noStrike" cap="none" normalizeH="0" baseline="0" smtClean="0">
                          <a:ln>
                            <a:noFill/>
                          </a:ln>
                          <a:solidFill>
                            <a:srgbClr val="1D528D"/>
                          </a:solidFill>
                          <a:effectLst/>
                          <a:latin typeface="Arial" pitchFamily="34" charset="0"/>
                          <a:ea typeface="MS PGothic" pitchFamily="34" charset="-128"/>
                          <a:sym typeface="Arial" pitchFamily="34" charset="0"/>
                        </a:rPr>
                        <a:t>/usr/sbin</a:t>
                      </a:r>
                      <a:endParaRPr kumimoji="0" lang="en-US" altLang="zh-CN" sz="2400" b="0" i="0" u="none" strike="noStrike" cap="none" normalizeH="0" baseline="0" smtClean="0">
                        <a:ln>
                          <a:noFill/>
                        </a:ln>
                        <a:solidFill>
                          <a:srgbClr val="042552"/>
                        </a:solidFill>
                        <a:effectLst/>
                        <a:latin typeface="Arial" pitchFamily="34" charset="0"/>
                        <a:ea typeface="华文宋体" pitchFamily="2" charset="-122"/>
                        <a:cs typeface="Arial" pitchFamily="34" charset="0"/>
                        <a:sym typeface="Arial" pitchFamily="34" charset="0"/>
                      </a:endParaRPr>
                    </a:p>
                  </a:txBody>
                  <a:tcPr marL="31750" marR="31750" marT="31750" marB="317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PMingLiU" pitchFamily="18" charset="-120"/>
                        </a:rPr>
                        <a:t>放置一些系統管理員才會動用到的執行</a:t>
                      </a:r>
                      <a:r>
                        <a:rPr kumimoji="0" lang="en-US" altLang="ja-JP" sz="2400" b="0" i="0" u="none" strike="noStrike" cap="none" normalizeH="0" baseline="0" smtClean="0">
                          <a:ln>
                            <a:noFill/>
                          </a:ln>
                          <a:solidFill>
                            <a:srgbClr val="1D528D"/>
                          </a:solidFill>
                          <a:effectLst/>
                          <a:latin typeface="Arial" pitchFamily="34" charset="0"/>
                          <a:ea typeface="MS PGothic" pitchFamily="34" charset="-128"/>
                          <a:sym typeface="PMingLiU" pitchFamily="18" charset="-120"/>
                        </a:rPr>
                        <a:t>   </a:t>
                      </a: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PMingLiU" pitchFamily="18" charset="-120"/>
                        </a:rPr>
                        <a:t>指令</a:t>
                      </a:r>
                      <a:r>
                        <a:rPr kumimoji="0" lang="en-US" altLang="ja-JP" sz="2400" b="0" i="0" u="none" strike="noStrike" cap="none" normalizeH="0" baseline="0" smtClean="0">
                          <a:ln>
                            <a:noFill/>
                          </a:ln>
                          <a:solidFill>
                            <a:srgbClr val="1D528D"/>
                          </a:solidFill>
                          <a:effectLst/>
                          <a:latin typeface="Arial" pitchFamily="34" charset="0"/>
                          <a:ea typeface="MS PGothic" pitchFamily="34" charset="-128"/>
                          <a:sym typeface="Times New Roman" pitchFamily="18" charset="0"/>
                        </a:rPr>
                        <a:t>,</a:t>
                      </a: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PMingLiU" pitchFamily="18" charset="-120"/>
                        </a:rPr>
                        <a:t>例如</a:t>
                      </a:r>
                      <a:r>
                        <a:rPr kumimoji="0" lang="en-US" altLang="ja-JP" sz="2400" b="0" i="0" u="none" strike="noStrike" cap="none" normalizeH="0" baseline="0" smtClean="0">
                          <a:ln>
                            <a:noFill/>
                          </a:ln>
                          <a:solidFill>
                            <a:srgbClr val="1D528D"/>
                          </a:solidFill>
                          <a:effectLst/>
                          <a:latin typeface="Arial" pitchFamily="34" charset="0"/>
                          <a:ea typeface="MS PGothic" pitchFamily="34" charset="-128"/>
                          <a:sym typeface="PMingLiU" pitchFamily="18" charset="-120"/>
                        </a:rPr>
                        <a:t> :  </a:t>
                      </a:r>
                      <a:r>
                        <a:rPr kumimoji="0" lang="en-US" altLang="ja-JP" sz="2400" b="0" i="0" u="none" strike="noStrike" cap="none" normalizeH="0" baseline="0" smtClean="0">
                          <a:ln>
                            <a:noFill/>
                          </a:ln>
                          <a:solidFill>
                            <a:srgbClr val="1D528D"/>
                          </a:solidFill>
                          <a:effectLst/>
                          <a:latin typeface="Arial" pitchFamily="34" charset="0"/>
                          <a:ea typeface="MS PGothic" pitchFamily="34" charset="-128"/>
                          <a:sym typeface="Arial" pitchFamily="34" charset="0"/>
                        </a:rPr>
                        <a:t>fdisk, mke2fs, fsck, mkswap, mount </a:t>
                      </a: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PMingLiU" pitchFamily="18" charset="-120"/>
                        </a:rPr>
                        <a:t>等等。</a:t>
                      </a:r>
                      <a:endParaRPr kumimoji="0" lang="zh-CN" altLang="en-US" sz="2400" b="0" i="0" u="none" strike="noStrike" cap="none" normalizeH="0" baseline="0" smtClean="0">
                        <a:ln>
                          <a:noFill/>
                        </a:ln>
                        <a:solidFill>
                          <a:srgbClr val="042552"/>
                        </a:solidFill>
                        <a:effectLst/>
                        <a:latin typeface="PMingLiU" pitchFamily="18" charset="-120"/>
                        <a:ea typeface="PMingLiU" pitchFamily="18" charset="-120"/>
                        <a:sym typeface="PMingLiU" pitchFamily="18" charset="-120"/>
                      </a:endParaRPr>
                    </a:p>
                  </a:txBody>
                  <a:tcPr marL="31750" marR="31750" marT="31750" marB="317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r>
              <a:tr h="2301875">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400" b="0" i="0" u="none" strike="noStrike" cap="none" normalizeH="0" baseline="0" smtClean="0">
                          <a:ln>
                            <a:noFill/>
                          </a:ln>
                          <a:solidFill>
                            <a:srgbClr val="1D528D"/>
                          </a:solidFill>
                          <a:effectLst/>
                          <a:latin typeface="Arial" pitchFamily="34" charset="0"/>
                          <a:ea typeface="MS PGothic" pitchFamily="34" charset="-128"/>
                          <a:sym typeface="Arial" pitchFamily="34" charset="0"/>
                        </a:rPr>
                        <a:t>/var	</a:t>
                      </a:r>
                      <a:endParaRPr kumimoji="0" lang="en-US" altLang="zh-CN" sz="2400" b="0" i="0" u="none" strike="noStrike" cap="none" normalizeH="0" baseline="0" smtClean="0">
                        <a:ln>
                          <a:noFill/>
                        </a:ln>
                        <a:solidFill>
                          <a:srgbClr val="042552"/>
                        </a:solidFill>
                        <a:effectLst/>
                        <a:latin typeface="Arial" pitchFamily="34" charset="0"/>
                        <a:ea typeface="华文宋体" pitchFamily="2" charset="-122"/>
                        <a:cs typeface="Arial" pitchFamily="34" charset="0"/>
                        <a:sym typeface="Arial" pitchFamily="34" charset="0"/>
                      </a:endParaRPr>
                    </a:p>
                  </a:txBody>
                  <a:tcPr marL="31750" marR="31750" marT="31750" marB="317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系统运行中经常改变的文件</a:t>
                      </a:r>
                      <a:endParaRPr kumimoji="0" lang="en-US" altLang="ja-JP" sz="2400" b="0" i="0" u="none" strike="noStrike" cap="none" normalizeH="0" baseline="0" smtClean="0">
                        <a:ln>
                          <a:noFill/>
                        </a:ln>
                        <a:solidFill>
                          <a:srgbClr val="1D528D"/>
                        </a:solidFill>
                        <a:effectLst/>
                        <a:latin typeface="Arial" pitchFamily="34" charset="0"/>
                        <a:ea typeface="MS PGothic" pitchFamily="34" charset="-128"/>
                        <a:sym typeface="Times New Roman" pitchFamily="18" charset="0"/>
                      </a:endParaRPr>
                    </a:p>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如</a:t>
                      </a:r>
                      <a:r>
                        <a:rPr kumimoji="0" lang="en-US" altLang="ja-JP" sz="24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/var/tmp/:</a:t>
                      </a: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临时文件</a:t>
                      </a:r>
                      <a:endParaRPr kumimoji="0" lang="en-US" altLang="ja-JP" sz="2400" b="0" i="0" u="none" strike="noStrike" cap="none" normalizeH="0" baseline="0" smtClean="0">
                        <a:ln>
                          <a:noFill/>
                        </a:ln>
                        <a:solidFill>
                          <a:srgbClr val="1D528D"/>
                        </a:solidFill>
                        <a:effectLst/>
                        <a:latin typeface="Arial" pitchFamily="34" charset="0"/>
                        <a:ea typeface="MS PGothic" pitchFamily="34" charset="-128"/>
                        <a:sym typeface="Times New Roman" pitchFamily="18" charset="0"/>
                      </a:endParaRPr>
                    </a:p>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4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/var/cache/: </a:t>
                      </a: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缓存文件</a:t>
                      </a:r>
                      <a:endParaRPr kumimoji="0" lang="en-US" altLang="ja-JP" sz="2400" b="0" i="0" u="none" strike="noStrike" cap="none" normalizeH="0" baseline="0" smtClean="0">
                        <a:ln>
                          <a:noFill/>
                        </a:ln>
                        <a:solidFill>
                          <a:srgbClr val="1D528D"/>
                        </a:solidFill>
                        <a:effectLst/>
                        <a:latin typeface="Arial" pitchFamily="34" charset="0"/>
                        <a:ea typeface="MS PGothic" pitchFamily="34" charset="-128"/>
                        <a:sym typeface="Times New Roman" pitchFamily="18" charset="0"/>
                      </a:endParaRPr>
                    </a:p>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4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/var/log/:</a:t>
                      </a: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日志文件</a:t>
                      </a:r>
                      <a:endParaRPr kumimoji="0" lang="zh-CN" altLang="en-US" sz="2400" b="0" i="0" u="none" strike="noStrike" cap="none" normalizeH="0" baseline="0" smtClean="0">
                        <a:ln>
                          <a:noFill/>
                        </a:ln>
                        <a:solidFill>
                          <a:srgbClr val="042552"/>
                        </a:solidFill>
                        <a:effectLst/>
                        <a:latin typeface="宋体" pitchFamily="2" charset="-122"/>
                        <a:ea typeface="宋体" pitchFamily="2" charset="-122"/>
                        <a:sym typeface="宋体" pitchFamily="2" charset="-122"/>
                      </a:endParaRPr>
                    </a:p>
                  </a:txBody>
                  <a:tcPr marL="31750" marR="31750" marT="31750" marB="317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r>
              <a:tr h="2032000">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kumimoji="0" lang="en-US" altLang="zh-CN" sz="2400" b="0" i="0" u="none" strike="noStrike" cap="none" normalizeH="0" baseline="0" smtClean="0">
                          <a:ln>
                            <a:noFill/>
                          </a:ln>
                          <a:solidFill>
                            <a:srgbClr val="1D528D"/>
                          </a:solidFill>
                          <a:effectLst/>
                          <a:latin typeface="Arial" pitchFamily="34" charset="0"/>
                          <a:ea typeface="MS PGothic" pitchFamily="34" charset="-128"/>
                          <a:sym typeface="Arial" pitchFamily="34" charset="0"/>
                        </a:rPr>
                        <a:t>/usr</a:t>
                      </a:r>
                      <a:endParaRPr kumimoji="0" lang="en-US" altLang="zh-CN" sz="2400" b="0" i="0" u="none" strike="noStrike" cap="none" normalizeH="0" baseline="0" smtClean="0">
                        <a:ln>
                          <a:noFill/>
                        </a:ln>
                        <a:solidFill>
                          <a:srgbClr val="042552"/>
                        </a:solidFill>
                        <a:effectLst/>
                        <a:latin typeface="Arial" pitchFamily="34" charset="0"/>
                        <a:ea typeface="华文宋体" pitchFamily="2" charset="-122"/>
                        <a:cs typeface="Arial" pitchFamily="34" charset="0"/>
                        <a:sym typeface="Arial" pitchFamily="34" charset="0"/>
                      </a:endParaRPr>
                    </a:p>
                  </a:txBody>
                  <a:tcPr marL="31750" marR="31750" marT="31750" marB="317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所有其他重要的文件，类似</a:t>
                      </a:r>
                      <a:r>
                        <a:rPr kumimoji="0" lang="en-US" altLang="ja-JP" sz="24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windows</a:t>
                      </a: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的</a:t>
                      </a:r>
                      <a:r>
                        <a:rPr kumimoji="0" lang="en-US" altLang="ja-JP" sz="24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Windows+Program files</a:t>
                      </a: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宋体" pitchFamily="2" charset="-122"/>
                        </a:rPr>
                        <a:t>目录</a:t>
                      </a:r>
                      <a:endParaRPr kumimoji="0" lang="zh-CN" altLang="en-US" sz="2400" b="0" i="0" u="none" strike="noStrike" cap="none" normalizeH="0" baseline="0" smtClean="0">
                        <a:ln>
                          <a:noFill/>
                        </a:ln>
                        <a:solidFill>
                          <a:srgbClr val="042552"/>
                        </a:solidFill>
                        <a:effectLst/>
                        <a:latin typeface="宋体" pitchFamily="2" charset="-122"/>
                        <a:ea typeface="宋体" pitchFamily="2" charset="-122"/>
                        <a:sym typeface="宋体" pitchFamily="2" charset="-122"/>
                      </a:endParaRPr>
                    </a:p>
                  </a:txBody>
                  <a:tcPr marL="31750" marR="31750" marT="31750" marB="3175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r>
            </a:tbl>
          </a:graphicData>
        </a:graphic>
      </p:graphicFrame>
    </p:spTree>
    <p:extLst>
      <p:ext uri="{BB962C8B-B14F-4D97-AF65-F5344CB8AC3E}">
        <p14:creationId xmlns:p14="http://schemas.microsoft.com/office/powerpoint/2010/main" val="32836910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p:txBody>
          <a:bodyPr/>
          <a:lstStyle/>
          <a:p>
            <a:pPr eaLnBrk="1" hangingPunct="1">
              <a:defRPr/>
            </a:pPr>
            <a:r>
              <a:rPr lang="ja-JP" altLang="en-US" smtClean="0">
                <a:latin typeface="微软雅黑" pitchFamily="34" charset="-122"/>
              </a:rPr>
              <a:t>基本的文件和目录操作</a:t>
            </a:r>
            <a:endParaRPr lang="zh-CN" altLang="en-US" smtClean="0">
              <a:latin typeface="微软雅黑" pitchFamily="34" charset="-122"/>
            </a:endParaRPr>
          </a:p>
        </p:txBody>
      </p:sp>
      <p:sp>
        <p:nvSpPr>
          <p:cNvPr id="60418" name="Rectangle 2"/>
          <p:cNvSpPr>
            <a:spLocks noGrp="1" noChangeArrowheads="1"/>
          </p:cNvSpPr>
          <p:nvPr>
            <p:ph idx="1"/>
          </p:nvPr>
        </p:nvSpPr>
        <p:spPr/>
        <p:txBody>
          <a:bodyPr/>
          <a:lstStyle/>
          <a:p>
            <a:pPr marL="887413" eaLnBrk="1" hangingPunct="1">
              <a:defRPr/>
            </a:pPr>
            <a:r>
              <a:rPr lang="zh-CN" altLang="en-US" sz="4100" dirty="0" smtClean="0">
                <a:latin typeface="微软雅黑" pitchFamily="34" charset="-122"/>
              </a:rPr>
              <a:t>绝对路径和相对路径（</a:t>
            </a:r>
            <a:r>
              <a:rPr lang="en-US" altLang="zh-CN" sz="4100" dirty="0" smtClean="0">
                <a:latin typeface="微软雅黑" pitchFamily="34" charset="-122"/>
              </a:rPr>
              <a:t>./   ../</a:t>
            </a:r>
            <a:r>
              <a:rPr lang="zh-CN" altLang="en-US" sz="4100" dirty="0" smtClean="0">
                <a:latin typeface="微软雅黑" pitchFamily="34" charset="-122"/>
              </a:rPr>
              <a:t>）</a:t>
            </a:r>
            <a:endParaRPr lang="en-US" altLang="zh-CN" sz="4100" dirty="0" smtClean="0">
              <a:latin typeface="微软雅黑" pitchFamily="34" charset="-122"/>
            </a:endParaRPr>
          </a:p>
          <a:p>
            <a:pPr marL="887413" eaLnBrk="1" hangingPunct="1">
              <a:defRPr/>
            </a:pPr>
            <a:r>
              <a:rPr lang="zh-CN" altLang="en-US" sz="4100" dirty="0" smtClean="0">
                <a:latin typeface="微软雅黑" pitchFamily="34" charset="-122"/>
              </a:rPr>
              <a:t>通配符（</a:t>
            </a:r>
            <a:r>
              <a:rPr lang="en-US" altLang="zh-CN" sz="4100" dirty="0" smtClean="0">
                <a:latin typeface="微软雅黑" pitchFamily="34" charset="-122"/>
              </a:rPr>
              <a:t>*,?</a:t>
            </a:r>
            <a:r>
              <a:rPr lang="zh-CN" altLang="en-US" sz="4100" dirty="0" smtClean="0">
                <a:latin typeface="微软雅黑" pitchFamily="34" charset="-122"/>
              </a:rPr>
              <a:t>）</a:t>
            </a:r>
            <a:endParaRPr lang="en-US" altLang="zh-CN" sz="4100" dirty="0" smtClean="0">
              <a:latin typeface="微软雅黑" pitchFamily="34" charset="-122"/>
            </a:endParaRPr>
          </a:p>
          <a:p>
            <a:pPr marL="887413" eaLnBrk="1" hangingPunct="1">
              <a:defRPr/>
            </a:pPr>
            <a:r>
              <a:rPr lang="en-US" altLang="zh-CN" sz="4100" dirty="0" smtClean="0">
                <a:latin typeface="微软雅黑" pitchFamily="34" charset="-122"/>
              </a:rPr>
              <a:t>cd </a:t>
            </a:r>
            <a:r>
              <a:rPr lang="ja-JP" altLang="en-US" sz="4100" dirty="0" smtClean="0">
                <a:latin typeface="微软雅黑" pitchFamily="34" charset="-122"/>
              </a:rPr>
              <a:t>切换目录</a:t>
            </a:r>
            <a:endParaRPr lang="en-US" altLang="ja-JP" sz="4100" dirty="0" smtClean="0">
              <a:latin typeface="微软雅黑" pitchFamily="34" charset="-122"/>
            </a:endParaRPr>
          </a:p>
          <a:p>
            <a:pPr marL="887413" eaLnBrk="1" hangingPunct="1">
              <a:defRPr/>
            </a:pPr>
            <a:r>
              <a:rPr lang="en-US" altLang="zh-CN" sz="4100" dirty="0" err="1" smtClean="0">
                <a:latin typeface="微软雅黑" pitchFamily="34" charset="-122"/>
              </a:rPr>
              <a:t>pwd</a:t>
            </a:r>
            <a:r>
              <a:rPr lang="en-US" altLang="zh-CN" sz="4100" dirty="0" smtClean="0">
                <a:latin typeface="微软雅黑" pitchFamily="34" charset="-122"/>
              </a:rPr>
              <a:t> </a:t>
            </a:r>
            <a:r>
              <a:rPr lang="ja-JP" altLang="en-US" sz="4100" dirty="0" smtClean="0">
                <a:latin typeface="微软雅黑" pitchFamily="34" charset="-122"/>
              </a:rPr>
              <a:t>显示当前目录</a:t>
            </a:r>
            <a:r>
              <a:rPr lang="en-US" altLang="ja-JP" sz="4100" dirty="0" smtClean="0">
                <a:latin typeface="微软雅黑" pitchFamily="34" charset="-122"/>
              </a:rPr>
              <a:t> </a:t>
            </a:r>
          </a:p>
          <a:p>
            <a:pPr marL="887413" eaLnBrk="1" hangingPunct="1">
              <a:defRPr/>
            </a:pPr>
            <a:r>
              <a:rPr lang="en-US" altLang="zh-CN" sz="4100" dirty="0" err="1" smtClean="0">
                <a:latin typeface="微软雅黑" pitchFamily="34" charset="-122"/>
              </a:rPr>
              <a:t>mkdir</a:t>
            </a:r>
            <a:r>
              <a:rPr lang="en-US" altLang="zh-CN" sz="4100" dirty="0" smtClean="0">
                <a:latin typeface="微软雅黑" pitchFamily="34" charset="-122"/>
              </a:rPr>
              <a:t> </a:t>
            </a:r>
            <a:r>
              <a:rPr lang="ja-JP" altLang="en-US" sz="4100" dirty="0" smtClean="0">
                <a:latin typeface="微软雅黑" pitchFamily="34" charset="-122"/>
              </a:rPr>
              <a:t>新建目录</a:t>
            </a:r>
            <a:r>
              <a:rPr lang="en-US" altLang="ja-JP" sz="4100" dirty="0" smtClean="0">
                <a:latin typeface="微软雅黑" pitchFamily="34" charset="-122"/>
              </a:rPr>
              <a:t> </a:t>
            </a:r>
          </a:p>
          <a:p>
            <a:pPr marL="887413" eaLnBrk="1" hangingPunct="1">
              <a:defRPr/>
            </a:pPr>
            <a:r>
              <a:rPr lang="en-US" altLang="zh-CN" sz="4100" dirty="0" smtClean="0">
                <a:latin typeface="微软雅黑" pitchFamily="34" charset="-122"/>
              </a:rPr>
              <a:t>touch </a:t>
            </a:r>
            <a:r>
              <a:rPr lang="en-US" altLang="en-US" sz="4100" dirty="0" smtClean="0">
                <a:latin typeface="微软雅黑" pitchFamily="34" charset="-122"/>
              </a:rPr>
              <a:t>新建文件</a:t>
            </a:r>
            <a:endParaRPr lang="en-US" altLang="ja-JP" sz="4100" dirty="0" smtClean="0">
              <a:latin typeface="微软雅黑" pitchFamily="34" charset="-122"/>
            </a:endParaRPr>
          </a:p>
          <a:p>
            <a:pPr marL="887413" eaLnBrk="1" hangingPunct="1">
              <a:defRPr/>
            </a:pPr>
            <a:r>
              <a:rPr lang="en-US" altLang="zh-CN" sz="4100" dirty="0" err="1" smtClean="0">
                <a:latin typeface="微软雅黑" pitchFamily="34" charset="-122"/>
              </a:rPr>
              <a:t>ls</a:t>
            </a:r>
            <a:r>
              <a:rPr lang="en-US" altLang="zh-CN" sz="4100" dirty="0" smtClean="0">
                <a:latin typeface="微软雅黑" pitchFamily="34" charset="-122"/>
              </a:rPr>
              <a:t> </a:t>
            </a:r>
            <a:r>
              <a:rPr lang="ja-JP" altLang="en-US" sz="4100" dirty="0" smtClean="0">
                <a:latin typeface="微软雅黑" pitchFamily="34" charset="-122"/>
              </a:rPr>
              <a:t>显示目录内的文件名称、属性等</a:t>
            </a:r>
            <a:endParaRPr lang="en-US" altLang="ja-JP" sz="4100" dirty="0" smtClean="0">
              <a:latin typeface="微软雅黑" pitchFamily="34" charset="-122"/>
            </a:endParaRPr>
          </a:p>
          <a:p>
            <a:pPr marL="887413" eaLnBrk="1" hangingPunct="1">
              <a:defRPr/>
            </a:pPr>
            <a:r>
              <a:rPr lang="en-US" altLang="zh-CN" sz="4100" dirty="0" err="1" smtClean="0">
                <a:latin typeface="微软雅黑" pitchFamily="34" charset="-122"/>
              </a:rPr>
              <a:t>cp</a:t>
            </a:r>
            <a:r>
              <a:rPr lang="en-US" altLang="zh-CN" sz="4100" dirty="0" smtClean="0">
                <a:latin typeface="微软雅黑" pitchFamily="34" charset="-122"/>
              </a:rPr>
              <a:t> </a:t>
            </a:r>
            <a:r>
              <a:rPr lang="ja-JP" altLang="en-US" sz="4100" dirty="0" smtClean="0">
                <a:latin typeface="微软雅黑" pitchFamily="34" charset="-122"/>
              </a:rPr>
              <a:t>拷贝文件或目录</a:t>
            </a:r>
            <a:r>
              <a:rPr lang="en-US" altLang="ja-JP" sz="4100" dirty="0" smtClean="0">
                <a:latin typeface="微软雅黑" pitchFamily="34" charset="-122"/>
              </a:rPr>
              <a:t> </a:t>
            </a:r>
          </a:p>
          <a:p>
            <a:pPr marL="887413" eaLnBrk="1" hangingPunct="1">
              <a:defRPr/>
            </a:pPr>
            <a:r>
              <a:rPr lang="en-US" altLang="zh-CN" sz="4100" dirty="0" err="1" smtClean="0">
                <a:latin typeface="微软雅黑" pitchFamily="34" charset="-122"/>
              </a:rPr>
              <a:t>rm</a:t>
            </a:r>
            <a:r>
              <a:rPr lang="en-US" altLang="zh-CN" sz="4100" dirty="0" smtClean="0">
                <a:latin typeface="微软雅黑" pitchFamily="34" charset="-122"/>
              </a:rPr>
              <a:t> </a:t>
            </a:r>
            <a:r>
              <a:rPr lang="ja-JP" altLang="en-US" sz="4100" dirty="0" smtClean="0">
                <a:latin typeface="微软雅黑" pitchFamily="34" charset="-122"/>
              </a:rPr>
              <a:t>删除文件或目录</a:t>
            </a:r>
            <a:endParaRPr lang="en-US" altLang="ja-JP" sz="4100" dirty="0" smtClean="0">
              <a:latin typeface="微软雅黑" pitchFamily="34" charset="-122"/>
            </a:endParaRPr>
          </a:p>
          <a:p>
            <a:pPr marL="887413" eaLnBrk="1" hangingPunct="1">
              <a:defRPr/>
            </a:pPr>
            <a:r>
              <a:rPr lang="en-US" altLang="zh-CN" sz="4100" dirty="0" smtClean="0">
                <a:latin typeface="微软雅黑" pitchFamily="34" charset="-122"/>
              </a:rPr>
              <a:t>mv </a:t>
            </a:r>
            <a:r>
              <a:rPr lang="ja-JP" altLang="en-US" sz="4100" dirty="0" smtClean="0">
                <a:latin typeface="微软雅黑" pitchFamily="34" charset="-122"/>
              </a:rPr>
              <a:t>移动文件或目录</a:t>
            </a:r>
            <a:endParaRPr lang="en-US" altLang="ja-JP" sz="4100" dirty="0" smtClean="0">
              <a:latin typeface="微软雅黑" pitchFamily="34" charset="-122"/>
            </a:endParaRPr>
          </a:p>
          <a:p>
            <a:pPr marL="887413" eaLnBrk="1" hangingPunct="1">
              <a:defRPr/>
            </a:pPr>
            <a:endParaRPr lang="en-US" altLang="zh-CN" sz="4100" dirty="0" smtClean="0">
              <a:latin typeface="微软雅黑" pitchFamily="34" charset="-122"/>
            </a:endParaRPr>
          </a:p>
        </p:txBody>
      </p:sp>
    </p:spTree>
    <p:extLst>
      <p:ext uri="{BB962C8B-B14F-4D97-AF65-F5344CB8AC3E}">
        <p14:creationId xmlns:p14="http://schemas.microsoft.com/office/powerpoint/2010/main" val="308808219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ChangeArrowheads="1"/>
          </p:cNvSpPr>
          <p:nvPr>
            <p:ph type="title"/>
          </p:nvPr>
        </p:nvSpPr>
        <p:spPr/>
        <p:txBody>
          <a:bodyPr/>
          <a:lstStyle/>
          <a:p>
            <a:pPr eaLnBrk="1" hangingPunct="1">
              <a:defRPr/>
            </a:pPr>
            <a:r>
              <a:rPr lang="ja-JP" altLang="en-US" smtClean="0">
                <a:latin typeface="微软雅黑" pitchFamily="34" charset="-122"/>
              </a:rPr>
              <a:t>查看文件内容</a:t>
            </a:r>
            <a:endParaRPr lang="zh-CN" altLang="en-US" smtClean="0">
              <a:latin typeface="微软雅黑" pitchFamily="34" charset="-122"/>
            </a:endParaRPr>
          </a:p>
        </p:txBody>
      </p:sp>
      <p:sp>
        <p:nvSpPr>
          <p:cNvPr id="62466" name="Rectangle 2"/>
          <p:cNvSpPr>
            <a:spLocks noGrp="1" noChangeArrowheads="1"/>
          </p:cNvSpPr>
          <p:nvPr>
            <p:ph idx="1"/>
          </p:nvPr>
        </p:nvSpPr>
        <p:spPr/>
        <p:txBody>
          <a:bodyPr/>
          <a:lstStyle/>
          <a:p>
            <a:pPr marL="887413" eaLnBrk="1" hangingPunct="1">
              <a:defRPr/>
            </a:pPr>
            <a:r>
              <a:rPr lang="en-US" altLang="zh-CN" dirty="0" smtClean="0">
                <a:latin typeface="微软雅黑" pitchFamily="34" charset="-122"/>
              </a:rPr>
              <a:t>cat     </a:t>
            </a:r>
            <a:r>
              <a:rPr lang="zh-CN" altLang="en-US" dirty="0" smtClean="0">
                <a:latin typeface="微软雅黑" pitchFamily="34" charset="-122"/>
              </a:rPr>
              <a:t>显示文件内容</a:t>
            </a:r>
            <a:endParaRPr lang="en-US" altLang="ja-JP" dirty="0" smtClean="0">
              <a:latin typeface="微软雅黑" pitchFamily="34" charset="-122"/>
            </a:endParaRPr>
          </a:p>
          <a:p>
            <a:pPr marL="887413" eaLnBrk="1" hangingPunct="1">
              <a:defRPr/>
            </a:pPr>
            <a:r>
              <a:rPr lang="en-US" altLang="zh-CN" dirty="0" err="1" smtClean="0">
                <a:latin typeface="微软雅黑" pitchFamily="34" charset="-122"/>
              </a:rPr>
              <a:t>tac</a:t>
            </a:r>
            <a:r>
              <a:rPr lang="en-US" altLang="zh-CN" dirty="0" smtClean="0">
                <a:latin typeface="微软雅黑" pitchFamily="34" charset="-122"/>
              </a:rPr>
              <a:t>     </a:t>
            </a:r>
            <a:r>
              <a:rPr lang="zh-CN" altLang="en-US" dirty="0" smtClean="0">
                <a:latin typeface="微软雅黑" pitchFamily="34" charset="-122"/>
              </a:rPr>
              <a:t>从后向前（行）显示文件内容</a:t>
            </a:r>
            <a:endParaRPr lang="en-US" altLang="ja-JP" dirty="0" smtClean="0">
              <a:latin typeface="微软雅黑" pitchFamily="34" charset="-122"/>
            </a:endParaRPr>
          </a:p>
          <a:p>
            <a:pPr marL="887413" eaLnBrk="1" hangingPunct="1">
              <a:defRPr/>
            </a:pPr>
            <a:r>
              <a:rPr lang="en-US" altLang="zh-CN" dirty="0" smtClean="0">
                <a:latin typeface="微软雅黑" pitchFamily="34" charset="-122"/>
              </a:rPr>
              <a:t>more  </a:t>
            </a:r>
            <a:r>
              <a:rPr lang="zh-CN" altLang="en-US" dirty="0" smtClean="0">
                <a:latin typeface="微软雅黑" pitchFamily="34" charset="-122"/>
              </a:rPr>
              <a:t>分页显示文件内容</a:t>
            </a:r>
            <a:endParaRPr lang="en-US" altLang="ja-JP" dirty="0" smtClean="0">
              <a:latin typeface="微软雅黑" pitchFamily="34" charset="-122"/>
            </a:endParaRPr>
          </a:p>
          <a:p>
            <a:pPr marL="887413" eaLnBrk="1" hangingPunct="1">
              <a:defRPr/>
            </a:pPr>
            <a:r>
              <a:rPr lang="en-US" altLang="zh-CN" dirty="0" smtClean="0">
                <a:latin typeface="微软雅黑" pitchFamily="34" charset="-122"/>
              </a:rPr>
              <a:t>less     </a:t>
            </a:r>
            <a:r>
              <a:rPr lang="zh-CN" altLang="en-US" dirty="0" smtClean="0">
                <a:latin typeface="微软雅黑" pitchFamily="34" charset="-122"/>
              </a:rPr>
              <a:t>比</a:t>
            </a:r>
            <a:r>
              <a:rPr lang="en-US" altLang="zh-CN" dirty="0" smtClean="0">
                <a:latin typeface="微软雅黑" pitchFamily="34" charset="-122"/>
              </a:rPr>
              <a:t>more</a:t>
            </a:r>
            <a:r>
              <a:rPr lang="zh-CN" altLang="en-US" dirty="0" smtClean="0">
                <a:latin typeface="微软雅黑" pitchFamily="34" charset="-122"/>
              </a:rPr>
              <a:t>的功能更多</a:t>
            </a:r>
            <a:endParaRPr lang="en-US" altLang="zh-CN" dirty="0" smtClean="0">
              <a:latin typeface="微软雅黑" pitchFamily="34" charset="-122"/>
            </a:endParaRPr>
          </a:p>
          <a:p>
            <a:pPr marL="887413" eaLnBrk="1" hangingPunct="1">
              <a:defRPr/>
            </a:pPr>
            <a:endParaRPr lang="en-US" altLang="ja-JP" dirty="0">
              <a:latin typeface="微软雅黑" pitchFamily="34" charset="-122"/>
            </a:endParaRPr>
          </a:p>
          <a:p>
            <a:pPr marL="887413" eaLnBrk="1" hangingPunct="1">
              <a:defRPr/>
            </a:pPr>
            <a:r>
              <a:rPr lang="en-US" altLang="ja-JP" dirty="0" smtClean="0">
                <a:latin typeface="微软雅黑" pitchFamily="34" charset="-122"/>
              </a:rPr>
              <a:t>Tips</a:t>
            </a:r>
            <a:r>
              <a:rPr lang="ja-JP" altLang="en-US" dirty="0" smtClean="0">
                <a:latin typeface="微软雅黑" pitchFamily="34" charset="-122"/>
              </a:rPr>
              <a:t>：</a:t>
            </a:r>
            <a:endParaRPr lang="en-US" altLang="ja-JP" dirty="0" smtClean="0">
              <a:latin typeface="微软雅黑" pitchFamily="34" charset="-122"/>
            </a:endParaRPr>
          </a:p>
          <a:p>
            <a:pPr marL="1455738" lvl="1" eaLnBrk="1" hangingPunct="1">
              <a:defRPr/>
            </a:pPr>
            <a:r>
              <a:rPr lang="en-US" altLang="zh-CN" dirty="0" err="1" smtClean="0">
                <a:latin typeface="Lucida Grande" charset="0"/>
                <a:sym typeface="Lucida Grande" charset="0"/>
              </a:rPr>
              <a:t>tac</a:t>
            </a:r>
            <a:r>
              <a:rPr lang="zh-CN" altLang="en-US" dirty="0">
                <a:latin typeface="Lucida Grande" charset="0"/>
                <a:sym typeface="Lucida Grande" charset="0"/>
              </a:rPr>
              <a:t>是</a:t>
            </a:r>
            <a:r>
              <a:rPr lang="en-US" altLang="zh-CN" dirty="0" smtClean="0">
                <a:latin typeface="Lucida Grande" charset="0"/>
                <a:sym typeface="Lucida Grande" charset="0"/>
              </a:rPr>
              <a:t>cat</a:t>
            </a:r>
            <a:r>
              <a:rPr lang="zh-CN" altLang="en-US" dirty="0" smtClean="0">
                <a:latin typeface="Lucida Grande" charset="0"/>
                <a:sym typeface="Lucida Grande" charset="0"/>
              </a:rPr>
              <a:t>倒</a:t>
            </a:r>
            <a:r>
              <a:rPr lang="zh-CN" altLang="en-US" dirty="0">
                <a:latin typeface="Lucida Grande" charset="0"/>
                <a:sym typeface="Lucida Grande" charset="0"/>
              </a:rPr>
              <a:t>着写</a:t>
            </a:r>
            <a:endParaRPr lang="en-US" altLang="zh-CN" dirty="0">
              <a:latin typeface="Lucida Grande" charset="0"/>
              <a:sym typeface="Lucida Grande" charset="0"/>
            </a:endParaRPr>
          </a:p>
          <a:p>
            <a:pPr marL="1455738" lvl="1" eaLnBrk="1" hangingPunct="1">
              <a:defRPr/>
            </a:pPr>
            <a:r>
              <a:rPr lang="en-US" altLang="zh-CN" dirty="0" smtClean="0"/>
              <a:t>less</a:t>
            </a:r>
            <a:r>
              <a:rPr lang="zh-CN" altLang="en-US" dirty="0"/>
              <a:t>比</a:t>
            </a:r>
            <a:r>
              <a:rPr lang="en-US" altLang="zh-CN" dirty="0"/>
              <a:t>more</a:t>
            </a:r>
            <a:r>
              <a:rPr lang="zh-CN" altLang="en-US" dirty="0"/>
              <a:t>功</a:t>
            </a:r>
            <a:r>
              <a:rPr lang="zh-CN" altLang="en-US" dirty="0" smtClean="0"/>
              <a:t>能多</a:t>
            </a:r>
            <a:endParaRPr lang="en-US" altLang="zh-CN" dirty="0"/>
          </a:p>
          <a:p>
            <a:pPr marL="1455738" lvl="1" eaLnBrk="1" hangingPunct="1">
              <a:defRPr/>
            </a:pPr>
            <a:r>
              <a:rPr lang="en-US" altLang="ja-JP" dirty="0" smtClean="0">
                <a:latin typeface="微软雅黑" pitchFamily="34" charset="-122"/>
              </a:rPr>
              <a:t> </a:t>
            </a:r>
            <a:endParaRPr lang="zh-CN" altLang="en-US" dirty="0" smtClean="0">
              <a:latin typeface="微软雅黑" pitchFamily="34" charset="-122"/>
            </a:endParaRPr>
          </a:p>
        </p:txBody>
      </p:sp>
    </p:spTree>
    <p:extLst>
      <p:ext uri="{BB962C8B-B14F-4D97-AF65-F5344CB8AC3E}">
        <p14:creationId xmlns:p14="http://schemas.microsoft.com/office/powerpoint/2010/main" val="85251617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ChangeArrowheads="1"/>
          </p:cNvSpPr>
          <p:nvPr>
            <p:ph type="title"/>
          </p:nvPr>
        </p:nvSpPr>
        <p:spPr/>
        <p:txBody>
          <a:bodyPr/>
          <a:lstStyle/>
          <a:p>
            <a:pPr eaLnBrk="1" hangingPunct="1">
              <a:defRPr/>
            </a:pPr>
            <a:r>
              <a:rPr lang="ja-JP" altLang="en-US" smtClean="0">
                <a:latin typeface="微软雅黑" pitchFamily="34" charset="-122"/>
              </a:rPr>
              <a:t>文本编辑器</a:t>
            </a:r>
            <a:r>
              <a:rPr lang="en-US" altLang="ja-JP" smtClean="0">
                <a:latin typeface="微软雅黑" pitchFamily="34" charset="-122"/>
              </a:rPr>
              <a:t>-nano</a:t>
            </a:r>
            <a:endParaRPr lang="en-US" altLang="zh-CN" smtClean="0">
              <a:latin typeface="微软雅黑" pitchFamily="34" charset="-122"/>
            </a:endParaRPr>
          </a:p>
        </p:txBody>
      </p:sp>
      <p:pic>
        <p:nvPicPr>
          <p:cNvPr id="3584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900" y="2235200"/>
            <a:ext cx="10529888"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73265576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extLst>
            <a:ext uri="{FAA26D3D-D897-4be2-8F04-BA451C77F1D7}">
              <ma14:placeholderFlag xmlns:ma14="http://schemas.microsoft.com/office/mac/drawingml/2011/main" val="1"/>
            </a:ext>
          </a:extLst>
        </p:spPr>
        <p:txBody>
          <a:bodyPr/>
          <a:lstStyle/>
          <a:p>
            <a:pPr eaLnBrk="1" hangingPunct="1"/>
            <a:r>
              <a:rPr lang="en-US" altLang="zh-CN" smtClean="0">
                <a:latin typeface="微软雅黑" pitchFamily="34" charset="-122"/>
              </a:rPr>
              <a:t>linux</a:t>
            </a:r>
            <a:r>
              <a:rPr lang="ja-JP" altLang="en-US" smtClean="0">
                <a:latin typeface="微软雅黑" pitchFamily="34" charset="-122"/>
              </a:rPr>
              <a:t>是一种操作系统</a:t>
            </a:r>
            <a:endParaRPr lang="zh-CN" altLang="en-US" smtClean="0">
              <a:latin typeface="微软雅黑" pitchFamily="34" charset="-122"/>
            </a:endParaRP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401" y="2781299"/>
            <a:ext cx="1257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3299" y="2654301"/>
            <a:ext cx="13081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94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6401" y="4000500"/>
            <a:ext cx="22479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946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0149" y="4732338"/>
            <a:ext cx="1397001"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946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7100" y="2362201"/>
            <a:ext cx="12065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946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5914" y="6821488"/>
            <a:ext cx="10541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9464"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2400" y="6532562"/>
            <a:ext cx="1397001"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9465"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5514" y="6532562"/>
            <a:ext cx="12954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98012261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mtClean="0">
                <a:latin typeface="微软雅黑" pitchFamily="34" charset="-122"/>
              </a:rPr>
              <a:t>神之编辑器和编辑器之神</a:t>
            </a:r>
          </a:p>
        </p:txBody>
      </p:sp>
      <p:sp>
        <p:nvSpPr>
          <p:cNvPr id="3" name="Content Placeholder 2"/>
          <p:cNvSpPr>
            <a:spLocks noGrp="1"/>
          </p:cNvSpPr>
          <p:nvPr>
            <p:ph idx="1"/>
          </p:nvPr>
        </p:nvSpPr>
        <p:spPr>
          <a:xfrm>
            <a:off x="381000" y="1843088"/>
            <a:ext cx="12458700" cy="2312987"/>
          </a:xfrm>
        </p:spPr>
        <p:txBody>
          <a:bodyPr/>
          <a:lstStyle/>
          <a:p>
            <a:pPr eaLnBrk="1" hangingPunct="1">
              <a:defRPr/>
            </a:pPr>
            <a:r>
              <a:rPr lang="zh-CN" altLang="en-US" smtClean="0">
                <a:latin typeface="微软雅黑" pitchFamily="34" charset="-122"/>
              </a:rPr>
              <a:t>在这个蓝色的星球上，流传着两大神器的传说</a:t>
            </a:r>
            <a:endParaRPr lang="en-US" altLang="zh-CN" smtClean="0">
              <a:latin typeface="微软雅黑" pitchFamily="34" charset="-122"/>
            </a:endParaRPr>
          </a:p>
          <a:p>
            <a:pPr eaLnBrk="1" hangingPunct="1">
              <a:defRPr/>
            </a:pPr>
            <a:r>
              <a:rPr lang="zh-CN" altLang="en-US" smtClean="0">
                <a:latin typeface="微软雅黑" pitchFamily="34" charset="-122"/>
              </a:rPr>
              <a:t>据说</a:t>
            </a:r>
            <a:r>
              <a:rPr lang="en-US" altLang="zh-CN" b="1" smtClean="0">
                <a:latin typeface="微软雅黑" pitchFamily="34" charset="-122"/>
              </a:rPr>
              <a:t>Emacs</a:t>
            </a:r>
            <a:r>
              <a:rPr lang="zh-CN" altLang="en-US" smtClean="0">
                <a:latin typeface="微软雅黑" pitchFamily="34" charset="-122"/>
              </a:rPr>
              <a:t>是神之编辑器，而</a:t>
            </a:r>
            <a:r>
              <a:rPr lang="en-US" altLang="zh-CN" b="1" smtClean="0">
                <a:latin typeface="微软雅黑" pitchFamily="34" charset="-122"/>
              </a:rPr>
              <a:t>Vim</a:t>
            </a:r>
            <a:r>
              <a:rPr lang="zh-CN" altLang="en-US" smtClean="0">
                <a:latin typeface="微软雅黑" pitchFamily="34" charset="-122"/>
              </a:rPr>
              <a:t>是编辑器之神。 </a:t>
            </a:r>
          </a:p>
          <a:p>
            <a:pPr eaLnBrk="1" hangingPunct="1">
              <a:defRPr/>
            </a:pPr>
            <a:endParaRPr lang="en-US" altLang="zh-CN" smtClean="0">
              <a:latin typeface="微软雅黑" pitchFamily="34" charset="-122"/>
            </a:endParaRPr>
          </a:p>
        </p:txBody>
      </p:sp>
      <p:pic>
        <p:nvPicPr>
          <p:cNvPr id="368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6225" y="5081588"/>
            <a:ext cx="3359150" cy="274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6825" y="4773613"/>
            <a:ext cx="2765425" cy="276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4552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mtClean="0">
                <a:latin typeface="微软雅黑" pitchFamily="34" charset="-122"/>
              </a:rPr>
              <a:t>学习曲线</a:t>
            </a:r>
          </a:p>
        </p:txBody>
      </p:sp>
      <p:pic>
        <p:nvPicPr>
          <p:cNvPr id="378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375" y="3581400"/>
            <a:ext cx="3994150" cy="28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508375"/>
            <a:ext cx="3379788" cy="286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4425" y="3581400"/>
            <a:ext cx="3994150"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4" name="TextBox 3"/>
          <p:cNvSpPr txBox="1">
            <a:spLocks noChangeArrowheads="1"/>
          </p:cNvSpPr>
          <p:nvPr/>
        </p:nvSpPr>
        <p:spPr bwMode="auto">
          <a:xfrm>
            <a:off x="655638" y="6924675"/>
            <a:ext cx="226060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eaLnBrk="0" hangingPunct="0">
              <a:defRPr sz="4000">
                <a:solidFill>
                  <a:srgbClr val="3F3F3F"/>
                </a:solidFill>
                <a:latin typeface="Palatino" charset="0"/>
                <a:ea typeface="华文宋体" pitchFamily="2" charset="-122"/>
                <a:sym typeface="Palatino" charset="0"/>
              </a:defRPr>
            </a:lvl1pPr>
            <a:lvl2pPr marL="742950" indent="-285750" eaLnBrk="0" hangingPunct="0">
              <a:defRPr sz="4000">
                <a:solidFill>
                  <a:srgbClr val="3F3F3F"/>
                </a:solidFill>
                <a:latin typeface="Palatino" charset="0"/>
                <a:ea typeface="华文宋体" pitchFamily="2" charset="-122"/>
                <a:sym typeface="Palatino" charset="0"/>
              </a:defRPr>
            </a:lvl2pPr>
            <a:lvl3pPr marL="1143000" indent="-228600" eaLnBrk="0" hangingPunct="0">
              <a:defRPr sz="4000">
                <a:solidFill>
                  <a:srgbClr val="3F3F3F"/>
                </a:solidFill>
                <a:latin typeface="Palatino" charset="0"/>
                <a:ea typeface="华文宋体" pitchFamily="2" charset="-122"/>
                <a:sym typeface="Palatino" charset="0"/>
              </a:defRPr>
            </a:lvl3pPr>
            <a:lvl4pPr marL="1600200" indent="-228600" eaLnBrk="0" hangingPunct="0">
              <a:defRPr sz="4000">
                <a:solidFill>
                  <a:srgbClr val="3F3F3F"/>
                </a:solidFill>
                <a:latin typeface="Palatino" charset="0"/>
                <a:ea typeface="华文宋体" pitchFamily="2" charset="-122"/>
                <a:sym typeface="Palatino" charset="0"/>
              </a:defRPr>
            </a:lvl4pPr>
            <a:lvl5pPr marL="2057400" indent="-228600" eaLnBrk="0" hangingPunct="0">
              <a:defRPr sz="4000">
                <a:solidFill>
                  <a:srgbClr val="3F3F3F"/>
                </a:solidFill>
                <a:latin typeface="Palatino" charset="0"/>
                <a:ea typeface="华文宋体" pitchFamily="2" charset="-122"/>
                <a:sym typeface="Palatino" charset="0"/>
              </a:defRPr>
            </a:lvl5pPr>
            <a:lvl6pPr marL="25146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6pPr>
            <a:lvl7pPr marL="29718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7pPr>
            <a:lvl8pPr marL="34290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8pPr>
            <a:lvl9pPr marL="38862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9pPr>
          </a:lstStyle>
          <a:p>
            <a:pPr eaLnBrk="1" hangingPunct="1"/>
            <a:r>
              <a:rPr lang="en-US" altLang="zh-CN"/>
              <a:t>Notepad</a:t>
            </a:r>
            <a:endParaRPr lang="zh-CN" altLang="en-US"/>
          </a:p>
        </p:txBody>
      </p:sp>
      <p:sp>
        <p:nvSpPr>
          <p:cNvPr id="37895" name="TextBox 6"/>
          <p:cNvSpPr txBox="1">
            <a:spLocks noChangeArrowheads="1"/>
          </p:cNvSpPr>
          <p:nvPr/>
        </p:nvSpPr>
        <p:spPr bwMode="auto">
          <a:xfrm>
            <a:off x="5740400" y="6924675"/>
            <a:ext cx="80645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eaLnBrk="0" hangingPunct="0">
              <a:defRPr sz="4000">
                <a:solidFill>
                  <a:srgbClr val="3F3F3F"/>
                </a:solidFill>
                <a:latin typeface="Palatino" charset="0"/>
                <a:ea typeface="华文宋体" pitchFamily="2" charset="-122"/>
                <a:sym typeface="Palatino" charset="0"/>
              </a:defRPr>
            </a:lvl1pPr>
            <a:lvl2pPr marL="742950" indent="-285750" eaLnBrk="0" hangingPunct="0">
              <a:defRPr sz="4000">
                <a:solidFill>
                  <a:srgbClr val="3F3F3F"/>
                </a:solidFill>
                <a:latin typeface="Palatino" charset="0"/>
                <a:ea typeface="华文宋体" pitchFamily="2" charset="-122"/>
                <a:sym typeface="Palatino" charset="0"/>
              </a:defRPr>
            </a:lvl2pPr>
            <a:lvl3pPr marL="1143000" indent="-228600" eaLnBrk="0" hangingPunct="0">
              <a:defRPr sz="4000">
                <a:solidFill>
                  <a:srgbClr val="3F3F3F"/>
                </a:solidFill>
                <a:latin typeface="Palatino" charset="0"/>
                <a:ea typeface="华文宋体" pitchFamily="2" charset="-122"/>
                <a:sym typeface="Palatino" charset="0"/>
              </a:defRPr>
            </a:lvl3pPr>
            <a:lvl4pPr marL="1600200" indent="-228600" eaLnBrk="0" hangingPunct="0">
              <a:defRPr sz="4000">
                <a:solidFill>
                  <a:srgbClr val="3F3F3F"/>
                </a:solidFill>
                <a:latin typeface="Palatino" charset="0"/>
                <a:ea typeface="华文宋体" pitchFamily="2" charset="-122"/>
                <a:sym typeface="Palatino" charset="0"/>
              </a:defRPr>
            </a:lvl4pPr>
            <a:lvl5pPr marL="2057400" indent="-228600" eaLnBrk="0" hangingPunct="0">
              <a:defRPr sz="4000">
                <a:solidFill>
                  <a:srgbClr val="3F3F3F"/>
                </a:solidFill>
                <a:latin typeface="Palatino" charset="0"/>
                <a:ea typeface="华文宋体" pitchFamily="2" charset="-122"/>
                <a:sym typeface="Palatino" charset="0"/>
              </a:defRPr>
            </a:lvl5pPr>
            <a:lvl6pPr marL="25146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6pPr>
            <a:lvl7pPr marL="29718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7pPr>
            <a:lvl8pPr marL="34290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8pPr>
            <a:lvl9pPr marL="38862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9pPr>
          </a:lstStyle>
          <a:p>
            <a:pPr eaLnBrk="1" hangingPunct="1"/>
            <a:r>
              <a:rPr lang="en-US" altLang="zh-CN"/>
              <a:t>VI</a:t>
            </a:r>
            <a:endParaRPr lang="zh-CN" altLang="en-US"/>
          </a:p>
        </p:txBody>
      </p:sp>
      <p:sp>
        <p:nvSpPr>
          <p:cNvPr id="37896" name="TextBox 7"/>
          <p:cNvSpPr txBox="1">
            <a:spLocks noChangeArrowheads="1"/>
          </p:cNvSpPr>
          <p:nvPr/>
        </p:nvSpPr>
        <p:spPr bwMode="auto">
          <a:xfrm>
            <a:off x="9544050" y="6662738"/>
            <a:ext cx="17303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eaLnBrk="0" hangingPunct="0">
              <a:defRPr sz="4000">
                <a:solidFill>
                  <a:srgbClr val="3F3F3F"/>
                </a:solidFill>
                <a:latin typeface="Palatino" charset="0"/>
                <a:ea typeface="华文宋体" pitchFamily="2" charset="-122"/>
                <a:sym typeface="Palatino" charset="0"/>
              </a:defRPr>
            </a:lvl1pPr>
            <a:lvl2pPr marL="742950" indent="-285750" eaLnBrk="0" hangingPunct="0">
              <a:defRPr sz="4000">
                <a:solidFill>
                  <a:srgbClr val="3F3F3F"/>
                </a:solidFill>
                <a:latin typeface="Palatino" charset="0"/>
                <a:ea typeface="华文宋体" pitchFamily="2" charset="-122"/>
                <a:sym typeface="Palatino" charset="0"/>
              </a:defRPr>
            </a:lvl2pPr>
            <a:lvl3pPr marL="1143000" indent="-228600" eaLnBrk="0" hangingPunct="0">
              <a:defRPr sz="4000">
                <a:solidFill>
                  <a:srgbClr val="3F3F3F"/>
                </a:solidFill>
                <a:latin typeface="Palatino" charset="0"/>
                <a:ea typeface="华文宋体" pitchFamily="2" charset="-122"/>
                <a:sym typeface="Palatino" charset="0"/>
              </a:defRPr>
            </a:lvl3pPr>
            <a:lvl4pPr marL="1600200" indent="-228600" eaLnBrk="0" hangingPunct="0">
              <a:defRPr sz="4000">
                <a:solidFill>
                  <a:srgbClr val="3F3F3F"/>
                </a:solidFill>
                <a:latin typeface="Palatino" charset="0"/>
                <a:ea typeface="华文宋体" pitchFamily="2" charset="-122"/>
                <a:sym typeface="Palatino" charset="0"/>
              </a:defRPr>
            </a:lvl4pPr>
            <a:lvl5pPr marL="2057400" indent="-228600" eaLnBrk="0" hangingPunct="0">
              <a:defRPr sz="4000">
                <a:solidFill>
                  <a:srgbClr val="3F3F3F"/>
                </a:solidFill>
                <a:latin typeface="Palatino" charset="0"/>
                <a:ea typeface="华文宋体" pitchFamily="2" charset="-122"/>
                <a:sym typeface="Palatino" charset="0"/>
              </a:defRPr>
            </a:lvl5pPr>
            <a:lvl6pPr marL="25146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6pPr>
            <a:lvl7pPr marL="29718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7pPr>
            <a:lvl8pPr marL="34290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8pPr>
            <a:lvl9pPr marL="3886200" indent="-228600" algn="ctr" eaLnBrk="0" fontAlgn="base" hangingPunct="0">
              <a:spcBef>
                <a:spcPct val="0"/>
              </a:spcBef>
              <a:spcAft>
                <a:spcPct val="0"/>
              </a:spcAft>
              <a:defRPr sz="4000">
                <a:solidFill>
                  <a:srgbClr val="3F3F3F"/>
                </a:solidFill>
                <a:latin typeface="Palatino" charset="0"/>
                <a:ea typeface="华文宋体" pitchFamily="2" charset="-122"/>
                <a:sym typeface="Palatino" charset="0"/>
              </a:defRPr>
            </a:lvl9pPr>
          </a:lstStyle>
          <a:p>
            <a:pPr eaLnBrk="1" hangingPunct="1"/>
            <a:r>
              <a:rPr lang="en-US" altLang="zh-CN"/>
              <a:t>Emacs</a:t>
            </a:r>
            <a:endParaRPr lang="zh-CN" altLang="en-US"/>
          </a:p>
        </p:txBody>
      </p:sp>
    </p:spTree>
    <p:extLst>
      <p:ext uri="{BB962C8B-B14F-4D97-AF65-F5344CB8AC3E}">
        <p14:creationId xmlns:p14="http://schemas.microsoft.com/office/powerpoint/2010/main" val="2997234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mtClean="0">
                <a:latin typeface="微软雅黑" pitchFamily="34" charset="-122"/>
              </a:rPr>
              <a:t>特点</a:t>
            </a:r>
          </a:p>
        </p:txBody>
      </p:sp>
      <p:sp>
        <p:nvSpPr>
          <p:cNvPr id="3" name="内容占位符 2"/>
          <p:cNvSpPr>
            <a:spLocks noGrp="1"/>
          </p:cNvSpPr>
          <p:nvPr>
            <p:ph idx="1"/>
          </p:nvPr>
        </p:nvSpPr>
        <p:spPr/>
        <p:txBody>
          <a:bodyPr/>
          <a:lstStyle/>
          <a:p>
            <a:pPr eaLnBrk="1" hangingPunct="1">
              <a:defRPr/>
            </a:pPr>
            <a:r>
              <a:rPr lang="zh-CN" altLang="en-US" dirty="0" smtClean="0">
                <a:latin typeface="微软雅黑" pitchFamily="34" charset="-122"/>
              </a:rPr>
              <a:t>扩展性</a:t>
            </a:r>
            <a:endParaRPr lang="en-US" altLang="zh-CN" dirty="0" smtClean="0">
              <a:latin typeface="微软雅黑" pitchFamily="34" charset="-122"/>
            </a:endParaRPr>
          </a:p>
          <a:p>
            <a:pPr eaLnBrk="1" hangingPunct="1">
              <a:defRPr/>
            </a:pPr>
            <a:r>
              <a:rPr lang="zh-CN" altLang="en-US" dirty="0" smtClean="0">
                <a:latin typeface="微软雅黑" pitchFamily="34" charset="-122"/>
              </a:rPr>
              <a:t>极其适合编程</a:t>
            </a:r>
            <a:endParaRPr lang="en-US" altLang="zh-CN" dirty="0" smtClean="0">
              <a:latin typeface="微软雅黑" pitchFamily="34" charset="-122"/>
            </a:endParaRPr>
          </a:p>
          <a:p>
            <a:pPr lvl="1" eaLnBrk="1" hangingPunct="1">
              <a:defRPr/>
            </a:pPr>
            <a:r>
              <a:rPr lang="zh-CN" altLang="en-US" dirty="0" smtClean="0">
                <a:latin typeface="微软雅黑" pitchFamily="34" charset="-122"/>
              </a:rPr>
              <a:t>高效率的操作方式</a:t>
            </a:r>
            <a:endParaRPr lang="en-US" altLang="zh-CN" dirty="0">
              <a:latin typeface="微软雅黑" pitchFamily="34" charset="-122"/>
            </a:endParaRPr>
          </a:p>
          <a:p>
            <a:pPr lvl="1" eaLnBrk="1" hangingPunct="1">
              <a:defRPr/>
            </a:pPr>
            <a:r>
              <a:rPr lang="zh-CN" altLang="en-US" dirty="0">
                <a:latin typeface="微软雅黑" pitchFamily="34" charset="-122"/>
              </a:rPr>
              <a:t>一剑在手，夫复何求</a:t>
            </a:r>
            <a:endParaRPr lang="en-US" altLang="zh-CN" dirty="0">
              <a:latin typeface="微软雅黑" pitchFamily="34" charset="-122"/>
            </a:endParaRPr>
          </a:p>
          <a:p>
            <a:pPr eaLnBrk="1" hangingPunct="1">
              <a:defRPr/>
            </a:pPr>
            <a:r>
              <a:rPr lang="zh-CN" altLang="en-US" dirty="0" smtClean="0">
                <a:latin typeface="微软雅黑" pitchFamily="34" charset="-122"/>
              </a:rPr>
              <a:t>大师们的选择</a:t>
            </a:r>
            <a:endParaRPr lang="en-US" altLang="zh-CN" dirty="0" smtClean="0">
              <a:latin typeface="微软雅黑" pitchFamily="34" charset="-122"/>
            </a:endParaRPr>
          </a:p>
          <a:p>
            <a:pPr lvl="1" eaLnBrk="1" hangingPunct="1">
              <a:defRPr/>
            </a:pPr>
            <a:r>
              <a:rPr lang="en-US" altLang="zh-CN" dirty="0" smtClean="0">
                <a:latin typeface="微软雅黑" pitchFamily="34" charset="-122"/>
              </a:rPr>
              <a:t>Linus</a:t>
            </a:r>
            <a:r>
              <a:rPr lang="zh-CN" altLang="en-US" dirty="0" smtClean="0">
                <a:latin typeface="微软雅黑" pitchFamily="34" charset="-122"/>
              </a:rPr>
              <a:t>用</a:t>
            </a:r>
            <a:r>
              <a:rPr lang="en-US" altLang="zh-CN" dirty="0" err="1" smtClean="0">
                <a:latin typeface="微软雅黑" pitchFamily="34" charset="-122"/>
              </a:rPr>
              <a:t>Emacs</a:t>
            </a:r>
            <a:r>
              <a:rPr lang="zh-CN" altLang="en-US" dirty="0" smtClean="0">
                <a:latin typeface="微软雅黑" pitchFamily="34" charset="-122"/>
              </a:rPr>
              <a:t>编写</a:t>
            </a:r>
            <a:r>
              <a:rPr lang="en-US" altLang="zh-CN" dirty="0" smtClean="0">
                <a:latin typeface="微软雅黑" pitchFamily="34" charset="-122"/>
              </a:rPr>
              <a:t>Linux</a:t>
            </a:r>
          </a:p>
          <a:p>
            <a:pPr lvl="1" eaLnBrk="1" hangingPunct="1">
              <a:defRPr/>
            </a:pPr>
            <a:r>
              <a:rPr lang="en-US" altLang="zh-CN" dirty="0" smtClean="0">
                <a:latin typeface="微软雅黑" pitchFamily="34" charset="-122"/>
              </a:rPr>
              <a:t>Don Box</a:t>
            </a:r>
            <a:r>
              <a:rPr lang="zh-CN" altLang="en-US" dirty="0" smtClean="0">
                <a:latin typeface="微软雅黑" pitchFamily="34" charset="-122"/>
              </a:rPr>
              <a:t>，微软的</a:t>
            </a:r>
            <a:r>
              <a:rPr lang="en-US" altLang="zh-CN" dirty="0" smtClean="0">
                <a:latin typeface="微软雅黑" pitchFamily="34" charset="-122"/>
              </a:rPr>
              <a:t>COM</a:t>
            </a:r>
            <a:r>
              <a:rPr lang="zh-CN" altLang="en-US" dirty="0" smtClean="0">
                <a:latin typeface="微软雅黑" pitchFamily="34" charset="-122"/>
              </a:rPr>
              <a:t>之父，用</a:t>
            </a:r>
            <a:r>
              <a:rPr lang="en-US" altLang="zh-CN" dirty="0" err="1" smtClean="0">
                <a:latin typeface="微软雅黑" pitchFamily="34" charset="-122"/>
              </a:rPr>
              <a:t>Emacs</a:t>
            </a:r>
            <a:r>
              <a:rPr lang="zh-CN" altLang="en-US" dirty="0" smtClean="0">
                <a:latin typeface="微软雅黑" pitchFamily="34" charset="-122"/>
              </a:rPr>
              <a:t>。他说谁也不能夺走他的编辑器</a:t>
            </a:r>
            <a:endParaRPr lang="en-US" altLang="zh-CN" dirty="0" smtClean="0">
              <a:latin typeface="微软雅黑" pitchFamily="34" charset="-122"/>
            </a:endParaRPr>
          </a:p>
          <a:p>
            <a:pPr lvl="1" eaLnBrk="1" hangingPunct="1">
              <a:defRPr/>
            </a:pPr>
            <a:r>
              <a:rPr lang="en-US" altLang="zh-CN" dirty="0" smtClean="0">
                <a:latin typeface="微软雅黑" pitchFamily="34" charset="-122"/>
              </a:rPr>
              <a:t>Google</a:t>
            </a:r>
            <a:r>
              <a:rPr lang="zh-CN" altLang="en-US" dirty="0" smtClean="0">
                <a:latin typeface="微软雅黑" pitchFamily="34" charset="-122"/>
              </a:rPr>
              <a:t>和</a:t>
            </a:r>
            <a:r>
              <a:rPr lang="en-US" altLang="zh-CN" dirty="0" smtClean="0">
                <a:latin typeface="微软雅黑" pitchFamily="34" charset="-122"/>
              </a:rPr>
              <a:t>MS</a:t>
            </a:r>
            <a:r>
              <a:rPr lang="zh-CN" altLang="en-US" dirty="0" smtClean="0">
                <a:latin typeface="微软雅黑" pitchFamily="34" charset="-122"/>
              </a:rPr>
              <a:t>的内部开发也使用</a:t>
            </a:r>
            <a:r>
              <a:rPr lang="en-US" altLang="zh-CN" dirty="0" smtClean="0">
                <a:latin typeface="微软雅黑" pitchFamily="34" charset="-122"/>
              </a:rPr>
              <a:t>vim</a:t>
            </a:r>
            <a:r>
              <a:rPr lang="zh-CN" altLang="en-US" dirty="0" smtClean="0">
                <a:latin typeface="微软雅黑" pitchFamily="34" charset="-122"/>
              </a:rPr>
              <a:t>和</a:t>
            </a:r>
            <a:r>
              <a:rPr lang="en-US" altLang="zh-CN" dirty="0" err="1" smtClean="0">
                <a:latin typeface="微软雅黑" pitchFamily="34" charset="-122"/>
              </a:rPr>
              <a:t>Emacs</a:t>
            </a:r>
            <a:endParaRPr lang="en-US" altLang="zh-CN" dirty="0" smtClean="0">
              <a:latin typeface="微软雅黑" pitchFamily="34" charset="-122"/>
            </a:endParaRPr>
          </a:p>
          <a:p>
            <a:pPr lvl="1" eaLnBrk="1" hangingPunct="1">
              <a:defRPr/>
            </a:pPr>
            <a:endParaRPr lang="zh-CN" altLang="en-US" dirty="0" smtClean="0">
              <a:latin typeface="微软雅黑" pitchFamily="34" charset="-122"/>
            </a:endParaRPr>
          </a:p>
        </p:txBody>
      </p:sp>
    </p:spTree>
    <p:extLst>
      <p:ext uri="{BB962C8B-B14F-4D97-AF65-F5344CB8AC3E}">
        <p14:creationId xmlns:p14="http://schemas.microsoft.com/office/powerpoint/2010/main" val="373657901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smtClean="0">
                <a:latin typeface="微软雅黑" pitchFamily="34" charset="-122"/>
              </a:rPr>
              <a:t>对比</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767221699"/>
              </p:ext>
            </p:extLst>
          </p:nvPr>
        </p:nvGraphicFramePr>
        <p:xfrm>
          <a:off x="669925" y="2932113"/>
          <a:ext cx="11703050" cy="2081592"/>
        </p:xfrm>
        <a:graphic>
          <a:graphicData uri="http://schemas.openxmlformats.org/drawingml/2006/table">
            <a:tbl>
              <a:tblPr/>
              <a:tblGrid>
                <a:gridCol w="1550988"/>
                <a:gridCol w="6251575"/>
                <a:gridCol w="3900487"/>
              </a:tblGrid>
              <a:tr h="693737">
                <a:tc>
                  <a:txBody>
                    <a:bodyPr/>
                    <a:lstStyle/>
                    <a:p>
                      <a:pPr marL="0" marR="0" lvl="0" indent="0" algn="l" defTabSz="649288" rtl="0" eaLnBrk="1" fontAlgn="base" latinLnBrk="0" hangingPunct="1">
                        <a:lnSpc>
                          <a:spcPct val="100000"/>
                        </a:lnSpc>
                        <a:spcBef>
                          <a:spcPct val="0"/>
                        </a:spcBef>
                        <a:spcAft>
                          <a:spcPct val="0"/>
                        </a:spcAft>
                        <a:buClrTx/>
                        <a:buSzTx/>
                        <a:buFontTx/>
                        <a:buNone/>
                        <a:tabLst/>
                      </a:pPr>
                      <a:endParaRPr kumimoji="0" lang="zh-CN" altLang="en-US" sz="3700" b="1" i="0" u="none" strike="noStrike" cap="none" normalizeH="0" baseline="0" smtClean="0">
                        <a:ln>
                          <a:noFill/>
                        </a:ln>
                        <a:solidFill>
                          <a:srgbClr val="FFFFFF"/>
                        </a:solidFill>
                        <a:effectLst/>
                        <a:latin typeface="Arial" pitchFamily="34" charset="0"/>
                        <a:ea typeface="MS PGothic" pitchFamily="34" charset="-128"/>
                        <a:sym typeface="Palatino" charset="0"/>
                      </a:endParaRPr>
                    </a:p>
                  </a:txBody>
                  <a:tcPr marL="130034" marR="130034" marT="64992" marB="649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3700" b="1" i="0" u="none" strike="noStrike" cap="none" normalizeH="0" baseline="0" smtClean="0">
                          <a:ln>
                            <a:noFill/>
                          </a:ln>
                          <a:solidFill>
                            <a:srgbClr val="FFFFFF"/>
                          </a:solidFill>
                          <a:effectLst/>
                          <a:latin typeface="Arial" pitchFamily="34" charset="0"/>
                          <a:ea typeface="MS PGothic" pitchFamily="34" charset="-128"/>
                          <a:sym typeface="Palatino" charset="0"/>
                        </a:rPr>
                        <a:t>Emacs</a:t>
                      </a:r>
                      <a:endParaRPr kumimoji="0" lang="zh-CN" altLang="en-US" sz="3700" b="1" i="0" u="none" strike="noStrike" cap="none" normalizeH="0" baseline="0" smtClean="0">
                        <a:ln>
                          <a:noFill/>
                        </a:ln>
                        <a:solidFill>
                          <a:srgbClr val="FFFFFF"/>
                        </a:solidFill>
                        <a:effectLst/>
                        <a:latin typeface="Arial" pitchFamily="34" charset="0"/>
                        <a:ea typeface="MS PGothic" pitchFamily="34" charset="-128"/>
                        <a:sym typeface="Palatino" charset="0"/>
                      </a:endParaRPr>
                    </a:p>
                  </a:txBody>
                  <a:tcPr marL="130034" marR="130034" marT="64992" marB="649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3700" b="1" i="0" u="none" strike="noStrike" cap="none" normalizeH="0" baseline="0" smtClean="0">
                          <a:ln>
                            <a:noFill/>
                          </a:ln>
                          <a:solidFill>
                            <a:srgbClr val="FFFFFF"/>
                          </a:solidFill>
                          <a:effectLst/>
                          <a:latin typeface="Arial" pitchFamily="34" charset="0"/>
                          <a:ea typeface="MS PGothic" pitchFamily="34" charset="-128"/>
                          <a:sym typeface="Palatino" charset="0"/>
                        </a:rPr>
                        <a:t>Vim</a:t>
                      </a:r>
                      <a:endParaRPr kumimoji="0" lang="zh-CN" altLang="en-US" sz="3700" b="1" i="0" u="none" strike="noStrike" cap="none" normalizeH="0" baseline="0" smtClean="0">
                        <a:ln>
                          <a:noFill/>
                        </a:ln>
                        <a:solidFill>
                          <a:srgbClr val="FFFFFF"/>
                        </a:solidFill>
                        <a:effectLst/>
                        <a:latin typeface="Arial" pitchFamily="34" charset="0"/>
                        <a:ea typeface="MS PGothic" pitchFamily="34" charset="-128"/>
                        <a:sym typeface="Palatino" charset="0"/>
                      </a:endParaRPr>
                    </a:p>
                  </a:txBody>
                  <a:tcPr marL="130034" marR="130034" marT="64992" marB="649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693737">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zh-CN" altLang="en-US" sz="3700" b="0" i="0" u="none" strike="noStrike" cap="none" normalizeH="0" baseline="0" smtClean="0">
                          <a:ln>
                            <a:noFill/>
                          </a:ln>
                          <a:solidFill>
                            <a:srgbClr val="1D528D"/>
                          </a:solidFill>
                          <a:effectLst/>
                          <a:latin typeface="Arial" pitchFamily="34" charset="0"/>
                          <a:ea typeface="MS PGothic" pitchFamily="34" charset="-128"/>
                          <a:sym typeface="Palatino" charset="0"/>
                        </a:rPr>
                        <a:t>定位</a:t>
                      </a:r>
                    </a:p>
                  </a:txBody>
                  <a:tcPr marL="130034" marR="130034" marT="64992" marB="649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zh-CN" altLang="en-US" sz="3700" b="0" i="0" u="none" strike="noStrike" cap="none" normalizeH="0" baseline="0" dirty="0" smtClean="0">
                          <a:ln>
                            <a:noFill/>
                          </a:ln>
                          <a:solidFill>
                            <a:srgbClr val="1D528D"/>
                          </a:solidFill>
                          <a:effectLst/>
                          <a:latin typeface="Arial" pitchFamily="34" charset="0"/>
                          <a:ea typeface="MS PGothic" pitchFamily="34" charset="-128"/>
                          <a:sym typeface="Palatino" charset="0"/>
                        </a:rPr>
                        <a:t>伪装成编辑器的操作系统 </a:t>
                      </a:r>
                    </a:p>
                  </a:txBody>
                  <a:tcPr marL="130034" marR="130034" marT="64992" marB="649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zh-CN" altLang="en-US" sz="3700" b="0" i="0" u="none" strike="noStrike" cap="none" normalizeH="0" baseline="0" dirty="0" smtClean="0">
                          <a:ln>
                            <a:noFill/>
                          </a:ln>
                          <a:solidFill>
                            <a:srgbClr val="1D528D"/>
                          </a:solidFill>
                          <a:effectLst/>
                          <a:latin typeface="Arial" pitchFamily="34" charset="0"/>
                          <a:ea typeface="MS PGothic" pitchFamily="34" charset="-128"/>
                          <a:sym typeface="Palatino" charset="0"/>
                        </a:rPr>
                        <a:t>做最好的编辑器</a:t>
                      </a:r>
                    </a:p>
                  </a:txBody>
                  <a:tcPr marL="130034" marR="130034" marT="64992" marB="649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r>
              <a:tr h="693737">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zh-CN" altLang="en-US" sz="3700" b="0" i="0" u="none" strike="noStrike" cap="none" normalizeH="0" baseline="0" smtClean="0">
                          <a:ln>
                            <a:noFill/>
                          </a:ln>
                          <a:solidFill>
                            <a:srgbClr val="1D528D"/>
                          </a:solidFill>
                          <a:effectLst/>
                          <a:latin typeface="Arial" pitchFamily="34" charset="0"/>
                          <a:ea typeface="MS PGothic" pitchFamily="34" charset="-128"/>
                          <a:sym typeface="Palatino" charset="0"/>
                        </a:rPr>
                        <a:t>操作</a:t>
                      </a:r>
                    </a:p>
                  </a:txBody>
                  <a:tcPr marL="130034" marR="130034" marT="64992" marB="649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3700" b="0" i="0" u="none" strike="noStrike" cap="none" normalizeH="0" baseline="0" dirty="0" smtClean="0">
                          <a:ln>
                            <a:noFill/>
                          </a:ln>
                          <a:solidFill>
                            <a:srgbClr val="1D528D"/>
                          </a:solidFill>
                          <a:effectLst/>
                          <a:latin typeface="Arial" pitchFamily="34" charset="0"/>
                          <a:ea typeface="MS PGothic" pitchFamily="34" charset="-128"/>
                          <a:sym typeface="Palatino" charset="0"/>
                        </a:rPr>
                        <a:t>Ctrl</a:t>
                      </a:r>
                      <a:r>
                        <a:rPr kumimoji="0" lang="zh-CN" altLang="en-US" sz="3700" b="0" i="0" u="none" strike="noStrike" cap="none" normalizeH="0" baseline="0" dirty="0" smtClean="0">
                          <a:ln>
                            <a:noFill/>
                          </a:ln>
                          <a:solidFill>
                            <a:srgbClr val="1D528D"/>
                          </a:solidFill>
                          <a:effectLst/>
                          <a:latin typeface="Arial" pitchFamily="34" charset="0"/>
                          <a:ea typeface="MS PGothic" pitchFamily="34" charset="-128"/>
                          <a:sym typeface="Palatino" charset="0"/>
                        </a:rPr>
                        <a:t>到</a:t>
                      </a:r>
                      <a:r>
                        <a:rPr kumimoji="0" lang="zh-CN" altLang="en-US" sz="3700" b="0" i="0" u="none" strike="noStrike" kern="1200" cap="none" normalizeH="0" baseline="0" dirty="0" smtClean="0">
                          <a:ln>
                            <a:noFill/>
                          </a:ln>
                          <a:solidFill>
                            <a:srgbClr val="1D528D"/>
                          </a:solidFill>
                          <a:effectLst/>
                          <a:latin typeface="Arial" pitchFamily="34" charset="0"/>
                          <a:ea typeface="MS PGothic" pitchFamily="34" charset="-128"/>
                          <a:cs typeface="+mn-cs"/>
                          <a:sym typeface="Palatino" charset="0"/>
                        </a:rPr>
                        <a:t>死的编辑器</a:t>
                      </a:r>
                      <a:r>
                        <a:rPr kumimoji="0" lang="zh-CN" altLang="en-US" sz="3700" b="0" i="0" u="none" strike="noStrike" cap="none" normalizeH="0" baseline="0" dirty="0" smtClean="0">
                          <a:ln>
                            <a:noFill/>
                          </a:ln>
                          <a:solidFill>
                            <a:srgbClr val="1D528D"/>
                          </a:solidFill>
                          <a:effectLst/>
                          <a:latin typeface="Arial" pitchFamily="34" charset="0"/>
                          <a:ea typeface="MS PGothic" pitchFamily="34" charset="-128"/>
                          <a:sym typeface="Palatino" charset="0"/>
                        </a:rPr>
                        <a:t> </a:t>
                      </a:r>
                    </a:p>
                  </a:txBody>
                  <a:tcPr marL="130034" marR="130034" marT="64992" marB="649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zh-CN" altLang="en-US" sz="3700" b="0" i="0" u="none" strike="noStrike" cap="none" normalizeH="0" baseline="0" dirty="0" smtClean="0">
                          <a:ln>
                            <a:noFill/>
                          </a:ln>
                          <a:solidFill>
                            <a:srgbClr val="1D528D"/>
                          </a:solidFill>
                          <a:effectLst/>
                          <a:latin typeface="Arial" pitchFamily="34" charset="0"/>
                          <a:ea typeface="MS PGothic" pitchFamily="34" charset="-128"/>
                          <a:sym typeface="Palatino" charset="0"/>
                        </a:rPr>
                        <a:t>有模式的编辑器</a:t>
                      </a:r>
                    </a:p>
                  </a:txBody>
                  <a:tcPr marL="130034" marR="130034" marT="64992" marB="649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r>
            </a:tbl>
          </a:graphicData>
        </a:graphic>
      </p:graphicFrame>
    </p:spTree>
    <p:extLst>
      <p:ext uri="{BB962C8B-B14F-4D97-AF65-F5344CB8AC3E}">
        <p14:creationId xmlns:p14="http://schemas.microsoft.com/office/powerpoint/2010/main" val="27679468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ChangeArrowheads="1"/>
          </p:cNvSpPr>
          <p:nvPr>
            <p:ph type="title"/>
          </p:nvPr>
        </p:nvSpPr>
        <p:spPr/>
        <p:txBody>
          <a:bodyPr/>
          <a:lstStyle/>
          <a:p>
            <a:pPr eaLnBrk="1" hangingPunct="1">
              <a:defRPr/>
            </a:pPr>
            <a:r>
              <a:rPr lang="ja-JP" altLang="en-US" smtClean="0">
                <a:latin typeface="微软雅黑" pitchFamily="34" charset="-122"/>
              </a:rPr>
              <a:t>目录和文件的权限</a:t>
            </a:r>
            <a:endParaRPr lang="zh-CN" altLang="en-US" smtClean="0">
              <a:latin typeface="微软雅黑" pitchFamily="34" charset="-122"/>
            </a:endParaRPr>
          </a:p>
        </p:txBody>
      </p:sp>
      <p:sp>
        <p:nvSpPr>
          <p:cNvPr id="68610" name="Rectangle 2"/>
          <p:cNvSpPr>
            <a:spLocks noGrp="1" noChangeArrowheads="1"/>
          </p:cNvSpPr>
          <p:nvPr>
            <p:ph idx="1"/>
          </p:nvPr>
        </p:nvSpPr>
        <p:spPr>
          <a:xfrm>
            <a:off x="1270000" y="2616200"/>
            <a:ext cx="10464800" cy="1130300"/>
          </a:xfrm>
        </p:spPr>
        <p:txBody>
          <a:bodyPr/>
          <a:lstStyle/>
          <a:p>
            <a:pPr marL="887413" eaLnBrk="1" hangingPunct="1">
              <a:defRPr/>
            </a:pPr>
            <a:r>
              <a:rPr lang="en-US" altLang="zh-CN" sz="3300" smtClean="0">
                <a:solidFill>
                  <a:srgbClr val="000000"/>
                </a:solidFill>
                <a:latin typeface="Heiti SC Light" charset="-122"/>
                <a:ea typeface="Heiti SC Light" charset="-122"/>
                <a:sym typeface="Heiti SC Light" charset="-122"/>
              </a:rPr>
              <a:t>Linux </a:t>
            </a:r>
            <a:r>
              <a:rPr lang="ja-JP" altLang="en-US" sz="3300" smtClean="0">
                <a:solidFill>
                  <a:srgbClr val="000000"/>
                </a:solidFill>
                <a:latin typeface="Heiti SC Light" charset="-122"/>
                <a:ea typeface="Heiti SC Light" charset="-122"/>
                <a:sym typeface="Heiti SC Light" charset="-122"/>
              </a:rPr>
              <a:t>系统中的每个文件和目录都有访问许可权限</a:t>
            </a:r>
            <a:endParaRPr lang="en-US" altLang="ja-JP" sz="3300" smtClean="0">
              <a:solidFill>
                <a:srgbClr val="000000"/>
              </a:solidFill>
              <a:latin typeface="Heiti SC Light" charset="-122"/>
              <a:ea typeface="Heiti SC Light" charset="-122"/>
              <a:sym typeface="Heiti SC Light" charset="-122"/>
            </a:endParaRPr>
          </a:p>
          <a:p>
            <a:pPr marL="887413" eaLnBrk="1" hangingPunct="1">
              <a:defRPr/>
            </a:pPr>
            <a:r>
              <a:rPr lang="ja-JP" altLang="en-US" sz="3300" smtClean="0">
                <a:solidFill>
                  <a:srgbClr val="000000"/>
                </a:solidFill>
                <a:latin typeface="Heiti SC Light" charset="-122"/>
                <a:ea typeface="Heiti SC Light" charset="-122"/>
                <a:sym typeface="Heiti SC Light" charset="-122"/>
              </a:rPr>
              <a:t>确定</a:t>
            </a:r>
            <a:r>
              <a:rPr lang="ja-JP" altLang="en-US" sz="3300" smtClean="0">
                <a:solidFill>
                  <a:srgbClr val="000000"/>
                </a:solidFill>
                <a:latin typeface="Heiti SC Medium" charset="-122"/>
                <a:ea typeface="Heiti SC Medium" charset="-122"/>
                <a:sym typeface="Heiti SC Medium" charset="-122"/>
              </a:rPr>
              <a:t>谁</a:t>
            </a:r>
            <a:r>
              <a:rPr lang="ja-JP" altLang="en-US" sz="3300" smtClean="0">
                <a:solidFill>
                  <a:srgbClr val="000000"/>
                </a:solidFill>
                <a:latin typeface="Heiti SC Light" charset="-122"/>
                <a:ea typeface="Heiti SC Light" charset="-122"/>
                <a:sym typeface="Heiti SC Light" charset="-122"/>
              </a:rPr>
              <a:t>可以对文件和目录进行</a:t>
            </a:r>
            <a:r>
              <a:rPr lang="ja-JP" altLang="en-US" sz="3300" smtClean="0">
                <a:solidFill>
                  <a:srgbClr val="000000"/>
                </a:solidFill>
                <a:latin typeface="Heiti SC Medium" charset="-122"/>
                <a:ea typeface="Heiti SC Medium" charset="-122"/>
                <a:sym typeface="Heiti SC Medium" charset="-122"/>
              </a:rPr>
              <a:t>哪些</a:t>
            </a:r>
            <a:r>
              <a:rPr lang="ja-JP" altLang="en-US" sz="3300" smtClean="0">
                <a:solidFill>
                  <a:srgbClr val="000000"/>
                </a:solidFill>
                <a:latin typeface="Heiti SC Light" charset="-122"/>
                <a:ea typeface="Heiti SC Light" charset="-122"/>
                <a:sym typeface="Heiti SC Light" charset="-122"/>
              </a:rPr>
              <a:t>访问和操作</a:t>
            </a:r>
            <a:endParaRPr lang="zh-CN" altLang="en-US" sz="3300" smtClean="0">
              <a:solidFill>
                <a:srgbClr val="000000"/>
              </a:solidFill>
              <a:latin typeface="Heiti SC Light" charset="-122"/>
              <a:ea typeface="Heiti SC Light" charset="-122"/>
              <a:sym typeface="Heiti SC Light" charset="-122"/>
            </a:endParaRPr>
          </a:p>
        </p:txBody>
      </p:sp>
      <p:graphicFrame>
        <p:nvGraphicFramePr>
          <p:cNvPr id="68611" name="Group 3"/>
          <p:cNvGraphicFramePr>
            <a:graphicFrameLocks noGrp="1"/>
          </p:cNvGraphicFramePr>
          <p:nvPr/>
        </p:nvGraphicFramePr>
        <p:xfrm>
          <a:off x="2552700" y="4203700"/>
          <a:ext cx="8407400" cy="4038600"/>
        </p:xfrm>
        <a:graphic>
          <a:graphicData uri="http://schemas.openxmlformats.org/drawingml/2006/table">
            <a:tbl>
              <a:tblPr/>
              <a:tblGrid>
                <a:gridCol w="2101850"/>
                <a:gridCol w="2101850"/>
                <a:gridCol w="2101850"/>
                <a:gridCol w="2101850"/>
              </a:tblGrid>
              <a:tr h="1346200">
                <a:tc>
                  <a:txBody>
                    <a:bodyPr/>
                    <a:lstStyle/>
                    <a:p>
                      <a:pPr marL="0" marR="0" lvl="0" indent="0" algn="ctr" defTabSz="914400" rtl="0" eaLnBrk="1" fontAlgn="base" latinLnBrk="0" hangingPunct="1">
                        <a:lnSpc>
                          <a:spcPct val="100000"/>
                        </a:lnSpc>
                        <a:spcBef>
                          <a:spcPct val="0"/>
                        </a:spcBef>
                        <a:spcAft>
                          <a:spcPct val="0"/>
                        </a:spcAft>
                        <a:buClrTx/>
                        <a:buSzPct val="100000"/>
                        <a:buFont typeface="Palatino" charset="0"/>
                        <a:buNone/>
                        <a:tabLst>
                          <a:tab pos="914400" algn="l"/>
                        </a:tabLst>
                      </a:pPr>
                      <a:endParaRPr kumimoji="0" lang="zh-CN" altLang="zh-CN" sz="2800" b="0" i="0" u="none" strike="noStrike" cap="none" normalizeH="0" baseline="0" smtClean="0">
                        <a:ln>
                          <a:noFill/>
                        </a:ln>
                        <a:solidFill>
                          <a:schemeClr val="tx1"/>
                        </a:solidFill>
                        <a:effectLst/>
                        <a:latin typeface="Palatino" charset="0"/>
                        <a:ea typeface="华文宋体" pitchFamily="2" charset="-122"/>
                        <a:sym typeface="Palatino" charset="0"/>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800" b="1" i="0" u="none" strike="noStrike" cap="none" normalizeH="0" baseline="0" smtClean="0">
                          <a:ln>
                            <a:noFill/>
                          </a:ln>
                          <a:solidFill>
                            <a:srgbClr val="FFFFFF"/>
                          </a:solidFill>
                          <a:effectLst/>
                          <a:latin typeface="Arial" pitchFamily="34" charset="0"/>
                          <a:ea typeface="MS PGothic" pitchFamily="34" charset="-128"/>
                          <a:sym typeface="Palatino" charset="0"/>
                        </a:rPr>
                        <a:t>r</a:t>
                      </a:r>
                    </a:p>
                    <a:p>
                      <a:pPr marL="0" marR="0" lvl="0" indent="0" algn="ctr"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800" b="1" i="0" u="none" strike="noStrike" cap="none" normalizeH="0" baseline="0" smtClean="0">
                          <a:ln>
                            <a:noFill/>
                          </a:ln>
                          <a:solidFill>
                            <a:srgbClr val="FFFFFF"/>
                          </a:solidFill>
                          <a:effectLst/>
                          <a:latin typeface="Arial" pitchFamily="34" charset="0"/>
                          <a:ea typeface="MS PGothic" pitchFamily="34" charset="-128"/>
                          <a:sym typeface="Palatino" charset="0"/>
                        </a:rPr>
                        <a:t>读权限</a:t>
                      </a:r>
                      <a:endParaRPr kumimoji="0" lang="zh-CN" altLang="en-US" sz="2800" b="0" i="0" u="none" strike="noStrike" cap="none" normalizeH="0" baseline="0" smtClean="0">
                        <a:ln>
                          <a:noFill/>
                        </a:ln>
                        <a:solidFill>
                          <a:schemeClr val="tx1"/>
                        </a:solidFill>
                        <a:effectLst/>
                        <a:latin typeface="Palatino" charset="0"/>
                        <a:ea typeface="华文宋体" pitchFamily="2" charset="-122"/>
                        <a:sym typeface="Palatino" charset="0"/>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800" b="1" i="0" u="none" strike="noStrike" cap="none" normalizeH="0" baseline="0" smtClean="0">
                          <a:ln>
                            <a:noFill/>
                          </a:ln>
                          <a:solidFill>
                            <a:srgbClr val="FFFFFF"/>
                          </a:solidFill>
                          <a:effectLst/>
                          <a:latin typeface="Arial" pitchFamily="34" charset="0"/>
                          <a:ea typeface="MS PGothic" pitchFamily="34" charset="-128"/>
                          <a:sym typeface="Palatino" charset="0"/>
                        </a:rPr>
                        <a:t>w</a:t>
                      </a:r>
                    </a:p>
                    <a:p>
                      <a:pPr marL="0" marR="0" lvl="0" indent="0" algn="ctr"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800" b="1" i="0" u="none" strike="noStrike" cap="none" normalizeH="0" baseline="0" smtClean="0">
                          <a:ln>
                            <a:noFill/>
                          </a:ln>
                          <a:solidFill>
                            <a:srgbClr val="FFFFFF"/>
                          </a:solidFill>
                          <a:effectLst/>
                          <a:latin typeface="Arial" pitchFamily="34" charset="0"/>
                          <a:ea typeface="MS PGothic" pitchFamily="34" charset="-128"/>
                          <a:sym typeface="Palatino" charset="0"/>
                        </a:rPr>
                        <a:t>写权限</a:t>
                      </a:r>
                      <a:endParaRPr kumimoji="0" lang="zh-CN" altLang="en-US" sz="2800" b="0" i="0" u="none" strike="noStrike" cap="none" normalizeH="0" baseline="0" smtClean="0">
                        <a:ln>
                          <a:noFill/>
                        </a:ln>
                        <a:solidFill>
                          <a:schemeClr val="tx1"/>
                        </a:solidFill>
                        <a:effectLst/>
                        <a:latin typeface="Palatino" charset="0"/>
                        <a:ea typeface="华文宋体" pitchFamily="2" charset="-122"/>
                        <a:sym typeface="Palatino" charset="0"/>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en-US" altLang="zh-CN" sz="2800" b="1" i="0" u="none" strike="noStrike" cap="none" normalizeH="0" baseline="0" smtClean="0">
                          <a:ln>
                            <a:noFill/>
                          </a:ln>
                          <a:solidFill>
                            <a:srgbClr val="FFFFFF"/>
                          </a:solidFill>
                          <a:effectLst/>
                          <a:latin typeface="Arial" pitchFamily="34" charset="0"/>
                          <a:ea typeface="MS PGothic" pitchFamily="34" charset="-128"/>
                          <a:sym typeface="Palatino" charset="0"/>
                        </a:rPr>
                        <a:t>x</a:t>
                      </a:r>
                    </a:p>
                    <a:p>
                      <a:pPr marL="0" marR="0" lvl="0" indent="0" algn="ctr"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800" b="1" i="0" u="none" strike="noStrike" cap="none" normalizeH="0" baseline="0" smtClean="0">
                          <a:ln>
                            <a:noFill/>
                          </a:ln>
                          <a:solidFill>
                            <a:srgbClr val="FFFFFF"/>
                          </a:solidFill>
                          <a:effectLst/>
                          <a:latin typeface="Arial" pitchFamily="34" charset="0"/>
                          <a:ea typeface="MS PGothic" pitchFamily="34" charset="-128"/>
                          <a:sym typeface="Palatino" charset="0"/>
                        </a:rPr>
                        <a:t>执行权限</a:t>
                      </a:r>
                      <a:endParaRPr kumimoji="0" lang="zh-CN" altLang="en-US" sz="2800" b="0" i="0" u="none" strike="noStrike" cap="none" normalizeH="0" baseline="0" smtClean="0">
                        <a:ln>
                          <a:noFill/>
                        </a:ln>
                        <a:solidFill>
                          <a:schemeClr val="tx1"/>
                        </a:solidFill>
                        <a:effectLst/>
                        <a:latin typeface="Palatino" charset="0"/>
                        <a:ea typeface="华文宋体" pitchFamily="2" charset="-122"/>
                        <a:sym typeface="Palatino" charset="0"/>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1346200">
                <a:tc>
                  <a:txBody>
                    <a:bodyPr/>
                    <a:lstStyle/>
                    <a:p>
                      <a:pPr marL="0" marR="0" lvl="0" indent="0" algn="ctr"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Palatino" charset="0"/>
                        </a:rPr>
                        <a:t>文件</a:t>
                      </a:r>
                      <a:endParaRPr kumimoji="0" lang="zh-CN" altLang="en-US" sz="2400" b="0" i="0" u="none" strike="noStrike" cap="none" normalizeH="0" baseline="0" smtClean="0">
                        <a:ln>
                          <a:noFill/>
                        </a:ln>
                        <a:solidFill>
                          <a:schemeClr val="tx1"/>
                        </a:solidFill>
                        <a:effectLst/>
                        <a:latin typeface="Palatino" charset="0"/>
                        <a:ea typeface="华文宋体" pitchFamily="2" charset="-122"/>
                        <a:sym typeface="Palatino" charset="0"/>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pP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Heiti SC Light" charset="-122"/>
                        </a:rPr>
                        <a:t>可以读取内容</a:t>
                      </a:r>
                      <a:endParaRPr kumimoji="0" lang="zh-CN" altLang="en-US" sz="2400" b="0" i="0" u="none" strike="noStrike" cap="none" normalizeH="0" baseline="0" smtClean="0">
                        <a:ln>
                          <a:noFill/>
                        </a:ln>
                        <a:solidFill>
                          <a:srgbClr val="000000"/>
                        </a:solidFill>
                        <a:effectLst/>
                        <a:latin typeface="Heiti SC Light" charset="-122"/>
                        <a:ea typeface="Heiti SC Light" charset="-122"/>
                        <a:sym typeface="Heiti SC Light" charset="-122"/>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pP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Heiti SC Light" charset="-122"/>
                        </a:rPr>
                        <a:t>可以更改内容</a:t>
                      </a:r>
                      <a:endParaRPr kumimoji="0" lang="zh-CN" altLang="en-US" sz="2400" b="0" i="0" u="none" strike="noStrike" cap="none" normalizeH="0" baseline="0" smtClean="0">
                        <a:ln>
                          <a:noFill/>
                        </a:ln>
                        <a:solidFill>
                          <a:srgbClr val="000000"/>
                        </a:solidFill>
                        <a:effectLst/>
                        <a:latin typeface="Heiti SC Light" charset="-122"/>
                        <a:ea typeface="Heiti SC Light" charset="-122"/>
                        <a:sym typeface="Heiti SC Light" charset="-122"/>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pP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Heiti SC Light" charset="-122"/>
                        </a:rPr>
                        <a:t>可以执行文件</a:t>
                      </a:r>
                      <a:endParaRPr kumimoji="0" lang="zh-CN" altLang="en-US" sz="2400" b="0" i="0" u="none" strike="noStrike" cap="none" normalizeH="0" baseline="0" smtClean="0">
                        <a:ln>
                          <a:noFill/>
                        </a:ln>
                        <a:solidFill>
                          <a:srgbClr val="000000"/>
                        </a:solidFill>
                        <a:effectLst/>
                        <a:latin typeface="Heiti SC Light" charset="-122"/>
                        <a:ea typeface="Heiti SC Light" charset="-122"/>
                        <a:sym typeface="Heiti SC Light" charset="-122"/>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r>
              <a:tr h="1346200">
                <a:tc>
                  <a:txBody>
                    <a:bodyPr/>
                    <a:lstStyle/>
                    <a:p>
                      <a:pPr marL="0" marR="0" lvl="0" indent="0" algn="ctr" defTabSz="914400" rtl="0" eaLnBrk="1" fontAlgn="base" latinLnBrk="0" hangingPunct="1">
                        <a:lnSpc>
                          <a:spcPct val="100000"/>
                        </a:lnSpc>
                        <a:spcBef>
                          <a:spcPct val="0"/>
                        </a:spcBef>
                        <a:spcAft>
                          <a:spcPct val="0"/>
                        </a:spcAft>
                        <a:buClrTx/>
                        <a:buSzPct val="100000"/>
                        <a:buFont typeface="Palatino" charset="0"/>
                        <a:buNone/>
                        <a:tabLst>
                          <a:tab pos="914400" algn="l"/>
                        </a:tabLst>
                      </a:pP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Palatino" charset="0"/>
                        </a:rPr>
                        <a:t>目录</a:t>
                      </a:r>
                      <a:endParaRPr kumimoji="0" lang="zh-CN" altLang="en-US" sz="2400" b="0" i="0" u="none" strike="noStrike" cap="none" normalizeH="0" baseline="0" smtClean="0">
                        <a:ln>
                          <a:noFill/>
                        </a:ln>
                        <a:solidFill>
                          <a:schemeClr val="tx1"/>
                        </a:solidFill>
                        <a:effectLst/>
                        <a:latin typeface="Palatino" charset="0"/>
                        <a:ea typeface="华文宋体" pitchFamily="2" charset="-122"/>
                        <a:sym typeface="Palatino" charset="0"/>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pP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Heiti SC Light" charset="-122"/>
                        </a:rPr>
                        <a:t>可以显示目录内容</a:t>
                      </a:r>
                      <a:endParaRPr kumimoji="0" lang="zh-CN" altLang="en-US" sz="2400" b="0" i="0" u="none" strike="noStrike" cap="none" normalizeH="0" baseline="0" smtClean="0">
                        <a:ln>
                          <a:noFill/>
                        </a:ln>
                        <a:solidFill>
                          <a:srgbClr val="000000"/>
                        </a:solidFill>
                        <a:effectLst/>
                        <a:latin typeface="Heiti SC Light" charset="-122"/>
                        <a:ea typeface="Heiti SC Light" charset="-122"/>
                        <a:sym typeface="Heiti SC Light" charset="-122"/>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pP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Heiti SC Light" charset="-122"/>
                        </a:rPr>
                        <a:t>可以删除、新建、更名其中的文件或目录</a:t>
                      </a:r>
                      <a:endParaRPr kumimoji="0" lang="zh-CN" altLang="en-US" sz="2400" b="0" i="0" u="none" strike="noStrike" cap="none" normalizeH="0" baseline="0" smtClean="0">
                        <a:ln>
                          <a:noFill/>
                        </a:ln>
                        <a:solidFill>
                          <a:srgbClr val="000000"/>
                        </a:solidFill>
                        <a:effectLst/>
                        <a:latin typeface="Heiti SC Light" charset="-122"/>
                        <a:ea typeface="Heiti SC Light" charset="-122"/>
                        <a:sym typeface="Heiti SC Light" charset="-122"/>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Palatino" charset="0"/>
                        <a:buNone/>
                        <a:tabLst/>
                      </a:pPr>
                      <a:r>
                        <a:rPr kumimoji="0" lang="ja-JP" altLang="en-US" sz="2400" b="0" i="0" u="none" strike="noStrike" cap="none" normalizeH="0" baseline="0" smtClean="0">
                          <a:ln>
                            <a:noFill/>
                          </a:ln>
                          <a:solidFill>
                            <a:srgbClr val="1D528D"/>
                          </a:solidFill>
                          <a:effectLst/>
                          <a:latin typeface="Arial" pitchFamily="34" charset="0"/>
                          <a:ea typeface="MS PGothic" pitchFamily="34" charset="-128"/>
                          <a:sym typeface="Heiti SC Light" charset="-122"/>
                        </a:rPr>
                        <a:t>可以进入目录（目录操作的最基本权限）</a:t>
                      </a:r>
                      <a:endParaRPr kumimoji="0" lang="zh-CN" altLang="en-US" sz="2400" b="0" i="0" u="none" strike="noStrike" cap="none" normalizeH="0" baseline="0" smtClean="0">
                        <a:ln>
                          <a:noFill/>
                        </a:ln>
                        <a:solidFill>
                          <a:srgbClr val="000000"/>
                        </a:solidFill>
                        <a:effectLst/>
                        <a:latin typeface="Heiti SC Light" charset="-122"/>
                        <a:ea typeface="Heiti SC Light" charset="-122"/>
                        <a:sym typeface="Heiti SC Light" charset="-122"/>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r>
            </a:tbl>
          </a:graphicData>
        </a:graphic>
      </p:graphicFrame>
    </p:spTree>
    <p:extLst>
      <p:ext uri="{BB962C8B-B14F-4D97-AF65-F5344CB8AC3E}">
        <p14:creationId xmlns:p14="http://schemas.microsoft.com/office/powerpoint/2010/main" val="30411638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ChangeArrowheads="1"/>
          </p:cNvSpPr>
          <p:nvPr>
            <p:ph type="title"/>
          </p:nvPr>
        </p:nvSpPr>
        <p:spPr/>
        <p:txBody>
          <a:bodyPr/>
          <a:lstStyle/>
          <a:p>
            <a:pPr eaLnBrk="1" hangingPunct="1">
              <a:defRPr/>
            </a:pPr>
            <a:r>
              <a:rPr lang="ja-JP" altLang="en-US" smtClean="0">
                <a:latin typeface="微软雅黑" pitchFamily="34" charset="-122"/>
              </a:rPr>
              <a:t>查看权限</a:t>
            </a:r>
            <a:endParaRPr lang="zh-CN" altLang="en-US" smtClean="0">
              <a:latin typeface="微软雅黑" pitchFamily="34" charset="-122"/>
            </a:endParaRPr>
          </a:p>
        </p:txBody>
      </p:sp>
      <p:sp>
        <p:nvSpPr>
          <p:cNvPr id="70658" name="Rectangle 2"/>
          <p:cNvSpPr>
            <a:spLocks noGrp="1" noChangeArrowheads="1"/>
          </p:cNvSpPr>
          <p:nvPr>
            <p:ph idx="1"/>
          </p:nvPr>
        </p:nvSpPr>
        <p:spPr>
          <a:xfrm>
            <a:off x="1270000" y="2324100"/>
            <a:ext cx="10464800" cy="685800"/>
          </a:xfrm>
        </p:spPr>
        <p:txBody>
          <a:bodyPr/>
          <a:lstStyle/>
          <a:p>
            <a:pPr marL="887413" eaLnBrk="1" hangingPunct="1">
              <a:defRPr/>
            </a:pPr>
            <a:r>
              <a:rPr lang="ja-JP" altLang="en-US" smtClean="0">
                <a:latin typeface="微软雅黑" pitchFamily="34" charset="-122"/>
              </a:rPr>
              <a:t>使用</a:t>
            </a:r>
            <a:r>
              <a:rPr lang="en-US" altLang="ja-JP" smtClean="0">
                <a:latin typeface="微软雅黑" pitchFamily="34" charset="-122"/>
              </a:rPr>
              <a:t>ls -l </a:t>
            </a:r>
            <a:r>
              <a:rPr lang="ja-JP" altLang="en-US" smtClean="0">
                <a:latin typeface="微软雅黑" pitchFamily="34" charset="-122"/>
              </a:rPr>
              <a:t>可以查看权限</a:t>
            </a:r>
            <a:endParaRPr lang="zh-CN" altLang="en-US" smtClean="0">
              <a:latin typeface="微软雅黑" pitchFamily="34" charset="-122"/>
            </a:endParaRPr>
          </a:p>
        </p:txBody>
      </p:sp>
      <p:pic>
        <p:nvPicPr>
          <p:cNvPr id="4198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600" y="3351213"/>
            <a:ext cx="10274300" cy="630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22393413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
          <p:cNvSpPr>
            <a:spLocks noGrp="1" noChangeArrowheads="1"/>
          </p:cNvSpPr>
          <p:nvPr>
            <p:ph type="title"/>
          </p:nvPr>
        </p:nvSpPr>
        <p:spPr/>
        <p:txBody>
          <a:bodyPr/>
          <a:lstStyle/>
          <a:p>
            <a:pPr eaLnBrk="1" hangingPunct="1">
              <a:defRPr/>
            </a:pPr>
            <a:r>
              <a:rPr lang="ja-JP" altLang="en-US" smtClean="0">
                <a:latin typeface="微软雅黑" pitchFamily="34" charset="-122"/>
              </a:rPr>
              <a:t>查看权限</a:t>
            </a:r>
            <a:endParaRPr lang="zh-CN" altLang="en-US" smtClean="0">
              <a:latin typeface="微软雅黑" pitchFamily="34" charset="-122"/>
            </a:endParaRPr>
          </a:p>
        </p:txBody>
      </p:sp>
      <p:sp>
        <p:nvSpPr>
          <p:cNvPr id="71682" name="Rectangle 2"/>
          <p:cNvSpPr>
            <a:spLocks noGrp="1" noChangeArrowheads="1"/>
          </p:cNvSpPr>
          <p:nvPr>
            <p:ph idx="1"/>
          </p:nvPr>
        </p:nvSpPr>
        <p:spPr/>
        <p:txBody>
          <a:bodyPr/>
          <a:lstStyle/>
          <a:p>
            <a:pPr eaLnBrk="1" hangingPunct="1">
              <a:defRPr/>
            </a:pPr>
            <a:r>
              <a:rPr lang="en-US" altLang="zh-CN" sz="3000" smtClean="0">
                <a:solidFill>
                  <a:srgbClr val="000000"/>
                </a:solidFill>
                <a:latin typeface="Heiti SC Light" charset="-122"/>
                <a:ea typeface="Heiti SC Light" charset="-122"/>
                <a:sym typeface="Heiti SC Light" charset="-122"/>
              </a:rPr>
              <a:t>lrwxrwxrwx 1 root root       4 Mar  3 18:55 awk -&gt; gawk</a:t>
            </a:r>
          </a:p>
          <a:p>
            <a:pPr eaLnBrk="1" hangingPunct="1">
              <a:defRPr/>
            </a:pPr>
            <a:r>
              <a:rPr lang="en-US" altLang="zh-CN" sz="3000" smtClean="0">
                <a:solidFill>
                  <a:srgbClr val="000000"/>
                </a:solidFill>
                <a:latin typeface="Heiti SC Light" charset="-122"/>
                <a:ea typeface="Heiti SC Light" charset="-122"/>
                <a:sym typeface="Heiti SC Light" charset="-122"/>
              </a:rPr>
              <a:t>-rwxr-xr-x     1 root root   20984 Jul 13  2009 basename</a:t>
            </a:r>
          </a:p>
          <a:p>
            <a:pPr eaLnBrk="1" hangingPunct="1">
              <a:defRPr/>
            </a:pPr>
            <a:endParaRPr lang="en-US" altLang="zh-CN" smtClean="0">
              <a:solidFill>
                <a:srgbClr val="000000"/>
              </a:solidFill>
              <a:latin typeface="Heiti SC Light" charset="-122"/>
              <a:ea typeface="Heiti SC Light" charset="-122"/>
              <a:sym typeface="Heiti SC Light" charset="-122"/>
            </a:endParaRPr>
          </a:p>
          <a:p>
            <a:pPr eaLnBrk="1" hangingPunct="1">
              <a:defRPr/>
            </a:pPr>
            <a:r>
              <a:rPr lang="en-US" altLang="zh-CN" smtClean="0">
                <a:solidFill>
                  <a:srgbClr val="000000"/>
                </a:solidFill>
                <a:latin typeface="Heiti SC Light" charset="-122"/>
                <a:ea typeface="Heiti SC Light" charset="-122"/>
                <a:sym typeface="Heiti SC Light" charset="-122"/>
              </a:rPr>
              <a:t>[][</a:t>
            </a:r>
            <a:r>
              <a:rPr lang="ja-JP" altLang="en-US" smtClean="0">
                <a:solidFill>
                  <a:srgbClr val="000000"/>
                </a:solidFill>
                <a:latin typeface="Heiti SC Light" charset="-122"/>
                <a:ea typeface="Heiti SC Light" charset="-122"/>
                <a:sym typeface="Heiti SC Light" charset="-122"/>
              </a:rPr>
              <a:t>所有者</a:t>
            </a:r>
            <a:r>
              <a:rPr lang="en-US" altLang="ja-JP" smtClean="0">
                <a:solidFill>
                  <a:srgbClr val="000000"/>
                </a:solidFill>
                <a:latin typeface="Heiti SC Light" charset="-122"/>
                <a:ea typeface="Heiti SC Light" charset="-122"/>
                <a:sym typeface="Heiti SC Light" charset="-122"/>
              </a:rPr>
              <a:t>][</a:t>
            </a:r>
            <a:r>
              <a:rPr lang="ja-JP" altLang="en-US" smtClean="0">
                <a:solidFill>
                  <a:srgbClr val="000000"/>
                </a:solidFill>
                <a:latin typeface="Heiti SC Light" charset="-122"/>
                <a:ea typeface="Heiti SC Light" charset="-122"/>
                <a:sym typeface="Heiti SC Light" charset="-122"/>
              </a:rPr>
              <a:t>同组用户</a:t>
            </a:r>
            <a:r>
              <a:rPr lang="en-US" altLang="ja-JP" smtClean="0">
                <a:solidFill>
                  <a:srgbClr val="000000"/>
                </a:solidFill>
                <a:latin typeface="Heiti SC Light" charset="-122"/>
                <a:ea typeface="Heiti SC Light" charset="-122"/>
                <a:sym typeface="Heiti SC Light" charset="-122"/>
              </a:rPr>
              <a:t>][</a:t>
            </a:r>
            <a:r>
              <a:rPr lang="ja-JP" altLang="en-US" smtClean="0">
                <a:solidFill>
                  <a:srgbClr val="000000"/>
                </a:solidFill>
                <a:latin typeface="Heiti SC Light" charset="-122"/>
                <a:ea typeface="Heiti SC Light" charset="-122"/>
                <a:sym typeface="Heiti SC Light" charset="-122"/>
              </a:rPr>
              <a:t>其他用户</a:t>
            </a:r>
            <a:r>
              <a:rPr lang="en-US" altLang="ja-JP" smtClean="0">
                <a:solidFill>
                  <a:srgbClr val="000000"/>
                </a:solidFill>
                <a:latin typeface="Heiti SC Light" charset="-122"/>
                <a:ea typeface="Heiti SC Light" charset="-122"/>
                <a:sym typeface="Heiti SC Light" charset="-122"/>
              </a:rPr>
              <a:t>]</a:t>
            </a:r>
          </a:p>
          <a:p>
            <a:pPr eaLnBrk="1" hangingPunct="1">
              <a:defRPr/>
            </a:pPr>
            <a:r>
              <a:rPr lang="ja-JP" altLang="en-US" smtClean="0">
                <a:solidFill>
                  <a:srgbClr val="000000"/>
                </a:solidFill>
                <a:latin typeface="Heiti SC Light" charset="-122"/>
                <a:ea typeface="Heiti SC Light" charset="-122"/>
                <a:sym typeface="Heiti SC Light" charset="-122"/>
              </a:rPr>
              <a:t>通常创建者具有全部权限</a:t>
            </a:r>
            <a:endParaRPr lang="zh-CN" altLang="en-US" smtClean="0">
              <a:solidFill>
                <a:srgbClr val="000000"/>
              </a:solidFill>
              <a:latin typeface="Heiti SC Light" charset="-122"/>
              <a:ea typeface="Heiti SC Light" charset="-122"/>
              <a:sym typeface="Heiti SC Light" charset="-122"/>
            </a:endParaRPr>
          </a:p>
        </p:txBody>
      </p:sp>
    </p:spTree>
    <p:extLst>
      <p:ext uri="{BB962C8B-B14F-4D97-AF65-F5344CB8AC3E}">
        <p14:creationId xmlns:p14="http://schemas.microsoft.com/office/powerpoint/2010/main" val="305545965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p:cNvSpPr>
            <a:spLocks noGrp="1" noChangeArrowheads="1"/>
          </p:cNvSpPr>
          <p:nvPr>
            <p:ph type="title"/>
          </p:nvPr>
        </p:nvSpPr>
        <p:spPr/>
        <p:txBody>
          <a:bodyPr/>
          <a:lstStyle/>
          <a:p>
            <a:pPr eaLnBrk="1" hangingPunct="1">
              <a:defRPr/>
            </a:pPr>
            <a:r>
              <a:rPr lang="ja-JP" altLang="en-US" dirty="0" smtClean="0">
                <a:latin typeface="微软雅黑" pitchFamily="34" charset="-122"/>
              </a:rPr>
              <a:t>更改权限</a:t>
            </a:r>
            <a:endParaRPr lang="zh-CN" altLang="en-US" dirty="0" smtClean="0">
              <a:latin typeface="微软雅黑" pitchFamily="34" charset="-122"/>
            </a:endParaRPr>
          </a:p>
        </p:txBody>
      </p:sp>
      <p:sp>
        <p:nvSpPr>
          <p:cNvPr id="73730" name="Rectangle 2"/>
          <p:cNvSpPr>
            <a:spLocks noGrp="1" noChangeArrowheads="1"/>
          </p:cNvSpPr>
          <p:nvPr>
            <p:ph idx="1"/>
          </p:nvPr>
        </p:nvSpPr>
        <p:spPr/>
        <p:txBody>
          <a:bodyPr/>
          <a:lstStyle/>
          <a:p>
            <a:pPr marL="887413" eaLnBrk="1" hangingPunct="1">
              <a:defRPr/>
            </a:pPr>
            <a:r>
              <a:rPr lang="ja-JP" altLang="en-US" dirty="0" smtClean="0">
                <a:latin typeface="微软雅黑" pitchFamily="34" charset="-122"/>
              </a:rPr>
              <a:t>谁可以更改？</a:t>
            </a:r>
            <a:r>
              <a:rPr lang="en-US" altLang="ja-JP" dirty="0" smtClean="0">
                <a:latin typeface="微软雅黑" pitchFamily="34" charset="-122"/>
              </a:rPr>
              <a:t> owner, root</a:t>
            </a:r>
          </a:p>
          <a:p>
            <a:pPr marL="887413" eaLnBrk="1" hangingPunct="1">
              <a:defRPr/>
            </a:pPr>
            <a:r>
              <a:rPr lang="zh-CN" altLang="en-US" dirty="0" smtClean="0">
                <a:latin typeface="微软雅黑" pitchFamily="34" charset="-122"/>
              </a:rPr>
              <a:t>命令：</a:t>
            </a:r>
            <a:r>
              <a:rPr lang="en-US" altLang="zh-CN" dirty="0" err="1" smtClean="0">
                <a:latin typeface="微软雅黑" pitchFamily="34" charset="-122"/>
              </a:rPr>
              <a:t>chmod</a:t>
            </a:r>
            <a:r>
              <a:rPr lang="zh-CN" altLang="en-US" dirty="0" smtClean="0">
                <a:latin typeface="微软雅黑" pitchFamily="34" charset="-122"/>
              </a:rPr>
              <a:t>（</a:t>
            </a:r>
            <a:r>
              <a:rPr lang="en-US" altLang="zh-CN" dirty="0" smtClean="0">
                <a:latin typeface="微软雅黑" pitchFamily="34" charset="-122"/>
              </a:rPr>
              <a:t>-R</a:t>
            </a:r>
            <a:r>
              <a:rPr lang="zh-CN" altLang="en-US" dirty="0" smtClean="0">
                <a:latin typeface="微软雅黑" pitchFamily="34" charset="-122"/>
              </a:rPr>
              <a:t>）</a:t>
            </a:r>
            <a:endParaRPr lang="en-US" altLang="ja-JP" dirty="0" smtClean="0">
              <a:latin typeface="微软雅黑" pitchFamily="34" charset="-122"/>
            </a:endParaRPr>
          </a:p>
          <a:p>
            <a:pPr marL="887413" eaLnBrk="1" hangingPunct="1">
              <a:defRPr/>
            </a:pPr>
            <a:r>
              <a:rPr lang="ja-JP" altLang="en-US" dirty="0" smtClean="0">
                <a:latin typeface="微软雅黑" pitchFamily="34" charset="-122"/>
              </a:rPr>
              <a:t>字符设定法</a:t>
            </a:r>
            <a:endParaRPr lang="en-US" altLang="ja-JP" dirty="0" smtClean="0">
              <a:latin typeface="微软雅黑" pitchFamily="34" charset="-122"/>
            </a:endParaRPr>
          </a:p>
          <a:p>
            <a:pPr marL="1455738" lvl="1" eaLnBrk="1" hangingPunct="1">
              <a:defRPr/>
            </a:pPr>
            <a:r>
              <a:rPr lang="en-US" altLang="zh-CN" dirty="0" err="1">
                <a:latin typeface="微软雅黑" pitchFamily="34" charset="-122"/>
              </a:rPr>
              <a:t>c</a:t>
            </a:r>
            <a:r>
              <a:rPr lang="en-US" altLang="zh-CN" dirty="0" err="1" smtClean="0">
                <a:latin typeface="微软雅黑" pitchFamily="34" charset="-122"/>
              </a:rPr>
              <a:t>hmod</a:t>
            </a:r>
            <a:r>
              <a:rPr lang="en-US" altLang="zh-CN" dirty="0" smtClean="0">
                <a:latin typeface="微软雅黑" pitchFamily="34" charset="-122"/>
              </a:rPr>
              <a:t> [who][+-=][</a:t>
            </a:r>
            <a:r>
              <a:rPr lang="zh-CN" altLang="en-US" dirty="0" smtClean="0">
                <a:latin typeface="微软雅黑" pitchFamily="34" charset="-122"/>
              </a:rPr>
              <a:t>权限</a:t>
            </a:r>
            <a:r>
              <a:rPr lang="en-US" altLang="zh-CN" dirty="0" smtClean="0">
                <a:latin typeface="微软雅黑" pitchFamily="34" charset="-122"/>
              </a:rPr>
              <a:t>] </a:t>
            </a:r>
            <a:r>
              <a:rPr lang="zh-CN" altLang="en-US" dirty="0" smtClean="0">
                <a:latin typeface="微软雅黑" pitchFamily="34" charset="-122"/>
              </a:rPr>
              <a:t>文件名</a:t>
            </a:r>
            <a:r>
              <a:rPr lang="en-US" altLang="zh-CN" dirty="0" smtClean="0">
                <a:latin typeface="微软雅黑" pitchFamily="34" charset="-122"/>
              </a:rPr>
              <a:t>/</a:t>
            </a:r>
            <a:r>
              <a:rPr lang="zh-CN" altLang="en-US" dirty="0" smtClean="0">
                <a:latin typeface="微软雅黑" pitchFamily="34" charset="-122"/>
              </a:rPr>
              <a:t>目录名</a:t>
            </a:r>
            <a:endParaRPr lang="en-US" altLang="zh-CN" dirty="0" smtClean="0">
              <a:latin typeface="微软雅黑" pitchFamily="34" charset="-122"/>
            </a:endParaRPr>
          </a:p>
          <a:p>
            <a:pPr marL="1455738" lvl="1" eaLnBrk="1" hangingPunct="1">
              <a:defRPr/>
            </a:pPr>
            <a:r>
              <a:rPr lang="en-US" altLang="ja-JP" sz="3200" dirty="0" smtClean="0">
                <a:latin typeface="微软雅黑" pitchFamily="34" charset="-122"/>
              </a:rPr>
              <a:t>[who]</a:t>
            </a:r>
            <a:r>
              <a:rPr lang="zh-CN" altLang="en-US" sz="3200" dirty="0" smtClean="0">
                <a:latin typeface="微软雅黑" pitchFamily="34" charset="-122"/>
              </a:rPr>
              <a:t>可以为</a:t>
            </a:r>
            <a:r>
              <a:rPr lang="en-US" altLang="zh-CN" sz="3200" dirty="0" smtClean="0">
                <a:latin typeface="微软雅黑" pitchFamily="34" charset="-122"/>
              </a:rPr>
              <a:t>a(all</a:t>
            </a:r>
            <a:r>
              <a:rPr lang="zh-CN" altLang="en-US" sz="3200" dirty="0" smtClean="0">
                <a:latin typeface="微软雅黑" pitchFamily="34" charset="-122"/>
              </a:rPr>
              <a:t>默认），</a:t>
            </a:r>
            <a:r>
              <a:rPr lang="en-US" altLang="zh-CN" sz="3200" dirty="0" smtClean="0">
                <a:latin typeface="微软雅黑" pitchFamily="34" charset="-122"/>
              </a:rPr>
              <a:t>u</a:t>
            </a:r>
            <a:r>
              <a:rPr lang="zh-CN" altLang="en-US" sz="3200" dirty="0" smtClean="0">
                <a:latin typeface="微软雅黑" pitchFamily="34" charset="-122"/>
              </a:rPr>
              <a:t>（</a:t>
            </a:r>
            <a:r>
              <a:rPr lang="en-US" altLang="zh-CN" sz="3200" dirty="0" smtClean="0">
                <a:latin typeface="微软雅黑" pitchFamily="34" charset="-122"/>
              </a:rPr>
              <a:t>user</a:t>
            </a:r>
            <a:r>
              <a:rPr lang="zh-CN" altLang="en-US" sz="3200" dirty="0" smtClean="0">
                <a:latin typeface="微软雅黑" pitchFamily="34" charset="-122"/>
              </a:rPr>
              <a:t>），</a:t>
            </a:r>
            <a:r>
              <a:rPr lang="en-US" altLang="zh-CN" sz="3200" dirty="0" smtClean="0">
                <a:latin typeface="微软雅黑" pitchFamily="34" charset="-122"/>
              </a:rPr>
              <a:t>g</a:t>
            </a:r>
            <a:r>
              <a:rPr lang="zh-CN" altLang="en-US" sz="3200" dirty="0" smtClean="0">
                <a:latin typeface="微软雅黑" pitchFamily="34" charset="-122"/>
              </a:rPr>
              <a:t>（</a:t>
            </a:r>
            <a:r>
              <a:rPr lang="en-US" altLang="zh-CN" sz="3200" dirty="0" smtClean="0">
                <a:latin typeface="微软雅黑" pitchFamily="34" charset="-122"/>
              </a:rPr>
              <a:t>group</a:t>
            </a:r>
            <a:r>
              <a:rPr lang="zh-CN" altLang="en-US" sz="3200" dirty="0" smtClean="0">
                <a:latin typeface="微软雅黑" pitchFamily="34" charset="-122"/>
              </a:rPr>
              <a:t>），</a:t>
            </a:r>
            <a:r>
              <a:rPr lang="en-US" altLang="zh-CN" sz="3200" dirty="0" smtClean="0">
                <a:latin typeface="微软雅黑" pitchFamily="34" charset="-122"/>
              </a:rPr>
              <a:t>o</a:t>
            </a:r>
            <a:r>
              <a:rPr lang="zh-CN" altLang="en-US" sz="3200" dirty="0" smtClean="0">
                <a:latin typeface="微软雅黑" pitchFamily="34" charset="-122"/>
              </a:rPr>
              <a:t>（</a:t>
            </a:r>
            <a:r>
              <a:rPr lang="en-US" altLang="zh-CN" sz="3200" dirty="0" smtClean="0">
                <a:latin typeface="微软雅黑" pitchFamily="34" charset="-122"/>
              </a:rPr>
              <a:t>others</a:t>
            </a:r>
            <a:r>
              <a:rPr lang="zh-CN" altLang="en-US" sz="3200" dirty="0" smtClean="0">
                <a:latin typeface="微软雅黑" pitchFamily="34" charset="-122"/>
              </a:rPr>
              <a:t>）</a:t>
            </a:r>
            <a:endParaRPr lang="en-US" altLang="zh-CN" sz="3200" dirty="0" smtClean="0">
              <a:latin typeface="微软雅黑" pitchFamily="34" charset="-122"/>
            </a:endParaRPr>
          </a:p>
          <a:p>
            <a:pPr marL="1455738" lvl="1" eaLnBrk="1" hangingPunct="1">
              <a:defRPr/>
            </a:pPr>
            <a:r>
              <a:rPr lang="en-US" altLang="ja-JP" sz="3200" dirty="0" smtClean="0">
                <a:latin typeface="微软雅黑" pitchFamily="34" charset="-122"/>
              </a:rPr>
              <a:t>[+-=]</a:t>
            </a:r>
            <a:r>
              <a:rPr lang="zh-CN" altLang="en-US" sz="3200" dirty="0" smtClean="0">
                <a:latin typeface="微软雅黑" pitchFamily="34" charset="-122"/>
              </a:rPr>
              <a:t>分别代表增加，减少，设定</a:t>
            </a:r>
            <a:endParaRPr lang="en-US" altLang="zh-CN" sz="3200" dirty="0" smtClean="0">
              <a:latin typeface="微软雅黑" pitchFamily="34" charset="-122"/>
            </a:endParaRPr>
          </a:p>
          <a:p>
            <a:pPr marL="1455738" lvl="1" eaLnBrk="1" hangingPunct="1">
              <a:defRPr/>
            </a:pPr>
            <a:r>
              <a:rPr lang="zh-CN" altLang="en-US" sz="3200" dirty="0" smtClean="0">
                <a:latin typeface="微软雅黑" pitchFamily="34" charset="-122"/>
              </a:rPr>
              <a:t>例子：</a:t>
            </a:r>
            <a:r>
              <a:rPr lang="en-US" altLang="zh-CN" sz="3200" dirty="0" err="1" smtClean="0">
                <a:latin typeface="微软雅黑" pitchFamily="34" charset="-122"/>
              </a:rPr>
              <a:t>chmod</a:t>
            </a:r>
            <a:r>
              <a:rPr lang="en-US" altLang="zh-CN" sz="3200" dirty="0" smtClean="0">
                <a:latin typeface="微软雅黑" pitchFamily="34" charset="-122"/>
              </a:rPr>
              <a:t> +x example;  </a:t>
            </a:r>
            <a:r>
              <a:rPr lang="en-US" altLang="zh-CN" sz="3200" dirty="0" err="1" smtClean="0">
                <a:latin typeface="微软雅黑" pitchFamily="34" charset="-122"/>
              </a:rPr>
              <a:t>chmod</a:t>
            </a:r>
            <a:r>
              <a:rPr lang="en-US" altLang="zh-CN" sz="3200" dirty="0" smtClean="0">
                <a:latin typeface="微软雅黑" pitchFamily="34" charset="-122"/>
              </a:rPr>
              <a:t> u=</a:t>
            </a:r>
            <a:r>
              <a:rPr lang="en-US" altLang="zh-CN" sz="3200" dirty="0" err="1" smtClean="0">
                <a:latin typeface="微软雅黑" pitchFamily="34" charset="-122"/>
              </a:rPr>
              <a:t>rwx</a:t>
            </a:r>
            <a:r>
              <a:rPr lang="en-US" altLang="zh-CN" sz="3200" dirty="0" smtClean="0">
                <a:latin typeface="微软雅黑" pitchFamily="34" charset="-122"/>
              </a:rPr>
              <a:t> example</a:t>
            </a:r>
            <a:endParaRPr lang="en-US" altLang="ja-JP" sz="3200" dirty="0" smtClean="0">
              <a:latin typeface="微软雅黑" pitchFamily="34" charset="-122"/>
            </a:endParaRPr>
          </a:p>
        </p:txBody>
      </p:sp>
    </p:spTree>
    <p:extLst>
      <p:ext uri="{BB962C8B-B14F-4D97-AF65-F5344CB8AC3E}">
        <p14:creationId xmlns:p14="http://schemas.microsoft.com/office/powerpoint/2010/main" val="66103010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ja-JP" altLang="en-US" dirty="0">
                <a:latin typeface="微软雅黑" pitchFamily="34" charset="-122"/>
              </a:rPr>
              <a:t>更改权限</a:t>
            </a:r>
            <a:endParaRPr lang="zh-CN" altLang="en-US" dirty="0"/>
          </a:p>
        </p:txBody>
      </p:sp>
      <p:sp>
        <p:nvSpPr>
          <p:cNvPr id="3" name="内容占位符 2"/>
          <p:cNvSpPr>
            <a:spLocks noGrp="1"/>
          </p:cNvSpPr>
          <p:nvPr>
            <p:ph idx="1"/>
          </p:nvPr>
        </p:nvSpPr>
        <p:spPr/>
        <p:txBody>
          <a:bodyPr/>
          <a:lstStyle/>
          <a:p>
            <a:pPr marL="887413" eaLnBrk="1" hangingPunct="1">
              <a:defRPr/>
            </a:pPr>
            <a:r>
              <a:rPr lang="ja-JP" altLang="en-US" dirty="0">
                <a:latin typeface="微软雅黑" pitchFamily="34" charset="-122"/>
              </a:rPr>
              <a:t>数字设定</a:t>
            </a:r>
            <a:r>
              <a:rPr lang="ja-JP" altLang="en-US" dirty="0" smtClean="0">
                <a:latin typeface="微软雅黑" pitchFamily="34" charset="-122"/>
              </a:rPr>
              <a:t>法</a:t>
            </a:r>
            <a:endParaRPr lang="en-US" altLang="ja-JP" dirty="0" smtClean="0">
              <a:latin typeface="微软雅黑" pitchFamily="34" charset="-122"/>
            </a:endParaRPr>
          </a:p>
          <a:p>
            <a:pPr marL="1455738" lvl="1" eaLnBrk="1" hangingPunct="1">
              <a:defRPr/>
            </a:pPr>
            <a:r>
              <a:rPr lang="en-US" altLang="zh-CN" dirty="0" err="1">
                <a:latin typeface="微软雅黑" pitchFamily="34" charset="-122"/>
              </a:rPr>
              <a:t>r</a:t>
            </a:r>
            <a:r>
              <a:rPr lang="en-US" altLang="zh-CN" dirty="0" err="1" smtClean="0">
                <a:latin typeface="微软雅黑" pitchFamily="34" charset="-122"/>
              </a:rPr>
              <a:t>wx</a:t>
            </a:r>
            <a:r>
              <a:rPr lang="zh-CN" altLang="en-US" dirty="0" smtClean="0">
                <a:latin typeface="微软雅黑" pitchFamily="34" charset="-122"/>
              </a:rPr>
              <a:t>为一组，可以看作</a:t>
            </a:r>
            <a:r>
              <a:rPr lang="en-US" altLang="zh-CN" dirty="0" smtClean="0">
                <a:latin typeface="微软雅黑" pitchFamily="34" charset="-122"/>
              </a:rPr>
              <a:t>3</a:t>
            </a:r>
            <a:r>
              <a:rPr lang="zh-CN" altLang="en-US" dirty="0" smtClean="0">
                <a:latin typeface="微软雅黑" pitchFamily="34" charset="-122"/>
              </a:rPr>
              <a:t>为二进制数</a:t>
            </a:r>
            <a:endParaRPr lang="en-US" altLang="zh-CN" dirty="0" smtClean="0">
              <a:latin typeface="微软雅黑" pitchFamily="34" charset="-122"/>
            </a:endParaRPr>
          </a:p>
          <a:p>
            <a:pPr marL="1455738" lvl="1" eaLnBrk="1" hangingPunct="1">
              <a:defRPr/>
            </a:pPr>
            <a:r>
              <a:rPr lang="zh-CN" altLang="en-US" dirty="0" smtClean="0">
                <a:latin typeface="微软雅黑" pitchFamily="34" charset="-122"/>
              </a:rPr>
              <a:t>如</a:t>
            </a:r>
            <a:r>
              <a:rPr lang="en-US" altLang="zh-CN" dirty="0" smtClean="0">
                <a:latin typeface="微软雅黑" pitchFamily="34" charset="-122"/>
              </a:rPr>
              <a:t>7</a:t>
            </a:r>
            <a:r>
              <a:rPr lang="zh-CN" altLang="en-US" dirty="0" smtClean="0">
                <a:latin typeface="微软雅黑" pitchFamily="34" charset="-122"/>
              </a:rPr>
              <a:t>（</a:t>
            </a:r>
            <a:r>
              <a:rPr lang="en-US" altLang="zh-CN" dirty="0" smtClean="0">
                <a:latin typeface="微软雅黑" pitchFamily="34" charset="-122"/>
              </a:rPr>
              <a:t>111</a:t>
            </a:r>
            <a:r>
              <a:rPr lang="zh-CN" altLang="en-US" dirty="0" smtClean="0">
                <a:latin typeface="微软雅黑" pitchFamily="34" charset="-122"/>
              </a:rPr>
              <a:t>）表示</a:t>
            </a:r>
            <a:r>
              <a:rPr lang="en-US" altLang="zh-CN" dirty="0" err="1" smtClean="0">
                <a:latin typeface="微软雅黑" pitchFamily="34" charset="-122"/>
              </a:rPr>
              <a:t>rwx</a:t>
            </a:r>
            <a:r>
              <a:rPr lang="zh-CN" altLang="en-US" dirty="0" smtClean="0">
                <a:latin typeface="微软雅黑" pitchFamily="34" charset="-122"/>
              </a:rPr>
              <a:t>，</a:t>
            </a:r>
            <a:r>
              <a:rPr lang="en-US" altLang="zh-CN" dirty="0" smtClean="0">
                <a:latin typeface="微软雅黑" pitchFamily="34" charset="-122"/>
              </a:rPr>
              <a:t>5</a:t>
            </a:r>
            <a:r>
              <a:rPr lang="zh-CN" altLang="en-US" dirty="0" smtClean="0">
                <a:latin typeface="微软雅黑" pitchFamily="34" charset="-122"/>
              </a:rPr>
              <a:t>（</a:t>
            </a:r>
            <a:r>
              <a:rPr lang="en-US" altLang="zh-CN" dirty="0" smtClean="0">
                <a:latin typeface="微软雅黑" pitchFamily="34" charset="-122"/>
              </a:rPr>
              <a:t>101</a:t>
            </a:r>
            <a:r>
              <a:rPr lang="zh-CN" altLang="en-US" dirty="0" smtClean="0">
                <a:latin typeface="微软雅黑" pitchFamily="34" charset="-122"/>
              </a:rPr>
              <a:t>）表示</a:t>
            </a:r>
            <a:r>
              <a:rPr lang="en-US" altLang="zh-CN" dirty="0" smtClean="0">
                <a:latin typeface="微软雅黑" pitchFamily="34" charset="-122"/>
              </a:rPr>
              <a:t>r-x</a:t>
            </a:r>
          </a:p>
          <a:p>
            <a:pPr marL="1455738" lvl="1" eaLnBrk="1" hangingPunct="1">
              <a:defRPr/>
            </a:pPr>
            <a:r>
              <a:rPr lang="zh-CN" altLang="en-US" dirty="0" smtClean="0">
                <a:latin typeface="微软雅黑" pitchFamily="34" charset="-122"/>
              </a:rPr>
              <a:t>用</a:t>
            </a:r>
            <a:r>
              <a:rPr lang="en-US" altLang="zh-CN" dirty="0" smtClean="0">
                <a:latin typeface="微软雅黑" pitchFamily="34" charset="-122"/>
              </a:rPr>
              <a:t>3</a:t>
            </a:r>
            <a:r>
              <a:rPr lang="zh-CN" altLang="en-US" dirty="0" smtClean="0">
                <a:latin typeface="微软雅黑" pitchFamily="34" charset="-122"/>
              </a:rPr>
              <a:t>个数字即可定义完整的权限</a:t>
            </a:r>
            <a:endParaRPr lang="en-US" altLang="zh-CN" dirty="0" smtClean="0">
              <a:latin typeface="微软雅黑" pitchFamily="34" charset="-122"/>
            </a:endParaRPr>
          </a:p>
          <a:p>
            <a:pPr marL="1455738" lvl="1" eaLnBrk="1" hangingPunct="1">
              <a:defRPr/>
            </a:pPr>
            <a:r>
              <a:rPr lang="zh-CN" altLang="en-US" dirty="0" smtClean="0">
                <a:latin typeface="微软雅黑" pitchFamily="34" charset="-122"/>
              </a:rPr>
              <a:t>如： </a:t>
            </a:r>
            <a:r>
              <a:rPr lang="en-US" altLang="zh-CN" dirty="0" err="1" smtClean="0">
                <a:latin typeface="微软雅黑" pitchFamily="34" charset="-122"/>
              </a:rPr>
              <a:t>chmod</a:t>
            </a:r>
            <a:r>
              <a:rPr lang="en-US" altLang="zh-CN" dirty="0" smtClean="0">
                <a:latin typeface="微软雅黑" pitchFamily="34" charset="-122"/>
              </a:rPr>
              <a:t> 755</a:t>
            </a:r>
            <a:r>
              <a:rPr lang="zh-CN" altLang="en-US" dirty="0" smtClean="0">
                <a:latin typeface="微软雅黑" pitchFamily="34" charset="-122"/>
              </a:rPr>
              <a:t>表示</a:t>
            </a:r>
            <a:r>
              <a:rPr lang="en-US" altLang="zh-CN" dirty="0" err="1" smtClean="0">
                <a:latin typeface="微软雅黑" pitchFamily="34" charset="-122"/>
              </a:rPr>
              <a:t>rwxr</a:t>
            </a:r>
            <a:r>
              <a:rPr lang="en-US" altLang="zh-CN" dirty="0" smtClean="0">
                <a:latin typeface="微软雅黑" pitchFamily="34" charset="-122"/>
              </a:rPr>
              <a:t>-</a:t>
            </a:r>
            <a:r>
              <a:rPr lang="en-US" altLang="zh-CN" dirty="0" err="1" smtClean="0">
                <a:latin typeface="微软雅黑" pitchFamily="34" charset="-122"/>
              </a:rPr>
              <a:t>xr</a:t>
            </a:r>
            <a:r>
              <a:rPr lang="en-US" altLang="zh-CN" dirty="0" smtClean="0">
                <a:latin typeface="微软雅黑" pitchFamily="34" charset="-122"/>
              </a:rPr>
              <a:t>-x</a:t>
            </a:r>
            <a:endParaRPr lang="en-US" altLang="ja-JP" dirty="0">
              <a:latin typeface="微软雅黑" pitchFamily="34" charset="-122"/>
            </a:endParaRPr>
          </a:p>
          <a:p>
            <a:pPr marL="887413" eaLnBrk="1" hangingPunct="1">
              <a:defRPr/>
            </a:pPr>
            <a:r>
              <a:rPr lang="ja-JP" altLang="en-US" dirty="0">
                <a:latin typeface="微软雅黑" pitchFamily="34" charset="-122"/>
              </a:rPr>
              <a:t>组合修改</a:t>
            </a:r>
            <a:endParaRPr lang="en-US" altLang="ja-JP" dirty="0">
              <a:latin typeface="微软雅黑" pitchFamily="34" charset="-122"/>
            </a:endParaRPr>
          </a:p>
          <a:p>
            <a:pPr marL="887413" eaLnBrk="1" hangingPunct="1">
              <a:defRPr/>
            </a:pPr>
            <a:r>
              <a:rPr lang="ja-JP" altLang="en-US" dirty="0">
                <a:latin typeface="微软雅黑" pitchFamily="34" charset="-122"/>
              </a:rPr>
              <a:t>更改</a:t>
            </a:r>
            <a:r>
              <a:rPr lang="ja-JP" altLang="en-US" dirty="0" smtClean="0">
                <a:latin typeface="微软雅黑" pitchFamily="34" charset="-122"/>
              </a:rPr>
              <a:t>所有者</a:t>
            </a:r>
            <a:endParaRPr lang="en-US" altLang="ja-JP" dirty="0" smtClean="0">
              <a:latin typeface="微软雅黑" pitchFamily="34" charset="-122"/>
            </a:endParaRPr>
          </a:p>
          <a:p>
            <a:pPr marL="1455738" lvl="1" eaLnBrk="1" hangingPunct="1">
              <a:defRPr/>
            </a:pPr>
            <a:r>
              <a:rPr lang="en-US" altLang="zh-CN" dirty="0" err="1">
                <a:latin typeface="微软雅黑" pitchFamily="34" charset="-122"/>
              </a:rPr>
              <a:t>c</a:t>
            </a:r>
            <a:r>
              <a:rPr lang="en-US" altLang="zh-CN" dirty="0" err="1" smtClean="0">
                <a:latin typeface="微软雅黑" pitchFamily="34" charset="-122"/>
              </a:rPr>
              <a:t>hown</a:t>
            </a:r>
            <a:r>
              <a:rPr lang="en-US" altLang="zh-CN" dirty="0" smtClean="0">
                <a:latin typeface="微软雅黑" pitchFamily="34" charset="-122"/>
              </a:rPr>
              <a:t> user</a:t>
            </a:r>
            <a:r>
              <a:rPr lang="zh-CN" altLang="en-US" dirty="0" smtClean="0">
                <a:latin typeface="微软雅黑" pitchFamily="34" charset="-122"/>
              </a:rPr>
              <a:t>：</a:t>
            </a:r>
            <a:r>
              <a:rPr lang="en-US" altLang="zh-CN" dirty="0" smtClean="0">
                <a:latin typeface="微软雅黑" pitchFamily="34" charset="-122"/>
              </a:rPr>
              <a:t>group</a:t>
            </a:r>
            <a:endParaRPr lang="zh-CN" altLang="en-US" dirty="0">
              <a:latin typeface="微软雅黑" pitchFamily="34" charset="-122"/>
            </a:endParaRPr>
          </a:p>
          <a:p>
            <a:endParaRPr lang="zh-CN" altLang="en-US" dirty="0"/>
          </a:p>
        </p:txBody>
      </p:sp>
    </p:spTree>
    <p:extLst>
      <p:ext uri="{BB962C8B-B14F-4D97-AF65-F5344CB8AC3E}">
        <p14:creationId xmlns:p14="http://schemas.microsoft.com/office/powerpoint/2010/main" val="3436452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027113" y="4133850"/>
            <a:ext cx="11053762" cy="2133600"/>
          </a:xfrm>
        </p:spPr>
        <p:txBody>
          <a:bodyPr/>
          <a:lstStyle/>
          <a:p>
            <a:pPr>
              <a:defRPr/>
            </a:pPr>
            <a:r>
              <a:rPr lang="en-US" altLang="en-US" sz="5400" smtClean="0">
                <a:latin typeface="微软雅黑" pitchFamily="34" charset="-122"/>
              </a:rPr>
              <a:t>用户和组的管理</a:t>
            </a:r>
            <a:endParaRPr lang="zh-CN" altLang="en-US" sz="5400" smtClean="0">
              <a:latin typeface="微软雅黑" pitchFamily="34" charset="-122"/>
            </a:endParaRPr>
          </a:p>
        </p:txBody>
      </p:sp>
    </p:spTree>
    <p:extLst>
      <p:ext uri="{BB962C8B-B14F-4D97-AF65-F5344CB8AC3E}">
        <p14:creationId xmlns:p14="http://schemas.microsoft.com/office/powerpoint/2010/main" val="97001741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extLst>
            <a:ext uri="{FAA26D3D-D897-4be2-8F04-BA451C77F1D7}">
              <ma14:placeholderFlag xmlns:ma14="http://schemas.microsoft.com/office/mac/drawingml/2011/main" val="1"/>
            </a:ext>
          </a:extLst>
        </p:spPr>
        <p:txBody>
          <a:bodyPr/>
          <a:lstStyle/>
          <a:p>
            <a:pPr eaLnBrk="1" hangingPunct="1"/>
            <a:r>
              <a:rPr lang="en-US" altLang="zh-CN" sz="4400">
                <a:latin typeface="Helvetica" charset="0"/>
                <a:ea typeface="Heiti SC Medium" charset="-122"/>
                <a:sym typeface="Helvetica" charset="0"/>
              </a:rPr>
              <a:t>UNIX</a:t>
            </a:r>
            <a:r>
              <a:rPr lang="ja-JP" altLang="en-US" sz="4400">
                <a:latin typeface="Helvetica" charset="0"/>
                <a:ea typeface="Heiti SC Medium" charset="-122"/>
                <a:sym typeface="Helvetica" charset="0"/>
              </a:rPr>
              <a:t>族谱（精简版）</a:t>
            </a:r>
            <a:endParaRPr lang="zh-CN" altLang="en-US" sz="4400">
              <a:latin typeface="Helvetica" charset="0"/>
              <a:ea typeface="Heiti SC Medium" charset="-122"/>
              <a:sym typeface="Helvetica" charset="0"/>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1" y="2095501"/>
            <a:ext cx="10012363" cy="730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2247900"/>
            <a:ext cx="698500" cy="787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048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8500" y="3314702"/>
            <a:ext cx="723900" cy="673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048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17201" y="5105400"/>
            <a:ext cx="101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048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02899" y="6057900"/>
            <a:ext cx="1231900" cy="63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048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60100" y="6908801"/>
            <a:ext cx="7366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0488"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02899" y="7810500"/>
            <a:ext cx="1231900" cy="50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0489"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85501" y="8445500"/>
            <a:ext cx="6858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9668303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p:cNvSpPr>
            <a:spLocks noGrp="1" noChangeArrowheads="1"/>
          </p:cNvSpPr>
          <p:nvPr>
            <p:ph type="title"/>
          </p:nvPr>
        </p:nvSpPr>
        <p:spPr/>
        <p:txBody>
          <a:bodyPr/>
          <a:lstStyle/>
          <a:p>
            <a:pPr eaLnBrk="1" hangingPunct="1">
              <a:defRPr/>
            </a:pPr>
            <a:r>
              <a:rPr lang="en-US" altLang="zh-CN" smtClean="0">
                <a:latin typeface="微软雅黑" pitchFamily="34" charset="-122"/>
              </a:rPr>
              <a:t>linux</a:t>
            </a:r>
            <a:r>
              <a:rPr lang="ja-JP" altLang="en-US" smtClean="0">
                <a:latin typeface="微软雅黑" pitchFamily="34" charset="-122"/>
              </a:rPr>
              <a:t>中用户的类型</a:t>
            </a:r>
            <a:endParaRPr lang="zh-CN" altLang="en-US" smtClean="0">
              <a:latin typeface="微软雅黑" pitchFamily="34" charset="-122"/>
            </a:endParaRPr>
          </a:p>
        </p:txBody>
      </p:sp>
      <p:graphicFrame>
        <p:nvGraphicFramePr>
          <p:cNvPr id="2" name="图示 1"/>
          <p:cNvGraphicFramePr/>
          <p:nvPr>
            <p:extLst>
              <p:ext uri="{D42A27DB-BD31-4B8C-83A1-F6EECF244321}">
                <p14:modId xmlns:p14="http://schemas.microsoft.com/office/powerpoint/2010/main" val="3972535938"/>
              </p:ext>
            </p:extLst>
          </p:nvPr>
        </p:nvGraphicFramePr>
        <p:xfrm>
          <a:off x="1029792" y="2140496"/>
          <a:ext cx="11305256" cy="5779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887499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altLang="zh-CN" smtClean="0">
                <a:latin typeface="微软雅黑" pitchFamily="34" charset="-122"/>
              </a:rPr>
              <a:t>Linux</a:t>
            </a:r>
            <a:r>
              <a:rPr lang="zh-CN" altLang="en-US" smtClean="0">
                <a:latin typeface="微软雅黑" pitchFamily="34" charset="-122"/>
              </a:rPr>
              <a:t>中的用户组</a:t>
            </a:r>
            <a:r>
              <a:rPr lang="en-US" altLang="zh-CN" smtClean="0">
                <a:latin typeface="微软雅黑" pitchFamily="34" charset="-122"/>
              </a:rPr>
              <a:t>	</a:t>
            </a:r>
            <a:endParaRPr lang="zh-CN" altLang="en-US" smtClean="0">
              <a:latin typeface="微软雅黑" pitchFamily="34" charset="-122"/>
            </a:endParaRPr>
          </a:p>
        </p:txBody>
      </p:sp>
      <p:sp>
        <p:nvSpPr>
          <p:cNvPr id="3" name="Content Placeholder 2"/>
          <p:cNvSpPr>
            <a:spLocks noGrp="1"/>
          </p:cNvSpPr>
          <p:nvPr>
            <p:ph idx="1"/>
          </p:nvPr>
        </p:nvSpPr>
        <p:spPr/>
        <p:txBody>
          <a:bodyPr/>
          <a:lstStyle/>
          <a:p>
            <a:pPr eaLnBrk="1" hangingPunct="1">
              <a:defRPr/>
            </a:pPr>
            <a:r>
              <a:rPr lang="zh-CN" altLang="en-US" smtClean="0">
                <a:latin typeface="Arial" pitchFamily="34" charset="0"/>
              </a:rPr>
              <a:t>用户组</a:t>
            </a:r>
            <a:r>
              <a:rPr lang="en-US" altLang="ja-JP" smtClean="0">
                <a:latin typeface="Arial" pitchFamily="34" charset="0"/>
              </a:rPr>
              <a:t>(group)</a:t>
            </a:r>
            <a:r>
              <a:rPr lang="zh-CN" altLang="en-US" smtClean="0">
                <a:latin typeface="Arial" pitchFamily="34" charset="0"/>
              </a:rPr>
              <a:t>就是具有相同特征的用户</a:t>
            </a:r>
            <a:r>
              <a:rPr lang="en-US" altLang="ja-JP" smtClean="0">
                <a:latin typeface="Arial" pitchFamily="34" charset="0"/>
              </a:rPr>
              <a:t>(user)</a:t>
            </a:r>
            <a:r>
              <a:rPr lang="zh-CN" altLang="en-US" smtClean="0">
                <a:latin typeface="Arial" pitchFamily="34" charset="0"/>
              </a:rPr>
              <a:t>的集合体</a:t>
            </a:r>
            <a:endParaRPr lang="en-US" altLang="zh-CN" smtClean="0">
              <a:latin typeface="微软雅黑" pitchFamily="34" charset="-122"/>
            </a:endParaRPr>
          </a:p>
          <a:p>
            <a:pPr eaLnBrk="1" hangingPunct="1">
              <a:defRPr/>
            </a:pPr>
            <a:r>
              <a:rPr lang="zh-CN" altLang="en-US" smtClean="0">
                <a:latin typeface="微软雅黑" pitchFamily="34" charset="-122"/>
              </a:rPr>
              <a:t>其目的为了方便权限的管理</a:t>
            </a:r>
            <a:endParaRPr lang="en-US" altLang="zh-CN" smtClean="0">
              <a:latin typeface="微软雅黑" pitchFamily="34" charset="-122"/>
            </a:endParaRPr>
          </a:p>
          <a:p>
            <a:pPr eaLnBrk="1" hangingPunct="1">
              <a:defRPr/>
            </a:pPr>
            <a:r>
              <a:rPr lang="zh-CN" altLang="en-US" smtClean="0">
                <a:latin typeface="微软雅黑" pitchFamily="34" charset="-122"/>
              </a:rPr>
              <a:t>用户和组之间是多对多关系</a:t>
            </a:r>
          </a:p>
        </p:txBody>
      </p:sp>
    </p:spTree>
    <p:extLst>
      <p:ext uri="{BB962C8B-B14F-4D97-AF65-F5344CB8AC3E}">
        <p14:creationId xmlns:p14="http://schemas.microsoft.com/office/powerpoint/2010/main" val="3001022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zh-CN" altLang="en-US" smtClean="0">
                <a:latin typeface="微软雅黑" pitchFamily="34" charset="-122"/>
              </a:rPr>
              <a:t>管理用户和组</a:t>
            </a:r>
          </a:p>
        </p:txBody>
      </p:sp>
      <p:sp>
        <p:nvSpPr>
          <p:cNvPr id="3" name="Content Placeholder 2"/>
          <p:cNvSpPr>
            <a:spLocks noGrp="1"/>
          </p:cNvSpPr>
          <p:nvPr>
            <p:ph idx="1"/>
          </p:nvPr>
        </p:nvSpPr>
        <p:spPr/>
        <p:txBody>
          <a:bodyPr/>
          <a:lstStyle/>
          <a:p>
            <a:pPr eaLnBrk="1" hangingPunct="1">
              <a:defRPr/>
            </a:pPr>
            <a:r>
              <a:rPr lang="en-US" altLang="zh-CN" smtClean="0">
                <a:latin typeface="微软雅黑" pitchFamily="34" charset="-122"/>
              </a:rPr>
              <a:t>#adduser</a:t>
            </a:r>
          </a:p>
          <a:p>
            <a:pPr eaLnBrk="1" hangingPunct="1">
              <a:defRPr/>
            </a:pPr>
            <a:r>
              <a:rPr lang="en-US" altLang="zh-CN" smtClean="0">
                <a:latin typeface="微软雅黑" pitchFamily="34" charset="-122"/>
              </a:rPr>
              <a:t>#passwd</a:t>
            </a:r>
          </a:p>
          <a:p>
            <a:pPr eaLnBrk="1" hangingPunct="1">
              <a:defRPr/>
            </a:pPr>
            <a:r>
              <a:rPr lang="en-US" altLang="zh-CN" smtClean="0">
                <a:latin typeface="微软雅黑" pitchFamily="34" charset="-122"/>
              </a:rPr>
              <a:t>#deluser</a:t>
            </a:r>
          </a:p>
          <a:p>
            <a:pPr eaLnBrk="1" hangingPunct="1">
              <a:defRPr/>
            </a:pPr>
            <a:endParaRPr lang="en-US" altLang="zh-CN" smtClean="0">
              <a:latin typeface="微软雅黑" pitchFamily="34" charset="-122"/>
            </a:endParaRPr>
          </a:p>
          <a:p>
            <a:pPr eaLnBrk="1" hangingPunct="1">
              <a:defRPr/>
            </a:pPr>
            <a:r>
              <a:rPr lang="en-US" altLang="zh-CN" smtClean="0">
                <a:latin typeface="微软雅黑" pitchFamily="34" charset="-122"/>
              </a:rPr>
              <a:t>#addgroup</a:t>
            </a:r>
          </a:p>
          <a:p>
            <a:pPr eaLnBrk="1" hangingPunct="1">
              <a:defRPr/>
            </a:pPr>
            <a:r>
              <a:rPr lang="en-US" altLang="zh-CN" smtClean="0">
                <a:latin typeface="微软雅黑" pitchFamily="34" charset="-122"/>
              </a:rPr>
              <a:t>#</a:t>
            </a:r>
            <a:r>
              <a:rPr lang="zh-CN" altLang="zh-CN" smtClean="0">
                <a:latin typeface="微软雅黑" pitchFamily="34" charset="-122"/>
              </a:rPr>
              <a:t>u</a:t>
            </a:r>
            <a:r>
              <a:rPr lang="en-US" altLang="zh-CN" smtClean="0">
                <a:latin typeface="微软雅黑" pitchFamily="34" charset="-122"/>
              </a:rPr>
              <a:t>seradd</a:t>
            </a:r>
          </a:p>
          <a:p>
            <a:pPr eaLnBrk="1" hangingPunct="1">
              <a:defRPr/>
            </a:pPr>
            <a:r>
              <a:rPr lang="en-US" altLang="zh-CN" smtClean="0">
                <a:latin typeface="微软雅黑" pitchFamily="34" charset="-122"/>
              </a:rPr>
              <a:t>#delgroup</a:t>
            </a:r>
          </a:p>
        </p:txBody>
      </p:sp>
    </p:spTree>
    <p:extLst>
      <p:ext uri="{BB962C8B-B14F-4D97-AF65-F5344CB8AC3E}">
        <p14:creationId xmlns:p14="http://schemas.microsoft.com/office/powerpoint/2010/main" val="3196486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7113" y="6267450"/>
            <a:ext cx="11053762" cy="1936750"/>
          </a:xfrm>
        </p:spPr>
        <p:txBody>
          <a:bodyPr/>
          <a:lstStyle/>
          <a:p>
            <a:pPr>
              <a:defRPr/>
            </a:pPr>
            <a:endParaRPr lang="zh-CN" altLang="zh-CN" cap="none" smtClean="0">
              <a:latin typeface="微软雅黑" pitchFamily="34" charset="-122"/>
            </a:endParaRPr>
          </a:p>
        </p:txBody>
      </p:sp>
      <p:sp>
        <p:nvSpPr>
          <p:cNvPr id="5" name="Text Placeholder 4"/>
          <p:cNvSpPr>
            <a:spLocks noGrp="1"/>
          </p:cNvSpPr>
          <p:nvPr>
            <p:ph type="body" idx="1"/>
          </p:nvPr>
        </p:nvSpPr>
        <p:spPr>
          <a:xfrm>
            <a:off x="1027113" y="4133850"/>
            <a:ext cx="11053762" cy="2133600"/>
          </a:xfrm>
        </p:spPr>
        <p:txBody>
          <a:bodyPr/>
          <a:lstStyle/>
          <a:p>
            <a:pPr>
              <a:defRPr/>
            </a:pPr>
            <a:r>
              <a:rPr lang="en-US" altLang="en-US" smtClean="0">
                <a:latin typeface="微软雅黑" pitchFamily="34" charset="-122"/>
              </a:rPr>
              <a:t>系统管理</a:t>
            </a:r>
            <a:endParaRPr lang="zh-CN" altLang="en-US" smtClean="0">
              <a:latin typeface="微软雅黑" pitchFamily="34" charset="-122"/>
            </a:endParaRPr>
          </a:p>
        </p:txBody>
      </p:sp>
    </p:spTree>
    <p:extLst>
      <p:ext uri="{BB962C8B-B14F-4D97-AF65-F5344CB8AC3E}">
        <p14:creationId xmlns:p14="http://schemas.microsoft.com/office/powerpoint/2010/main" val="1515995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zh-CN" altLang="en-US" dirty="0" smtClean="0">
                <a:ea typeface="+mj-ea"/>
              </a:rPr>
              <a:t>系统管理常用命令</a:t>
            </a:r>
            <a:endParaRPr lang="en-US" dirty="0">
              <a:ea typeface="+mj-ea"/>
            </a:endParaRPr>
          </a:p>
        </p:txBody>
      </p:sp>
      <p:sp>
        <p:nvSpPr>
          <p:cNvPr id="3" name="Content Placeholder 2"/>
          <p:cNvSpPr>
            <a:spLocks noGrp="1"/>
          </p:cNvSpPr>
          <p:nvPr>
            <p:ph idx="1"/>
          </p:nvPr>
        </p:nvSpPr>
        <p:spPr/>
        <p:txBody>
          <a:bodyPr/>
          <a:lstStyle/>
          <a:p>
            <a:pPr>
              <a:defRPr/>
            </a:pPr>
            <a:r>
              <a:rPr lang="en-US" altLang="zh-CN" dirty="0" err="1" smtClean="0">
                <a:latin typeface="微软雅黑" pitchFamily="34" charset="-122"/>
              </a:rPr>
              <a:t>uname</a:t>
            </a:r>
            <a:r>
              <a:rPr lang="en-US" altLang="zh-CN" dirty="0" smtClean="0">
                <a:latin typeface="微软雅黑" pitchFamily="34" charset="-122"/>
              </a:rPr>
              <a:t> </a:t>
            </a:r>
            <a:r>
              <a:rPr lang="zh-CN" altLang="en-US" dirty="0" smtClean="0">
                <a:latin typeface="微软雅黑" pitchFamily="34" charset="-122"/>
              </a:rPr>
              <a:t>显示硬件和操作系统的信息</a:t>
            </a:r>
            <a:endParaRPr lang="en-US" altLang="zh-CN" dirty="0" smtClean="0">
              <a:latin typeface="微软雅黑" pitchFamily="34" charset="-122"/>
            </a:endParaRPr>
          </a:p>
          <a:p>
            <a:pPr>
              <a:defRPr/>
            </a:pPr>
            <a:r>
              <a:rPr lang="en-US" altLang="zh-CN" sz="4400" dirty="0" smtClean="0"/>
              <a:t>free  </a:t>
            </a:r>
            <a:r>
              <a:rPr lang="zh-CN" altLang="en-US" sz="4400" dirty="0" smtClean="0"/>
              <a:t>显示内存和交换分区使用情况</a:t>
            </a:r>
            <a:endParaRPr lang="en-US" altLang="zh-CN" sz="4400" dirty="0" smtClean="0"/>
          </a:p>
          <a:p>
            <a:pPr>
              <a:defRPr/>
            </a:pPr>
            <a:r>
              <a:rPr lang="en-US" altLang="zh-CN" sz="4400" dirty="0" err="1" smtClean="0">
                <a:latin typeface="微软雅黑" pitchFamily="34" charset="-122"/>
              </a:rPr>
              <a:t>ps</a:t>
            </a:r>
            <a:r>
              <a:rPr lang="en-US" altLang="zh-CN" sz="4400" dirty="0" smtClean="0">
                <a:latin typeface="微软雅黑" pitchFamily="34" charset="-122"/>
              </a:rPr>
              <a:t>  </a:t>
            </a:r>
            <a:r>
              <a:rPr lang="zh-CN" altLang="en-US" sz="4400" dirty="0" smtClean="0">
                <a:latin typeface="微软雅黑" pitchFamily="34" charset="-122"/>
              </a:rPr>
              <a:t>列出进程</a:t>
            </a:r>
            <a:endParaRPr lang="en-US" altLang="zh-CN" sz="4400" dirty="0" smtClean="0">
              <a:latin typeface="微软雅黑" pitchFamily="34" charset="-122"/>
            </a:endParaRPr>
          </a:p>
          <a:p>
            <a:pPr>
              <a:defRPr/>
            </a:pPr>
            <a:r>
              <a:rPr lang="en-US" altLang="zh-CN" sz="4400" dirty="0">
                <a:latin typeface="微软雅黑" pitchFamily="34" charset="-122"/>
              </a:rPr>
              <a:t>t</a:t>
            </a:r>
            <a:r>
              <a:rPr lang="en-US" altLang="zh-CN" sz="4400" dirty="0" smtClean="0">
                <a:latin typeface="微软雅黑" pitchFamily="34" charset="-122"/>
              </a:rPr>
              <a:t>op  </a:t>
            </a:r>
            <a:r>
              <a:rPr lang="zh-CN" altLang="en-US" sz="4400" dirty="0" smtClean="0"/>
              <a:t>显示各个</a:t>
            </a:r>
            <a:r>
              <a:rPr lang="zh-CN" altLang="en-US" sz="4400" dirty="0"/>
              <a:t>进程的资源占用</a:t>
            </a:r>
            <a:r>
              <a:rPr lang="zh-CN" altLang="en-US" sz="4400" dirty="0" smtClean="0"/>
              <a:t>状况</a:t>
            </a:r>
            <a:endParaRPr lang="en-US" altLang="zh-CN" sz="4400" dirty="0" smtClean="0"/>
          </a:p>
          <a:p>
            <a:pPr>
              <a:defRPr/>
            </a:pPr>
            <a:r>
              <a:rPr lang="en-US" altLang="zh-CN" sz="4400" dirty="0" smtClean="0">
                <a:latin typeface="微软雅黑" pitchFamily="34" charset="-122"/>
              </a:rPr>
              <a:t>kill </a:t>
            </a:r>
            <a:r>
              <a:rPr lang="zh-CN" altLang="en-US" sz="4400" dirty="0" smtClean="0">
                <a:latin typeface="微软雅黑" pitchFamily="34" charset="-122"/>
              </a:rPr>
              <a:t>杀死某个进程</a:t>
            </a:r>
            <a:endParaRPr lang="en-US" altLang="zh-CN" sz="4400" dirty="0">
              <a:latin typeface="微软雅黑" pitchFamily="34" charset="-122"/>
            </a:endParaRPr>
          </a:p>
          <a:p>
            <a:pPr marL="0" indent="0">
              <a:buNone/>
              <a:defRPr/>
            </a:pPr>
            <a:r>
              <a:rPr lang="en-US" altLang="zh-CN" sz="4400" dirty="0" smtClean="0"/>
              <a:t>	</a:t>
            </a:r>
            <a:endParaRPr lang="en-US" altLang="zh-CN" dirty="0" smtClean="0">
              <a:latin typeface="微软雅黑" pitchFamily="34" charset="-122"/>
            </a:endParaRPr>
          </a:p>
          <a:p>
            <a:pPr>
              <a:defRPr/>
            </a:pPr>
            <a:endParaRPr lang="zh-CN" altLang="zh-CN" dirty="0" smtClean="0">
              <a:latin typeface="微软雅黑" pitchFamily="34" charset="-122"/>
            </a:endParaRPr>
          </a:p>
        </p:txBody>
      </p:sp>
    </p:spTree>
    <p:extLst>
      <p:ext uri="{BB962C8B-B14F-4D97-AF65-F5344CB8AC3E}">
        <p14:creationId xmlns:p14="http://schemas.microsoft.com/office/powerpoint/2010/main" val="2629946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zh-CN" altLang="en-US" smtClean="0">
                <a:latin typeface="微软雅黑" pitchFamily="34" charset="-122"/>
              </a:rPr>
              <a:t>关机和重启</a:t>
            </a:r>
          </a:p>
        </p:txBody>
      </p:sp>
      <p:sp>
        <p:nvSpPr>
          <p:cNvPr id="3" name="Content Placeholder 2"/>
          <p:cNvSpPr>
            <a:spLocks noGrp="1"/>
          </p:cNvSpPr>
          <p:nvPr>
            <p:ph idx="1"/>
          </p:nvPr>
        </p:nvSpPr>
        <p:spPr/>
        <p:txBody>
          <a:bodyPr/>
          <a:lstStyle/>
          <a:p>
            <a:pPr eaLnBrk="1" hangingPunct="1">
              <a:defRPr/>
            </a:pPr>
            <a:r>
              <a:rPr lang="en-US" altLang="zh-CN" dirty="0">
                <a:latin typeface="微软雅黑" pitchFamily="34" charset="-122"/>
              </a:rPr>
              <a:t>s</a:t>
            </a:r>
            <a:r>
              <a:rPr lang="en-US" altLang="zh-CN" dirty="0" smtClean="0">
                <a:latin typeface="微软雅黑" pitchFamily="34" charset="-122"/>
              </a:rPr>
              <a:t>hutdown</a:t>
            </a:r>
          </a:p>
          <a:p>
            <a:pPr eaLnBrk="1" hangingPunct="1">
              <a:defRPr/>
            </a:pPr>
            <a:r>
              <a:rPr lang="en-US" altLang="zh-CN" dirty="0">
                <a:latin typeface="微软雅黑" pitchFamily="34" charset="-122"/>
              </a:rPr>
              <a:t>h</a:t>
            </a:r>
            <a:r>
              <a:rPr lang="en-US" altLang="zh-CN" dirty="0" smtClean="0">
                <a:latin typeface="微软雅黑" pitchFamily="34" charset="-122"/>
              </a:rPr>
              <a:t>alt</a:t>
            </a:r>
          </a:p>
          <a:p>
            <a:pPr eaLnBrk="1" hangingPunct="1">
              <a:defRPr/>
            </a:pPr>
            <a:r>
              <a:rPr lang="en-US" altLang="zh-CN" dirty="0" smtClean="0">
                <a:latin typeface="微软雅黑" pitchFamily="34" charset="-122"/>
              </a:rPr>
              <a:t>reboot</a:t>
            </a:r>
          </a:p>
        </p:txBody>
      </p:sp>
    </p:spTree>
    <p:extLst>
      <p:ext uri="{BB962C8B-B14F-4D97-AF65-F5344CB8AC3E}">
        <p14:creationId xmlns:p14="http://schemas.microsoft.com/office/powerpoint/2010/main" val="4660005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文本占位符 4"/>
          <p:cNvSpPr>
            <a:spLocks noGrp="1"/>
          </p:cNvSpPr>
          <p:nvPr>
            <p:ph type="body" idx="1"/>
          </p:nvPr>
        </p:nvSpPr>
        <p:spPr/>
        <p:txBody>
          <a:bodyPr/>
          <a:lstStyle/>
          <a:p>
            <a:r>
              <a:rPr lang="zh-CN" altLang="en-US" dirty="0" smtClean="0"/>
              <a:t>安装软件</a:t>
            </a:r>
            <a:endParaRPr lang="zh-CN" altLang="en-US" dirty="0"/>
          </a:p>
        </p:txBody>
      </p:sp>
    </p:spTree>
    <p:extLst>
      <p:ext uri="{BB962C8B-B14F-4D97-AF65-F5344CB8AC3E}">
        <p14:creationId xmlns:p14="http://schemas.microsoft.com/office/powerpoint/2010/main" val="624339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1"/>
          <p:cNvSpPr>
            <a:spLocks noGrp="1" noChangeArrowheads="1"/>
          </p:cNvSpPr>
          <p:nvPr>
            <p:ph type="title"/>
          </p:nvPr>
        </p:nvSpPr>
        <p:spPr/>
        <p:txBody>
          <a:bodyPr/>
          <a:lstStyle/>
          <a:p>
            <a:pPr eaLnBrk="1" hangingPunct="1">
              <a:defRPr/>
            </a:pPr>
            <a:r>
              <a:rPr lang="ja-JP" altLang="en-US" dirty="0">
                <a:latin typeface="微软雅黑" pitchFamily="34" charset="-122"/>
              </a:rPr>
              <a:t>安装软件的</a:t>
            </a:r>
            <a:r>
              <a:rPr lang="ja-JP" altLang="en-US" dirty="0" smtClean="0">
                <a:latin typeface="微软雅黑" pitchFamily="34" charset="-122"/>
              </a:rPr>
              <a:t>方式</a:t>
            </a:r>
            <a:endParaRPr lang="zh-CN" altLang="en-US" dirty="0" smtClean="0">
              <a:latin typeface="微软雅黑" pitchFamily="34" charset="-122"/>
            </a:endParaRPr>
          </a:p>
        </p:txBody>
      </p:sp>
      <p:sp>
        <p:nvSpPr>
          <p:cNvPr id="79874" name="Rectangle 2"/>
          <p:cNvSpPr>
            <a:spLocks noGrp="1" noChangeArrowheads="1"/>
          </p:cNvSpPr>
          <p:nvPr>
            <p:ph idx="1"/>
          </p:nvPr>
        </p:nvSpPr>
        <p:spPr/>
        <p:txBody>
          <a:bodyPr/>
          <a:lstStyle/>
          <a:p>
            <a:pPr marL="887413" eaLnBrk="1" hangingPunct="1">
              <a:defRPr/>
            </a:pPr>
            <a:r>
              <a:rPr lang="ja-JP" altLang="en-US" smtClean="0">
                <a:latin typeface="微软雅黑" pitchFamily="34" charset="-122"/>
              </a:rPr>
              <a:t>编译安装</a:t>
            </a:r>
            <a:endParaRPr lang="en-US" altLang="ja-JP" smtClean="0">
              <a:latin typeface="微软雅黑" pitchFamily="34" charset="-122"/>
            </a:endParaRPr>
          </a:p>
          <a:p>
            <a:pPr marL="887413" eaLnBrk="1" hangingPunct="1">
              <a:defRPr/>
            </a:pPr>
            <a:r>
              <a:rPr lang="ja-JP" altLang="en-US" smtClean="0">
                <a:latin typeface="微软雅黑" pitchFamily="34" charset="-122"/>
              </a:rPr>
              <a:t>包管理器</a:t>
            </a:r>
            <a:endParaRPr lang="en-US" altLang="ja-JP" smtClean="0">
              <a:latin typeface="微软雅黑" pitchFamily="34" charset="-122"/>
            </a:endParaRPr>
          </a:p>
          <a:p>
            <a:pPr marL="1331913" lvl="1" eaLnBrk="1" hangingPunct="1">
              <a:defRPr/>
            </a:pPr>
            <a:r>
              <a:rPr lang="en-US" altLang="zh-CN" smtClean="0">
                <a:latin typeface="微软雅黑" pitchFamily="34" charset="-122"/>
              </a:rPr>
              <a:t>rpm</a:t>
            </a:r>
          </a:p>
          <a:p>
            <a:pPr marL="1331913" lvl="1" eaLnBrk="1" hangingPunct="1">
              <a:defRPr/>
            </a:pPr>
            <a:r>
              <a:rPr lang="en-US" altLang="zh-CN" smtClean="0">
                <a:latin typeface="微软雅黑" pitchFamily="34" charset="-122"/>
              </a:rPr>
              <a:t>yum</a:t>
            </a:r>
          </a:p>
        </p:txBody>
      </p:sp>
    </p:spTree>
    <p:extLst>
      <p:ext uri="{BB962C8B-B14F-4D97-AF65-F5344CB8AC3E}">
        <p14:creationId xmlns:p14="http://schemas.microsoft.com/office/powerpoint/2010/main" val="359099902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p:cNvSpPr>
            <a:spLocks noGrp="1" noChangeArrowheads="1"/>
          </p:cNvSpPr>
          <p:nvPr>
            <p:ph type="title"/>
          </p:nvPr>
        </p:nvSpPr>
        <p:spPr/>
        <p:txBody>
          <a:bodyPr/>
          <a:lstStyle/>
          <a:p>
            <a:pPr eaLnBrk="1" hangingPunct="1">
              <a:defRPr/>
            </a:pPr>
            <a:r>
              <a:rPr lang="en-US" smtClean="0">
                <a:ea typeface="+mj-ea"/>
                <a:cs typeface="+mj-cs"/>
              </a:rPr>
              <a:t>rpm</a:t>
            </a:r>
          </a:p>
        </p:txBody>
      </p:sp>
      <p:sp>
        <p:nvSpPr>
          <p:cNvPr id="81922" name="Rectangle 2"/>
          <p:cNvSpPr>
            <a:spLocks noGrp="1" noChangeArrowheads="1"/>
          </p:cNvSpPr>
          <p:nvPr>
            <p:ph idx="1"/>
          </p:nvPr>
        </p:nvSpPr>
        <p:spPr>
          <a:xfrm>
            <a:off x="650875" y="1843088"/>
            <a:ext cx="11703050" cy="7786240"/>
          </a:xfrm>
        </p:spPr>
        <p:txBody>
          <a:bodyPr/>
          <a:lstStyle/>
          <a:p>
            <a:pPr marL="887413" eaLnBrk="1" hangingPunct="1">
              <a:defRPr/>
            </a:pPr>
            <a:r>
              <a:rPr lang="zh-CN" altLang="en-US" sz="4400" dirty="0" smtClean="0">
                <a:latin typeface="微软雅黑" pitchFamily="34" charset="-122"/>
              </a:rPr>
              <a:t>典型的</a:t>
            </a:r>
            <a:r>
              <a:rPr lang="en-US" altLang="zh-CN" sz="4400" dirty="0" smtClean="0">
                <a:latin typeface="微软雅黑" pitchFamily="34" charset="-122"/>
              </a:rPr>
              <a:t>rpm</a:t>
            </a:r>
            <a:r>
              <a:rPr lang="zh-CN" altLang="en-US" sz="4400" dirty="0" smtClean="0">
                <a:latin typeface="微软雅黑" pitchFamily="34" charset="-122"/>
              </a:rPr>
              <a:t>安装包文件名</a:t>
            </a:r>
            <a:endParaRPr lang="en-US" altLang="zh-CN" sz="4400" dirty="0" smtClean="0">
              <a:latin typeface="微软雅黑" pitchFamily="34" charset="-122"/>
            </a:endParaRPr>
          </a:p>
          <a:p>
            <a:pPr marL="1455738" lvl="1" eaLnBrk="1" hangingPunct="1">
              <a:defRPr/>
            </a:pPr>
            <a:r>
              <a:rPr lang="en-US" altLang="zh-CN" sz="3600" dirty="0" smtClean="0">
                <a:latin typeface="微软雅黑" pitchFamily="34" charset="-122"/>
              </a:rPr>
              <a:t>telnet-server-</a:t>
            </a:r>
            <a:r>
              <a:rPr lang="en-US" altLang="en-US" sz="3600" dirty="0" smtClean="0">
                <a:latin typeface="微软雅黑" pitchFamily="34" charset="-122"/>
              </a:rPr>
              <a:t>1.0-1.i386.rpm</a:t>
            </a:r>
            <a:endParaRPr lang="en-US" altLang="en-US" sz="3600" dirty="0">
              <a:latin typeface="微软雅黑" pitchFamily="34" charset="-122"/>
            </a:endParaRPr>
          </a:p>
          <a:p>
            <a:pPr marL="887413" eaLnBrk="1" hangingPunct="1">
              <a:defRPr/>
            </a:pPr>
            <a:r>
              <a:rPr lang="en-US" altLang="en-US" sz="4400" dirty="0" smtClean="0">
                <a:latin typeface="微软雅黑" pitchFamily="34" charset="-122"/>
              </a:rPr>
              <a:t>Rpm </a:t>
            </a:r>
            <a:r>
              <a:rPr lang="zh-CN" altLang="en-US" sz="4400" dirty="0" smtClean="0">
                <a:latin typeface="微软雅黑" pitchFamily="34" charset="-122"/>
              </a:rPr>
              <a:t>命令的五种操作</a:t>
            </a:r>
            <a:endParaRPr lang="en-US" altLang="en-US" sz="4400" dirty="0" smtClean="0">
              <a:latin typeface="微软雅黑" pitchFamily="34" charset="-122"/>
            </a:endParaRPr>
          </a:p>
          <a:p>
            <a:pPr marL="1455738" lvl="1" eaLnBrk="1" hangingPunct="1">
              <a:defRPr/>
            </a:pPr>
            <a:r>
              <a:rPr lang="en-US" altLang="en-US" sz="3600" dirty="0" err="1" smtClean="0">
                <a:latin typeface="微软雅黑" pitchFamily="34" charset="-122"/>
              </a:rPr>
              <a:t>安装</a:t>
            </a:r>
            <a:r>
              <a:rPr lang="en-US" altLang="en-US" sz="3600" dirty="0" smtClean="0">
                <a:latin typeface="微软雅黑" pitchFamily="34" charset="-122"/>
              </a:rPr>
              <a:t> </a:t>
            </a:r>
            <a:r>
              <a:rPr lang="en-US" altLang="zh-CN" sz="3600" dirty="0" smtClean="0">
                <a:latin typeface="微软雅黑" pitchFamily="34" charset="-122"/>
              </a:rPr>
              <a:t>rpm –</a:t>
            </a:r>
            <a:r>
              <a:rPr lang="en-US" altLang="zh-CN" sz="3600" dirty="0" err="1" smtClean="0">
                <a:latin typeface="微软雅黑" pitchFamily="34" charset="-122"/>
              </a:rPr>
              <a:t>ivh</a:t>
            </a:r>
            <a:r>
              <a:rPr lang="en-US" altLang="zh-CN" sz="3600" dirty="0" smtClean="0">
                <a:latin typeface="微软雅黑" pitchFamily="34" charset="-122"/>
              </a:rPr>
              <a:t> </a:t>
            </a:r>
            <a:r>
              <a:rPr lang="zh-CN" altLang="en-US" sz="3600" dirty="0" smtClean="0">
                <a:latin typeface="微软雅黑" pitchFamily="34" charset="-122"/>
              </a:rPr>
              <a:t>文件名</a:t>
            </a:r>
          </a:p>
          <a:p>
            <a:pPr marL="1455738" lvl="1" eaLnBrk="1" hangingPunct="1">
              <a:defRPr/>
            </a:pPr>
            <a:r>
              <a:rPr lang="zh-CN" altLang="en-US" sz="3600" dirty="0" smtClean="0">
                <a:latin typeface="微软雅黑" pitchFamily="34" charset="-122"/>
              </a:rPr>
              <a:t>删除 </a:t>
            </a:r>
            <a:r>
              <a:rPr lang="en-US" altLang="zh-CN" sz="3600" dirty="0">
                <a:latin typeface="微软雅黑" pitchFamily="34" charset="-122"/>
              </a:rPr>
              <a:t>rpm -</a:t>
            </a:r>
            <a:r>
              <a:rPr lang="en-US" altLang="zh-CN" sz="3600" dirty="0" smtClean="0">
                <a:latin typeface="微软雅黑" pitchFamily="34" charset="-122"/>
              </a:rPr>
              <a:t>e</a:t>
            </a:r>
          </a:p>
          <a:p>
            <a:pPr marL="1455738" lvl="1" eaLnBrk="1" hangingPunct="1">
              <a:defRPr/>
            </a:pPr>
            <a:r>
              <a:rPr lang="zh-CN" altLang="en-US" sz="3600" dirty="0" smtClean="0">
                <a:latin typeface="微软雅黑" pitchFamily="34" charset="-122"/>
              </a:rPr>
              <a:t>升级 </a:t>
            </a:r>
            <a:r>
              <a:rPr lang="en-US" altLang="zh-CN" sz="3600" dirty="0" smtClean="0">
                <a:latin typeface="微软雅黑" pitchFamily="34" charset="-122"/>
              </a:rPr>
              <a:t>rpm –U </a:t>
            </a:r>
            <a:r>
              <a:rPr lang="zh-CN" altLang="en-US" sz="3600" dirty="0" smtClean="0">
                <a:latin typeface="微软雅黑" pitchFamily="34" charset="-122"/>
              </a:rPr>
              <a:t>文件名</a:t>
            </a:r>
            <a:endParaRPr lang="en-US" altLang="ja-JP" sz="3600" dirty="0" smtClean="0">
              <a:latin typeface="微软雅黑" pitchFamily="34" charset="-122"/>
            </a:endParaRPr>
          </a:p>
          <a:p>
            <a:pPr marL="1455738" lvl="1" eaLnBrk="1" hangingPunct="1">
              <a:defRPr/>
            </a:pPr>
            <a:r>
              <a:rPr lang="zh-CN" altLang="en-US" sz="3600" dirty="0" smtClean="0">
                <a:latin typeface="微软雅黑" pitchFamily="34" charset="-122"/>
              </a:rPr>
              <a:t>查询 </a:t>
            </a:r>
            <a:endParaRPr lang="en-US" altLang="zh-CN" sz="3600" dirty="0" smtClean="0">
              <a:latin typeface="微软雅黑" pitchFamily="34" charset="-122"/>
            </a:endParaRPr>
          </a:p>
          <a:p>
            <a:pPr marL="2024063" lvl="2" eaLnBrk="1" hangingPunct="1">
              <a:defRPr/>
            </a:pPr>
            <a:r>
              <a:rPr lang="en-US" altLang="zh-CN" sz="3200" dirty="0" smtClean="0">
                <a:latin typeface="微软雅黑" pitchFamily="34" charset="-122"/>
              </a:rPr>
              <a:t>rpm </a:t>
            </a:r>
            <a:r>
              <a:rPr lang="en-US" altLang="zh-CN" sz="3200" dirty="0">
                <a:latin typeface="微软雅黑" pitchFamily="34" charset="-122"/>
              </a:rPr>
              <a:t>-</a:t>
            </a:r>
            <a:r>
              <a:rPr lang="en-US" altLang="zh-CN" sz="3200" dirty="0" smtClean="0">
                <a:latin typeface="微软雅黑" pitchFamily="34" charset="-122"/>
              </a:rPr>
              <a:t>q</a:t>
            </a:r>
            <a:r>
              <a:rPr lang="zh-CN" altLang="en-US" sz="3200" dirty="0">
                <a:latin typeface="微软雅黑" pitchFamily="34" charset="-122"/>
              </a:rPr>
              <a:t>软件包</a:t>
            </a:r>
            <a:r>
              <a:rPr lang="zh-CN" altLang="en-US" sz="3200" dirty="0" smtClean="0">
                <a:latin typeface="微软雅黑" pitchFamily="34" charset="-122"/>
              </a:rPr>
              <a:t>名</a:t>
            </a:r>
            <a:endParaRPr lang="en-US" altLang="zh-CN" sz="3200" dirty="0" smtClean="0">
              <a:latin typeface="微软雅黑" pitchFamily="34" charset="-122"/>
            </a:endParaRPr>
          </a:p>
          <a:p>
            <a:pPr marL="2024063" lvl="2" eaLnBrk="1" hangingPunct="1">
              <a:defRPr/>
            </a:pPr>
            <a:r>
              <a:rPr lang="en-US" altLang="zh-CN" sz="3200" dirty="0">
                <a:latin typeface="微软雅黑" pitchFamily="34" charset="-122"/>
              </a:rPr>
              <a:t>r</a:t>
            </a:r>
            <a:r>
              <a:rPr lang="en-US" altLang="zh-CN" sz="3200" dirty="0" smtClean="0">
                <a:latin typeface="微软雅黑" pitchFamily="34" charset="-122"/>
              </a:rPr>
              <a:t>pm -a</a:t>
            </a:r>
            <a:endParaRPr lang="zh-CN" altLang="en-US" sz="3200" dirty="0" smtClean="0">
              <a:latin typeface="微软雅黑" pitchFamily="34" charset="-122"/>
            </a:endParaRPr>
          </a:p>
          <a:p>
            <a:pPr marL="1455738" lvl="1" eaLnBrk="1" hangingPunct="1">
              <a:defRPr/>
            </a:pPr>
            <a:r>
              <a:rPr lang="zh-CN" altLang="en-US" sz="3600" dirty="0" smtClean="0">
                <a:latin typeface="微软雅黑" pitchFamily="34" charset="-122"/>
              </a:rPr>
              <a:t>校验</a:t>
            </a:r>
            <a:endParaRPr lang="en-US" altLang="zh-CN" sz="3600" dirty="0" smtClean="0">
              <a:latin typeface="微软雅黑" pitchFamily="34" charset="-122"/>
            </a:endParaRPr>
          </a:p>
          <a:p>
            <a:pPr marL="2024063" lvl="2" eaLnBrk="1" hangingPunct="1">
              <a:defRPr/>
            </a:pPr>
            <a:r>
              <a:rPr lang="en-US" altLang="zh-CN" sz="3200" dirty="0" smtClean="0">
                <a:latin typeface="微软雅黑" pitchFamily="34" charset="-122"/>
              </a:rPr>
              <a:t>rpm –V </a:t>
            </a:r>
            <a:r>
              <a:rPr lang="zh-CN" altLang="en-US" sz="3200" dirty="0" smtClean="0">
                <a:latin typeface="微软雅黑" pitchFamily="34" charset="-122"/>
              </a:rPr>
              <a:t>软件包名 校验是否发生改变</a:t>
            </a:r>
            <a:endParaRPr lang="en-US" altLang="zh-CN" sz="3200" dirty="0" smtClean="0">
              <a:latin typeface="微软雅黑" pitchFamily="34" charset="-122"/>
            </a:endParaRPr>
          </a:p>
          <a:p>
            <a:pPr marL="1700213" lvl="2" indent="0" eaLnBrk="1" hangingPunct="1">
              <a:buNone/>
              <a:defRPr/>
            </a:pPr>
            <a:endParaRPr lang="zh-CN" altLang="en-US" sz="3200" dirty="0" smtClean="0">
              <a:latin typeface="微软雅黑" pitchFamily="34" charset="-122"/>
            </a:endParaRPr>
          </a:p>
        </p:txBody>
      </p:sp>
    </p:spTree>
    <p:extLst>
      <p:ext uri="{BB962C8B-B14F-4D97-AF65-F5344CB8AC3E}">
        <p14:creationId xmlns:p14="http://schemas.microsoft.com/office/powerpoint/2010/main" val="305961969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zh-CN" altLang="en-US" dirty="0" smtClean="0">
                <a:ea typeface="+mj-ea"/>
              </a:rPr>
              <a:t>开启</a:t>
            </a:r>
            <a:r>
              <a:rPr lang="en-US" altLang="zh-CN" dirty="0" smtClean="0">
                <a:ea typeface="+mj-ea"/>
              </a:rPr>
              <a:t>telnet</a:t>
            </a:r>
            <a:r>
              <a:rPr lang="zh-CN" altLang="en-US" dirty="0" smtClean="0">
                <a:ea typeface="+mj-ea"/>
              </a:rPr>
              <a:t>服务</a:t>
            </a:r>
            <a:endParaRPr lang="en-US" dirty="0">
              <a:ea typeface="+mj-ea"/>
            </a:endParaRPr>
          </a:p>
        </p:txBody>
      </p:sp>
      <p:sp>
        <p:nvSpPr>
          <p:cNvPr id="3" name="Content Placeholder 2"/>
          <p:cNvSpPr>
            <a:spLocks noGrp="1"/>
          </p:cNvSpPr>
          <p:nvPr>
            <p:ph idx="1"/>
          </p:nvPr>
        </p:nvSpPr>
        <p:spPr/>
        <p:txBody>
          <a:bodyPr/>
          <a:lstStyle/>
          <a:p>
            <a:pPr marL="487363" lvl="1" indent="-487363">
              <a:buSzTx/>
              <a:buFont typeface="Wingdings" pitchFamily="2" charset="2"/>
              <a:buChar char="§"/>
              <a:defRPr/>
            </a:pPr>
            <a:r>
              <a:rPr lang="en-US" sz="2000" dirty="0"/>
              <a:t>krb5-</a:t>
            </a:r>
            <a:r>
              <a:rPr lang="en-US" sz="2000" dirty="0" smtClean="0"/>
              <a:t>telnet</a:t>
            </a:r>
            <a:r>
              <a:rPr lang="zh-CN" altLang="en-US" sz="2000" dirty="0" smtClean="0"/>
              <a:t>：企业版的</a:t>
            </a:r>
            <a:r>
              <a:rPr lang="en-US" altLang="zh-CN" sz="2000" dirty="0" smtClean="0"/>
              <a:t>telnet</a:t>
            </a:r>
            <a:r>
              <a:rPr lang="zh-CN" altLang="en-US" sz="2000" dirty="0" smtClean="0"/>
              <a:t>，</a:t>
            </a:r>
            <a:r>
              <a:rPr lang="en-US" sz="2000" dirty="0" err="1"/>
              <a:t>依附于xinetd服</a:t>
            </a:r>
            <a:r>
              <a:rPr lang="en-US" sz="2000" dirty="0" err="1" smtClean="0"/>
              <a:t>务</a:t>
            </a:r>
            <a:endParaRPr lang="en-US" sz="2000" dirty="0" smtClean="0"/>
          </a:p>
          <a:p>
            <a:pPr>
              <a:defRPr/>
            </a:pPr>
            <a:r>
              <a:rPr lang="zh-CN" altLang="en-US" sz="2800" dirty="0" smtClean="0">
                <a:latin typeface="微软雅黑" pitchFamily="34" charset="-122"/>
              </a:rPr>
              <a:t>关闭</a:t>
            </a:r>
            <a:r>
              <a:rPr lang="en-US" altLang="zh-CN" sz="2800" dirty="0" err="1" smtClean="0">
                <a:latin typeface="微软雅黑" pitchFamily="34" charset="-122"/>
              </a:rPr>
              <a:t>selinux</a:t>
            </a:r>
            <a:r>
              <a:rPr lang="zh-CN" altLang="en-US" sz="2800" dirty="0" smtClean="0">
                <a:latin typeface="微软雅黑" pitchFamily="34" charset="-122"/>
              </a:rPr>
              <a:t>和防火墙</a:t>
            </a:r>
            <a:endParaRPr lang="en-US" altLang="zh-CN" sz="2800" dirty="0" smtClean="0">
              <a:latin typeface="微软雅黑" pitchFamily="34" charset="-122"/>
            </a:endParaRPr>
          </a:p>
          <a:p>
            <a:pPr>
              <a:defRPr/>
            </a:pPr>
            <a:r>
              <a:rPr lang="zh-CN" altLang="en-US" sz="2800" dirty="0" smtClean="0">
                <a:latin typeface="微软雅黑" pitchFamily="34" charset="-122"/>
              </a:rPr>
              <a:t>修改配置：</a:t>
            </a:r>
            <a:endParaRPr lang="en-US" altLang="zh-CN" sz="2800" dirty="0" smtClean="0">
              <a:latin typeface="微软雅黑" pitchFamily="34" charset="-122"/>
            </a:endParaRPr>
          </a:p>
          <a:p>
            <a:pPr>
              <a:defRPr/>
            </a:pPr>
            <a:endParaRPr lang="en-US" altLang="zh-CN" sz="2800" dirty="0">
              <a:latin typeface="微软雅黑" pitchFamily="34" charset="-122"/>
            </a:endParaRPr>
          </a:p>
          <a:p>
            <a:pPr>
              <a:defRPr/>
            </a:pPr>
            <a:endParaRPr lang="en-US" altLang="zh-CN" sz="2800" dirty="0" smtClean="0">
              <a:latin typeface="微软雅黑" pitchFamily="34" charset="-122"/>
            </a:endParaRPr>
          </a:p>
          <a:p>
            <a:pPr>
              <a:defRPr/>
            </a:pPr>
            <a:endParaRPr lang="en-US" altLang="zh-CN" sz="2800" dirty="0">
              <a:latin typeface="微软雅黑" pitchFamily="34" charset="-122"/>
            </a:endParaRPr>
          </a:p>
          <a:p>
            <a:pPr>
              <a:defRPr/>
            </a:pPr>
            <a:endParaRPr lang="en-US" altLang="zh-CN" sz="2800" dirty="0" smtClean="0">
              <a:latin typeface="微软雅黑" pitchFamily="34" charset="-122"/>
            </a:endParaRPr>
          </a:p>
          <a:p>
            <a:pPr>
              <a:defRPr/>
            </a:pPr>
            <a:endParaRPr lang="en-US" altLang="zh-CN" sz="2800" dirty="0" smtClean="0">
              <a:latin typeface="微软雅黑" pitchFamily="34" charset="-122"/>
            </a:endParaRPr>
          </a:p>
          <a:p>
            <a:pPr>
              <a:defRPr/>
            </a:pPr>
            <a:endParaRPr lang="en-US" altLang="zh-CN" sz="2800" dirty="0">
              <a:latin typeface="微软雅黑" pitchFamily="34" charset="-122"/>
            </a:endParaRPr>
          </a:p>
          <a:p>
            <a:pPr>
              <a:defRPr/>
            </a:pPr>
            <a:endParaRPr lang="en-US" altLang="zh-CN" sz="2800" dirty="0" smtClean="0">
              <a:latin typeface="微软雅黑" pitchFamily="34" charset="-122"/>
            </a:endParaRPr>
          </a:p>
          <a:p>
            <a:pPr>
              <a:defRPr/>
            </a:pPr>
            <a:endParaRPr lang="en-US" altLang="zh-CN" sz="2800" dirty="0" smtClean="0">
              <a:latin typeface="微软雅黑" pitchFamily="34" charset="-122"/>
            </a:endParaRPr>
          </a:p>
          <a:p>
            <a:pPr>
              <a:defRPr/>
            </a:pPr>
            <a:endParaRPr lang="en-US" altLang="zh-CN" sz="2800" dirty="0" smtClean="0">
              <a:latin typeface="微软雅黑" pitchFamily="34" charset="-122"/>
            </a:endParaRPr>
          </a:p>
          <a:p>
            <a:pPr>
              <a:defRPr/>
            </a:pPr>
            <a:r>
              <a:rPr lang="zh-CN" altLang="en-US" sz="2800" dirty="0" smtClean="0">
                <a:latin typeface="微软雅黑" pitchFamily="34" charset="-122"/>
              </a:rPr>
              <a:t>重启服务</a:t>
            </a:r>
            <a:r>
              <a:rPr lang="en-US" altLang="zh-CN" sz="2800" dirty="0">
                <a:latin typeface="微软雅黑" pitchFamily="34" charset="-122"/>
              </a:rPr>
              <a:t># /</a:t>
            </a:r>
            <a:r>
              <a:rPr lang="en-US" altLang="zh-CN" sz="2800" dirty="0" err="1">
                <a:latin typeface="微软雅黑" pitchFamily="34" charset="-122"/>
              </a:rPr>
              <a:t>etc</a:t>
            </a:r>
            <a:r>
              <a:rPr lang="en-US" altLang="zh-CN" sz="2800" dirty="0">
                <a:latin typeface="微软雅黑" pitchFamily="34" charset="-122"/>
              </a:rPr>
              <a:t>/</a:t>
            </a:r>
            <a:r>
              <a:rPr lang="en-US" altLang="zh-CN" sz="2800" dirty="0" err="1">
                <a:latin typeface="微软雅黑" pitchFamily="34" charset="-122"/>
              </a:rPr>
              <a:t>init.d</a:t>
            </a:r>
            <a:r>
              <a:rPr lang="en-US" altLang="zh-CN" sz="2800" dirty="0">
                <a:latin typeface="微软雅黑" pitchFamily="34" charset="-122"/>
              </a:rPr>
              <a:t>/</a:t>
            </a:r>
            <a:r>
              <a:rPr lang="en-US" altLang="zh-CN" sz="2800" dirty="0" err="1">
                <a:latin typeface="微软雅黑" pitchFamily="34" charset="-122"/>
              </a:rPr>
              <a:t>xinetd</a:t>
            </a:r>
            <a:r>
              <a:rPr lang="en-US" altLang="zh-CN" sz="2800" dirty="0">
                <a:latin typeface="微软雅黑" pitchFamily="34" charset="-122"/>
              </a:rPr>
              <a:t> </a:t>
            </a:r>
            <a:r>
              <a:rPr lang="en-US" altLang="zh-CN" sz="2800" dirty="0" smtClean="0">
                <a:latin typeface="微软雅黑" pitchFamily="34" charset="-122"/>
              </a:rPr>
              <a:t>restart</a:t>
            </a:r>
          </a:p>
          <a:p>
            <a:pPr>
              <a:defRPr/>
            </a:pPr>
            <a:r>
              <a:rPr lang="zh-CN" altLang="en-US" sz="2800" dirty="0" smtClean="0">
                <a:latin typeface="微软雅黑" pitchFamily="34" charset="-122"/>
              </a:rPr>
              <a:t>只用一个命令：</a:t>
            </a:r>
            <a:r>
              <a:rPr lang="en-US" altLang="zh-CN" sz="2800" dirty="0" smtClean="0">
                <a:latin typeface="微软雅黑" pitchFamily="34" charset="-122"/>
              </a:rPr>
              <a:t> </a:t>
            </a:r>
            <a:r>
              <a:rPr lang="en-US" sz="2800" dirty="0"/>
              <a:t># </a:t>
            </a:r>
            <a:r>
              <a:rPr lang="en-US" sz="2800" dirty="0" err="1"/>
              <a:t>chkconfig</a:t>
            </a:r>
            <a:r>
              <a:rPr lang="en-US" sz="2800" dirty="0"/>
              <a:t> krb5-telnet on </a:t>
            </a:r>
            <a:endParaRPr lang="en-US" altLang="zh-CN" sz="2800" dirty="0" smtClean="0">
              <a:latin typeface="微软雅黑" pitchFamily="34" charset="-122"/>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767" y="3220616"/>
            <a:ext cx="11417485" cy="4608512"/>
          </a:xfrm>
          <a:prstGeom prst="rect">
            <a:avLst/>
          </a:prstGeom>
        </p:spPr>
      </p:pic>
    </p:spTree>
    <p:extLst>
      <p:ext uri="{BB962C8B-B14F-4D97-AF65-F5344CB8AC3E}">
        <p14:creationId xmlns:p14="http://schemas.microsoft.com/office/powerpoint/2010/main" val="1120221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extLst>
            <a:ext uri="{FAA26D3D-D897-4be2-8F04-BA451C77F1D7}">
              <ma14:placeholderFlag xmlns:ma14="http://schemas.microsoft.com/office/mac/drawingml/2011/main" val="1"/>
            </a:ext>
          </a:extLst>
        </p:spPr>
        <p:txBody>
          <a:bodyPr/>
          <a:lstStyle/>
          <a:p>
            <a:pPr eaLnBrk="1" hangingPunct="1"/>
            <a:r>
              <a:rPr lang="en-US" altLang="zh-CN" sz="4400">
                <a:latin typeface="Helvetica" charset="0"/>
                <a:ea typeface="Heiti SC Medium" charset="-122"/>
                <a:sym typeface="Helvetica" charset="0"/>
              </a:rPr>
              <a:t>Linux</a:t>
            </a:r>
            <a:r>
              <a:rPr lang="ja-JP" altLang="en-US" sz="4400">
                <a:latin typeface="Helvetica" charset="0"/>
                <a:ea typeface="Heiti SC Medium" charset="-122"/>
                <a:sym typeface="Helvetica" charset="0"/>
              </a:rPr>
              <a:t>与</a:t>
            </a:r>
            <a:r>
              <a:rPr lang="en-US" altLang="ja-JP" sz="4400">
                <a:latin typeface="Helvetica" charset="0"/>
                <a:ea typeface="Heiti SC Medium" charset="-122"/>
                <a:sym typeface="Helvetica" charset="0"/>
              </a:rPr>
              <a:t>UNIX</a:t>
            </a:r>
            <a:r>
              <a:rPr lang="ja-JP" altLang="en-US" sz="4400">
                <a:latin typeface="Helvetica" charset="0"/>
                <a:ea typeface="Heiti SC Medium" charset="-122"/>
                <a:sym typeface="Helvetica" charset="0"/>
              </a:rPr>
              <a:t>：不得不说的故事</a:t>
            </a:r>
            <a:endParaRPr lang="zh-CN" altLang="en-US" sz="4400">
              <a:latin typeface="Helvetica" charset="0"/>
              <a:ea typeface="Heiti SC Medium" charset="-122"/>
              <a:sym typeface="Helvetica" charset="0"/>
            </a:endParaRPr>
          </a:p>
        </p:txBody>
      </p:sp>
      <p:sp>
        <p:nvSpPr>
          <p:cNvPr id="26626" name="Rectangle 2"/>
          <p:cNvSpPr>
            <a:spLocks noGrp="1" noChangeArrowheads="1"/>
          </p:cNvSpPr>
          <p:nvPr>
            <p:ph idx="1"/>
          </p:nvPr>
        </p:nvSpPr>
        <p:spPr>
          <a:xfrm>
            <a:off x="1270001" y="4711701"/>
            <a:ext cx="10464801" cy="4191000"/>
          </a:xfrm>
          <a:extLst>
            <a:ext uri="{FAA26D3D-D897-4be2-8F04-BA451C77F1D7}">
              <ma14:placeholderFlag xmlns:ma14="http://schemas.microsoft.com/office/mac/drawingml/2011/main" val="1"/>
            </a:ext>
          </a:extLst>
        </p:spPr>
        <p:txBody>
          <a:bodyPr/>
          <a:lstStyle/>
          <a:p>
            <a:pPr marL="887367"/>
            <a:r>
              <a:rPr lang="en-US" altLang="zh-CN" sz="3100" dirty="0">
                <a:latin typeface="Calibri" pitchFamily="34" charset="0"/>
                <a:ea typeface="Heiti SC Light" charset="-122"/>
                <a:sym typeface="Calibri" pitchFamily="34" charset="0"/>
              </a:rPr>
              <a:t>UNIX</a:t>
            </a:r>
            <a:r>
              <a:rPr lang="ja-JP" altLang="en-US" sz="3100" dirty="0">
                <a:latin typeface="Calibri" pitchFamily="34" charset="0"/>
                <a:ea typeface="Heiti SC Light" charset="-122"/>
                <a:sym typeface="Calibri" pitchFamily="34" charset="0"/>
              </a:rPr>
              <a:t>前传</a:t>
            </a:r>
            <a:r>
              <a:rPr lang="ja-JP" altLang="en-US" sz="3100" dirty="0">
                <a:latin typeface="Calibri" pitchFamily="34" charset="0"/>
                <a:ea typeface="Heiti SC Light" charset="-122"/>
                <a:sym typeface="Helvetica" charset="0"/>
              </a:rPr>
              <a:t>：蓝色巨人的超大项目</a:t>
            </a:r>
            <a:endParaRPr lang="en-US" altLang="ja-JP" sz="3100" dirty="0">
              <a:latin typeface="Calibri" pitchFamily="34" charset="0"/>
              <a:ea typeface="Heiti SC Light" charset="-122"/>
              <a:sym typeface="Helvetica" charset="0"/>
            </a:endParaRPr>
          </a:p>
          <a:p>
            <a:pPr marL="887367"/>
            <a:r>
              <a:rPr lang="ja-JP" altLang="en-US" sz="3100" dirty="0">
                <a:latin typeface="Calibri" pitchFamily="34" charset="0"/>
                <a:ea typeface="Heiti SC Light" charset="-122"/>
              </a:rPr>
              <a:t>横空出世：两个天才的传奇</a:t>
            </a:r>
            <a:endParaRPr lang="en-US" altLang="ja-JP" sz="3100" dirty="0">
              <a:latin typeface="Calibri" pitchFamily="34" charset="0"/>
              <a:ea typeface="Heiti SC Light" charset="-122"/>
              <a:sym typeface="Calibri" pitchFamily="34" charset="0"/>
            </a:endParaRPr>
          </a:p>
          <a:p>
            <a:pPr marL="887367"/>
            <a:r>
              <a:rPr lang="ja-JP" altLang="en-US" sz="3100" dirty="0">
                <a:latin typeface="Calibri" pitchFamily="34" charset="0"/>
                <a:ea typeface="Heiti SC Light" charset="-122"/>
              </a:rPr>
              <a:t>开枝散叶：战火纷飞的岁月</a:t>
            </a:r>
            <a:endParaRPr lang="en-US" altLang="ja-JP" sz="3100" dirty="0">
              <a:latin typeface="Calibri" pitchFamily="34" charset="0"/>
              <a:ea typeface="Heiti SC Light" charset="-122"/>
              <a:sym typeface="Calibri" pitchFamily="34" charset="0"/>
            </a:endParaRPr>
          </a:p>
          <a:p>
            <a:pPr marL="887367"/>
            <a:r>
              <a:rPr lang="zh-CN" altLang="en-US" sz="3100" dirty="0">
                <a:latin typeface="Calibri" pitchFamily="34" charset="0"/>
                <a:ea typeface="Heiti SC Light" charset="-122"/>
                <a:sym typeface="Calibri" pitchFamily="34" charset="0"/>
              </a:rPr>
              <a:t>再现辉煌</a:t>
            </a:r>
            <a:r>
              <a:rPr lang="ja-JP" altLang="en-US" sz="3100" dirty="0">
                <a:latin typeface="Calibri" pitchFamily="34" charset="0"/>
                <a:ea typeface="Heiti SC Light" charset="-122"/>
                <a:sym typeface="Calibri" pitchFamily="34" charset="0"/>
              </a:rPr>
              <a:t>：</a:t>
            </a:r>
            <a:r>
              <a:rPr lang="en-US" altLang="ja-JP" sz="3100" dirty="0">
                <a:latin typeface="Calibri" pitchFamily="34" charset="0"/>
                <a:ea typeface="Heiti SC Light" charset="-122"/>
                <a:sym typeface="Calibri" pitchFamily="34" charset="0"/>
              </a:rPr>
              <a:t>GNU</a:t>
            </a:r>
            <a:r>
              <a:rPr lang="ja-JP" altLang="en-US" sz="3100" dirty="0">
                <a:latin typeface="Calibri" pitchFamily="34" charset="0"/>
                <a:ea typeface="Heiti SC Light" charset="-122"/>
                <a:sym typeface="Calibri" pitchFamily="34" charset="0"/>
              </a:rPr>
              <a:t>计划与</a:t>
            </a:r>
            <a:r>
              <a:rPr lang="en-US" altLang="ja-JP" sz="3100" dirty="0">
                <a:latin typeface="Calibri" pitchFamily="34" charset="0"/>
                <a:ea typeface="Heiti SC Light" charset="-122"/>
                <a:sym typeface="Calibri" pitchFamily="34" charset="0"/>
              </a:rPr>
              <a:t>Linux</a:t>
            </a:r>
            <a:endParaRPr lang="en-US" altLang="zh-CN" sz="3100" dirty="0">
              <a:latin typeface="Calibri" pitchFamily="34" charset="0"/>
              <a:ea typeface="Heiti SC Light" charset="-122"/>
              <a:sym typeface="Calibri" pitchFamily="34" charset="0"/>
            </a:endParaRPr>
          </a:p>
        </p:txBody>
      </p:sp>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000" y="2616199"/>
            <a:ext cx="3822700" cy="180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75325054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ea typeface="+mj-ea"/>
              </a:rPr>
              <a:t>安装vnc</a:t>
            </a:r>
            <a:r>
              <a:rPr lang="en-US" dirty="0" smtClean="0">
                <a:ea typeface="+mj-ea"/>
              </a:rPr>
              <a:t> server</a:t>
            </a:r>
            <a:endParaRPr lang="en-US" dirty="0">
              <a:ea typeface="+mj-ea"/>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36440"/>
            <a:ext cx="13219851" cy="3096344"/>
          </a:xfrm>
          <a:prstGeom prst="rect">
            <a:avLst/>
          </a:prstGeom>
        </p:spPr>
      </p:pic>
      <p:sp>
        <p:nvSpPr>
          <p:cNvPr id="8" name="Content Placeholder 7"/>
          <p:cNvSpPr>
            <a:spLocks noGrp="1"/>
          </p:cNvSpPr>
          <p:nvPr>
            <p:ph idx="1"/>
          </p:nvPr>
        </p:nvSpPr>
        <p:spPr>
          <a:xfrm>
            <a:off x="650875" y="5452864"/>
            <a:ext cx="11703050" cy="3537149"/>
          </a:xfrm>
        </p:spPr>
        <p:txBody>
          <a:bodyPr/>
          <a:lstStyle/>
          <a:p>
            <a:pPr>
              <a:defRPr/>
            </a:pPr>
            <a:r>
              <a:rPr lang="zh-CN" altLang="zh-CN" dirty="0">
                <a:latin typeface="微软雅黑" pitchFamily="34" charset="-122"/>
              </a:rPr>
              <a:t>r</a:t>
            </a:r>
            <a:r>
              <a:rPr lang="en-US" altLang="zh-CN" dirty="0" err="1">
                <a:latin typeface="微软雅黑" pitchFamily="34" charset="-122"/>
              </a:rPr>
              <a:t>oot</a:t>
            </a:r>
            <a:r>
              <a:rPr lang="zh-CN" altLang="en-US" dirty="0">
                <a:latin typeface="微软雅黑" pitchFamily="34" charset="-122"/>
              </a:rPr>
              <a:t>用户</a:t>
            </a:r>
            <a:endParaRPr lang="en-US" altLang="zh-CN" dirty="0">
              <a:latin typeface="微软雅黑" pitchFamily="34" charset="-122"/>
            </a:endParaRPr>
          </a:p>
          <a:p>
            <a:pPr>
              <a:defRPr/>
            </a:pPr>
            <a:r>
              <a:rPr lang="en-US" altLang="zh-CN" dirty="0">
                <a:latin typeface="微软雅黑" pitchFamily="34" charset="-122"/>
              </a:rPr>
              <a:t>/media</a:t>
            </a:r>
            <a:r>
              <a:rPr lang="zh-CN" altLang="en-US" dirty="0">
                <a:latin typeface="微软雅黑" pitchFamily="34" charset="-122"/>
              </a:rPr>
              <a:t>目录</a:t>
            </a:r>
            <a:endParaRPr lang="en-US" altLang="zh-CN" dirty="0">
              <a:latin typeface="微软雅黑" pitchFamily="34" charset="-122"/>
            </a:endParaRPr>
          </a:p>
          <a:p>
            <a:pPr>
              <a:defRPr/>
            </a:pPr>
            <a:r>
              <a:rPr lang="zh-CN" altLang="en-US" dirty="0">
                <a:latin typeface="微软雅黑" pitchFamily="34" charset="-122"/>
              </a:rPr>
              <a:t>光盘的</a:t>
            </a:r>
            <a:r>
              <a:rPr lang="en-US" altLang="zh-CN" dirty="0">
                <a:latin typeface="微软雅黑" pitchFamily="34" charset="-122"/>
              </a:rPr>
              <a:t>Server</a:t>
            </a:r>
            <a:r>
              <a:rPr lang="zh-CN" altLang="en-US" dirty="0">
                <a:latin typeface="微软雅黑" pitchFamily="34" charset="-122"/>
              </a:rPr>
              <a:t>文件夹</a:t>
            </a:r>
            <a:endParaRPr lang="en-US" altLang="zh-CN" dirty="0">
              <a:latin typeface="微软雅黑" pitchFamily="34" charset="-122"/>
            </a:endParaRPr>
          </a:p>
          <a:p>
            <a:pPr>
              <a:defRPr/>
            </a:pPr>
            <a:r>
              <a:rPr lang="en-US" altLang="zh-CN" dirty="0">
                <a:latin typeface="微软雅黑" pitchFamily="34" charset="-122"/>
              </a:rPr>
              <a:t>rpm -</a:t>
            </a:r>
            <a:r>
              <a:rPr lang="en-US" altLang="zh-CN" dirty="0" err="1" smtClean="0">
                <a:latin typeface="微软雅黑" pitchFamily="34" charset="-122"/>
              </a:rPr>
              <a:t>i</a:t>
            </a:r>
            <a:endParaRPr lang="zh-CN" altLang="zh-CN" dirty="0">
              <a:latin typeface="微软雅黑" pitchFamily="34" charset="-122"/>
            </a:endParaRPr>
          </a:p>
        </p:txBody>
      </p:sp>
    </p:spTree>
    <p:extLst>
      <p:ext uri="{BB962C8B-B14F-4D97-AF65-F5344CB8AC3E}">
        <p14:creationId xmlns:p14="http://schemas.microsoft.com/office/powerpoint/2010/main" val="897872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配置vnc</a:t>
            </a:r>
            <a:r>
              <a:rPr lang="en-US" dirty="0" smtClean="0"/>
              <a:t>-server</a:t>
            </a:r>
            <a:endParaRPr lang="en-US" dirty="0"/>
          </a:p>
        </p:txBody>
      </p:sp>
      <p:sp>
        <p:nvSpPr>
          <p:cNvPr id="3" name="Content Placeholder 2"/>
          <p:cNvSpPr>
            <a:spLocks noGrp="1"/>
          </p:cNvSpPr>
          <p:nvPr>
            <p:ph idx="1"/>
          </p:nvPr>
        </p:nvSpPr>
        <p:spPr>
          <a:xfrm>
            <a:off x="650875" y="1843089"/>
            <a:ext cx="11703050" cy="801464"/>
          </a:xfrm>
        </p:spPr>
        <p:txBody>
          <a:bodyPr/>
          <a:lstStyle/>
          <a:p>
            <a:r>
              <a:rPr lang="en-US" sz="4000" dirty="0" smtClean="0"/>
              <a:t>$</a:t>
            </a:r>
            <a:r>
              <a:rPr lang="en-US" altLang="zh-CN" sz="4000" dirty="0" err="1"/>
              <a:t>v</a:t>
            </a:r>
            <a:r>
              <a:rPr lang="en-US" sz="4000" dirty="0" err="1" smtClean="0"/>
              <a:t>ncserver</a:t>
            </a:r>
            <a:r>
              <a:rPr lang="en-US" sz="4000" dirty="0" smtClean="0"/>
              <a:t> :10 </a:t>
            </a:r>
            <a:r>
              <a:rPr lang="zh-CN" altLang="en-US" sz="4000" dirty="0" smtClean="0"/>
              <a:t>开通本用户的</a:t>
            </a:r>
            <a:r>
              <a:rPr lang="en-US" altLang="zh-CN" sz="4000" dirty="0" err="1" smtClean="0"/>
              <a:t>vnc</a:t>
            </a:r>
            <a:r>
              <a:rPr lang="zh-CN" altLang="en-US" sz="4000" dirty="0" smtClean="0"/>
              <a:t>，端口为</a:t>
            </a:r>
            <a:r>
              <a:rPr lang="en-US" altLang="zh-CN" sz="4000" dirty="0" smtClean="0"/>
              <a:t>5910</a:t>
            </a:r>
            <a:endParaRPr lang="en-US" sz="4000" dirty="0" smtClean="0"/>
          </a:p>
          <a:p>
            <a:r>
              <a:rPr lang="en-US" sz="4000" dirty="0" err="1" smtClean="0"/>
              <a:t>修改用户的vnc连接配置</a:t>
            </a:r>
            <a:endParaRPr lang="en-US" sz="4000" dirty="0" smtClean="0"/>
          </a:p>
          <a:p>
            <a:pPr marL="0" indent="0">
              <a:buNone/>
            </a:pPr>
            <a:endParaRPr lang="en-US" sz="4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04" y="3508648"/>
            <a:ext cx="12468754" cy="6048672"/>
          </a:xfrm>
          <a:prstGeom prst="rect">
            <a:avLst/>
          </a:prstGeom>
        </p:spPr>
      </p:pic>
    </p:spTree>
    <p:extLst>
      <p:ext uri="{BB962C8B-B14F-4D97-AF65-F5344CB8AC3E}">
        <p14:creationId xmlns:p14="http://schemas.microsoft.com/office/powerpoint/2010/main" val="13967577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配置vnc</a:t>
            </a:r>
            <a:r>
              <a:rPr lang="en-US" dirty="0"/>
              <a:t>-server</a:t>
            </a:r>
          </a:p>
        </p:txBody>
      </p:sp>
      <p:sp>
        <p:nvSpPr>
          <p:cNvPr id="3" name="Content Placeholder 2"/>
          <p:cNvSpPr>
            <a:spLocks noGrp="1"/>
          </p:cNvSpPr>
          <p:nvPr>
            <p:ph idx="1"/>
          </p:nvPr>
        </p:nvSpPr>
        <p:spPr>
          <a:xfrm>
            <a:off x="650875" y="1843089"/>
            <a:ext cx="11703050" cy="873472"/>
          </a:xfrm>
        </p:spPr>
        <p:txBody>
          <a:bodyPr/>
          <a:lstStyle/>
          <a:p>
            <a:r>
              <a:rPr lang="zh-CN" altLang="en-US" dirty="0" smtClean="0"/>
              <a:t>设置</a:t>
            </a:r>
            <a:r>
              <a:rPr lang="en-US" altLang="zh-CN" dirty="0" err="1" smtClean="0"/>
              <a:t>vnc</a:t>
            </a:r>
            <a:r>
              <a:rPr lang="zh-CN" altLang="en-US" dirty="0" smtClean="0"/>
              <a:t>连接的密码</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720" y="2860576"/>
            <a:ext cx="12256520" cy="1728192"/>
          </a:xfrm>
          <a:prstGeom prst="rect">
            <a:avLst/>
          </a:prstGeom>
        </p:spPr>
      </p:pic>
    </p:spTree>
    <p:extLst>
      <p:ext uri="{BB962C8B-B14F-4D97-AF65-F5344CB8AC3E}">
        <p14:creationId xmlns:p14="http://schemas.microsoft.com/office/powerpoint/2010/main" val="10130526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配置vnc</a:t>
            </a:r>
            <a:r>
              <a:rPr lang="en-US" dirty="0"/>
              <a:t>-server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8" y="1636440"/>
            <a:ext cx="13097147" cy="8117160"/>
          </a:xfrm>
          <a:prstGeom prst="rect">
            <a:avLst/>
          </a:prstGeom>
        </p:spPr>
      </p:pic>
    </p:spTree>
    <p:extLst>
      <p:ext uri="{BB962C8B-B14F-4D97-AF65-F5344CB8AC3E}">
        <p14:creationId xmlns:p14="http://schemas.microsoft.com/office/powerpoint/2010/main" val="41285147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配置vnc</a:t>
            </a:r>
            <a:r>
              <a:rPr lang="en-US" dirty="0"/>
              <a:t>-server</a:t>
            </a:r>
          </a:p>
        </p:txBody>
      </p:sp>
      <p:sp>
        <p:nvSpPr>
          <p:cNvPr id="3" name="Content Placeholder 2"/>
          <p:cNvSpPr>
            <a:spLocks noGrp="1"/>
          </p:cNvSpPr>
          <p:nvPr>
            <p:ph idx="1"/>
          </p:nvPr>
        </p:nvSpPr>
        <p:spPr/>
        <p:txBody>
          <a:bodyPr/>
          <a:lstStyle/>
          <a:p>
            <a:r>
              <a:rPr lang="en-US" dirty="0"/>
              <a:t># /</a:t>
            </a:r>
            <a:r>
              <a:rPr lang="en-US" dirty="0" err="1"/>
              <a:t>etc</a:t>
            </a:r>
            <a:r>
              <a:rPr lang="en-US" dirty="0"/>
              <a:t>/</a:t>
            </a:r>
            <a:r>
              <a:rPr lang="en-US" dirty="0" err="1"/>
              <a:t>init.d</a:t>
            </a:r>
            <a:r>
              <a:rPr lang="en-US" dirty="0"/>
              <a:t>/</a:t>
            </a:r>
            <a:r>
              <a:rPr lang="en-US" dirty="0" err="1"/>
              <a:t>vncserver</a:t>
            </a:r>
            <a:r>
              <a:rPr lang="en-US" dirty="0"/>
              <a:t> </a:t>
            </a:r>
            <a:r>
              <a:rPr lang="en-US" dirty="0" smtClean="0"/>
              <a:t>restart</a:t>
            </a:r>
          </a:p>
          <a:p>
            <a:r>
              <a:rPr lang="zh-CN" altLang="en-US" dirty="0" smtClean="0"/>
              <a:t>或</a:t>
            </a:r>
            <a:endParaRPr lang="en-US" altLang="zh-CN" dirty="0" smtClean="0"/>
          </a:p>
          <a:p>
            <a:r>
              <a:rPr lang="en-US" dirty="0"/>
              <a:t>/</a:t>
            </a:r>
            <a:r>
              <a:rPr lang="en-US" dirty="0" err="1"/>
              <a:t>sbin</a:t>
            </a:r>
            <a:r>
              <a:rPr lang="en-US" dirty="0"/>
              <a:t>/service </a:t>
            </a:r>
            <a:r>
              <a:rPr lang="en-US" dirty="0" err="1"/>
              <a:t>vncserver</a:t>
            </a:r>
            <a:r>
              <a:rPr lang="en-US" dirty="0"/>
              <a:t> restart</a:t>
            </a:r>
            <a:endParaRPr lang="en-US" dirty="0" smtClean="0"/>
          </a:p>
          <a:p>
            <a:endParaRPr lang="en-US" dirty="0"/>
          </a:p>
        </p:txBody>
      </p:sp>
    </p:spTree>
    <p:extLst>
      <p:ext uri="{BB962C8B-B14F-4D97-AF65-F5344CB8AC3E}">
        <p14:creationId xmlns:p14="http://schemas.microsoft.com/office/powerpoint/2010/main" val="18302943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使用vnc服务</a:t>
            </a:r>
            <a:endParaRPr lang="en-US" dirty="0"/>
          </a:p>
        </p:txBody>
      </p:sp>
      <p:sp>
        <p:nvSpPr>
          <p:cNvPr id="3" name="Content Placeholder 2"/>
          <p:cNvSpPr>
            <a:spLocks noGrp="1"/>
          </p:cNvSpPr>
          <p:nvPr>
            <p:ph idx="1"/>
          </p:nvPr>
        </p:nvSpPr>
        <p:spPr/>
        <p:txBody>
          <a:bodyPr/>
          <a:lstStyle/>
          <a:p>
            <a:r>
              <a:rPr lang="zh-CN" altLang="en-US" dirty="0" smtClean="0"/>
              <a:t>客户端：</a:t>
            </a:r>
            <a:r>
              <a:rPr lang="en-US" altLang="zh-CN" dirty="0" err="1" smtClean="0"/>
              <a:t>Real</a:t>
            </a:r>
            <a:r>
              <a:rPr lang="en-US" b="1" dirty="0" err="1" smtClean="0"/>
              <a:t>VNC</a:t>
            </a:r>
            <a:r>
              <a:rPr lang="en-US" b="1" dirty="0" smtClean="0"/>
              <a:t> </a:t>
            </a:r>
            <a:r>
              <a:rPr lang="en-US" b="1" dirty="0"/>
              <a:t>Viewer Free </a:t>
            </a:r>
            <a:r>
              <a:rPr lang="en-US" b="1" dirty="0" smtClean="0"/>
              <a:t>Edition</a:t>
            </a:r>
          </a:p>
          <a:p>
            <a:r>
              <a:rPr lang="en-US" b="1" dirty="0">
                <a:hlinkClick r:id="rId3"/>
              </a:rPr>
              <a:t>http://www.realvnc.com/products/free/4.1/</a:t>
            </a:r>
            <a:r>
              <a:rPr lang="en-US" b="1" dirty="0" smtClean="0">
                <a:hlinkClick r:id="rId3"/>
              </a:rPr>
              <a:t>winvnc.html</a:t>
            </a:r>
            <a:endParaRPr lang="en-US" b="1" dirty="0" smtClean="0"/>
          </a:p>
          <a:p>
            <a:r>
              <a:rPr lang="zh-CN" altLang="en-US" b="1" dirty="0" smtClean="0"/>
              <a:t>连接地址和端口：</a:t>
            </a:r>
            <a:endParaRPr lang="en-US" altLang="zh-CN" b="1" dirty="0" smtClean="0"/>
          </a:p>
          <a:p>
            <a:r>
              <a:rPr lang="en-US" altLang="zh-CN" b="1" dirty="0" err="1" smtClean="0"/>
              <a:t>Redhat</a:t>
            </a:r>
            <a:r>
              <a:rPr lang="zh-CN" altLang="en-US" b="1" dirty="0" smtClean="0"/>
              <a:t>的</a:t>
            </a:r>
            <a:r>
              <a:rPr lang="en-US" altLang="zh-CN" b="1" dirty="0" err="1" smtClean="0"/>
              <a:t>ip</a:t>
            </a:r>
            <a:r>
              <a:rPr lang="zh-CN" altLang="en-US" b="1" dirty="0" smtClean="0"/>
              <a:t>，</a:t>
            </a:r>
            <a:r>
              <a:rPr lang="en-US" altLang="zh-CN" sz="4800" dirty="0"/>
              <a:t>5910</a:t>
            </a:r>
            <a:endParaRPr lang="en-US" sz="4800" dirty="0"/>
          </a:p>
          <a:p>
            <a:r>
              <a:rPr lang="en-US" b="1" dirty="0" smtClean="0"/>
              <a:t>连接密码</a:t>
            </a:r>
          </a:p>
          <a:p>
            <a:endParaRPr lang="en-US" b="1" dirty="0" smtClean="0"/>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6484" y="4228728"/>
            <a:ext cx="6608316" cy="4994958"/>
          </a:xfrm>
          <a:prstGeom prst="rect">
            <a:avLst/>
          </a:prstGeom>
        </p:spPr>
      </p:pic>
    </p:spTree>
    <p:extLst>
      <p:ext uri="{BB962C8B-B14F-4D97-AF65-F5344CB8AC3E}">
        <p14:creationId xmlns:p14="http://schemas.microsoft.com/office/powerpoint/2010/main" val="32591297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命令小结</a:t>
            </a:r>
            <a:endParaRPr lang="en-US" dirty="0"/>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l="3170" t="3279" r="3005" b="4065"/>
          <a:stretch/>
        </p:blipFill>
        <p:spPr>
          <a:xfrm>
            <a:off x="1101800" y="1852464"/>
            <a:ext cx="10429687" cy="7901136"/>
          </a:xfrm>
          <a:prstGeom prst="rect">
            <a:avLst/>
          </a:prstGeom>
        </p:spPr>
      </p:pic>
    </p:spTree>
    <p:extLst>
      <p:ext uri="{BB962C8B-B14F-4D97-AF65-F5344CB8AC3E}">
        <p14:creationId xmlns:p14="http://schemas.microsoft.com/office/powerpoint/2010/main" val="2907509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FAA26D3D-D897-4be2-8F04-BA451C77F1D7}">
              <ma14:placeholderFlag xmlns:ma14="http://schemas.microsoft.com/office/mac/drawingml/2011/main" val="1"/>
            </a:ext>
          </a:extLst>
        </p:spPr>
        <p:txBody>
          <a:bodyPr/>
          <a:lstStyle/>
          <a:p>
            <a:pPr eaLnBrk="1" hangingPunct="1"/>
            <a:r>
              <a:rPr lang="en-US" altLang="en-US" smtClean="0">
                <a:latin typeface="微软雅黑" pitchFamily="34" charset="-122"/>
              </a:rPr>
              <a:t>本次培训的内容</a:t>
            </a:r>
            <a:endParaRPr lang="zh-CN" altLang="en-US" smtClean="0">
              <a:latin typeface="微软雅黑" pitchFamily="34" charset="-122"/>
            </a:endParaRPr>
          </a:p>
        </p:txBody>
      </p:sp>
      <p:sp>
        <p:nvSpPr>
          <p:cNvPr id="4" name="AutoShape 6"/>
          <p:cNvSpPr>
            <a:spLocks noChangeArrowheads="1"/>
          </p:cNvSpPr>
          <p:nvPr/>
        </p:nvSpPr>
        <p:spPr bwMode="gray">
          <a:xfrm>
            <a:off x="3349625" y="2355852"/>
            <a:ext cx="6248400" cy="936624"/>
          </a:xfrm>
          <a:prstGeom prst="roundRect">
            <a:avLst>
              <a:gd name="adj" fmla="val 1904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dirty="0">
                <a:solidFill>
                  <a:schemeClr val="bg1"/>
                </a:solidFill>
              </a:rPr>
              <a:t>1. Linux</a:t>
            </a:r>
            <a:r>
              <a:rPr lang="zh-CN" altLang="en-US" sz="3600" b="1" dirty="0">
                <a:solidFill>
                  <a:schemeClr val="bg1"/>
                </a:solidFill>
              </a:rPr>
              <a:t>是什么</a:t>
            </a:r>
            <a:r>
              <a:rPr lang="en-US" altLang="zh-CN" sz="3600" b="1" dirty="0">
                <a:solidFill>
                  <a:schemeClr val="bg1"/>
                </a:solidFill>
              </a:rPr>
              <a:t>	(10’)</a:t>
            </a:r>
            <a:r>
              <a:rPr lang="zh-CN" altLang="en-US" sz="3600" b="1" dirty="0">
                <a:solidFill>
                  <a:schemeClr val="bg1"/>
                </a:solidFill>
              </a:rPr>
              <a:t> </a:t>
            </a:r>
          </a:p>
        </p:txBody>
      </p:sp>
      <p:sp>
        <p:nvSpPr>
          <p:cNvPr id="5" name="AutoShape 7"/>
          <p:cNvSpPr>
            <a:spLocks noChangeArrowheads="1"/>
          </p:cNvSpPr>
          <p:nvPr/>
        </p:nvSpPr>
        <p:spPr bwMode="gray">
          <a:xfrm>
            <a:off x="3349625" y="3436938"/>
            <a:ext cx="6248400" cy="935037"/>
          </a:xfrm>
          <a:prstGeom prst="roundRect">
            <a:avLst>
              <a:gd name="adj" fmla="val 1279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2. </a:t>
            </a:r>
            <a:r>
              <a:rPr lang="zh-CN" altLang="en-US" sz="3600" b="1">
                <a:solidFill>
                  <a:schemeClr val="bg1"/>
                </a:solidFill>
              </a:rPr>
              <a:t>安装和配置</a:t>
            </a:r>
            <a:r>
              <a:rPr lang="en-US" altLang="zh-CN" sz="3600" b="1">
                <a:solidFill>
                  <a:schemeClr val="bg1"/>
                </a:solidFill>
              </a:rPr>
              <a:t>	(15’)</a:t>
            </a:r>
            <a:endParaRPr lang="zh-CN" altLang="en-US" sz="3600" b="1">
              <a:solidFill>
                <a:schemeClr val="bg1"/>
              </a:solidFill>
            </a:endParaRPr>
          </a:p>
        </p:txBody>
      </p:sp>
      <p:sp>
        <p:nvSpPr>
          <p:cNvPr id="6" name="AutoShape 8"/>
          <p:cNvSpPr>
            <a:spLocks noChangeArrowheads="1"/>
          </p:cNvSpPr>
          <p:nvPr/>
        </p:nvSpPr>
        <p:spPr bwMode="gray">
          <a:xfrm>
            <a:off x="3349625" y="4589463"/>
            <a:ext cx="6248400" cy="935037"/>
          </a:xfrm>
          <a:prstGeom prst="roundRect">
            <a:avLst>
              <a:gd name="adj" fmla="val 1904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3. </a:t>
            </a:r>
            <a:r>
              <a:rPr lang="zh-CN" altLang="en-US" sz="3600" b="1">
                <a:solidFill>
                  <a:schemeClr val="bg1"/>
                </a:solidFill>
              </a:rPr>
              <a:t>基本使用</a:t>
            </a:r>
            <a:r>
              <a:rPr lang="en-US" altLang="zh-CN" sz="3600" b="1">
                <a:solidFill>
                  <a:schemeClr val="bg1"/>
                </a:solidFill>
              </a:rPr>
              <a:t>		(40’)</a:t>
            </a:r>
            <a:endParaRPr lang="zh-CN" altLang="en-US" sz="3600" b="1">
              <a:solidFill>
                <a:schemeClr val="bg1"/>
              </a:solidFill>
            </a:endParaRPr>
          </a:p>
        </p:txBody>
      </p:sp>
      <p:sp>
        <p:nvSpPr>
          <p:cNvPr id="7" name="AutoShape 9"/>
          <p:cNvSpPr>
            <a:spLocks noChangeArrowheads="1"/>
          </p:cNvSpPr>
          <p:nvPr/>
        </p:nvSpPr>
        <p:spPr bwMode="gray">
          <a:xfrm>
            <a:off x="3349625" y="5668964"/>
            <a:ext cx="6248400" cy="936624"/>
          </a:xfrm>
          <a:prstGeom prst="roundRect">
            <a:avLst>
              <a:gd name="adj" fmla="val 19046"/>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dirty="0">
                <a:solidFill>
                  <a:schemeClr val="bg1"/>
                </a:solidFill>
              </a:rPr>
              <a:t>4. </a:t>
            </a:r>
            <a:r>
              <a:rPr lang="zh-CN" altLang="en-US" sz="3600" b="1" dirty="0">
                <a:solidFill>
                  <a:schemeClr val="bg1"/>
                </a:solidFill>
              </a:rPr>
              <a:t>图形界面介绍</a:t>
            </a:r>
            <a:r>
              <a:rPr lang="en-US" altLang="zh-CN" sz="3600" b="1" dirty="0">
                <a:solidFill>
                  <a:schemeClr val="bg1"/>
                </a:solidFill>
              </a:rPr>
              <a:t>	(10’)</a:t>
            </a:r>
            <a:endParaRPr lang="zh-CN" altLang="en-US" sz="3600" b="1" dirty="0">
              <a:solidFill>
                <a:schemeClr val="bg1"/>
              </a:solidFill>
            </a:endParaRPr>
          </a:p>
        </p:txBody>
      </p:sp>
      <p:sp>
        <p:nvSpPr>
          <p:cNvPr id="8" name="AutoShape 9"/>
          <p:cNvSpPr>
            <a:spLocks noChangeArrowheads="1"/>
          </p:cNvSpPr>
          <p:nvPr/>
        </p:nvSpPr>
        <p:spPr bwMode="gray">
          <a:xfrm>
            <a:off x="3349625" y="6821488"/>
            <a:ext cx="6248400" cy="935037"/>
          </a:xfrm>
          <a:prstGeom prst="roundRect">
            <a:avLst>
              <a:gd name="adj" fmla="val 1904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5. </a:t>
            </a:r>
            <a:r>
              <a:rPr lang="zh-CN" altLang="en-US" sz="3600" b="1">
                <a:solidFill>
                  <a:schemeClr val="bg1"/>
                </a:solidFill>
              </a:rPr>
              <a:t>如何学习</a:t>
            </a:r>
            <a:r>
              <a:rPr lang="en-US" altLang="zh-CN" sz="3600" b="1">
                <a:solidFill>
                  <a:schemeClr val="bg1"/>
                </a:solidFill>
              </a:rPr>
              <a:t>linux	(05’)</a:t>
            </a:r>
            <a:endParaRPr lang="zh-CN" altLang="en-US" sz="3600" b="1">
              <a:solidFill>
                <a:schemeClr val="bg1"/>
              </a:solidFill>
            </a:endParaRPr>
          </a:p>
        </p:txBody>
      </p:sp>
      <p:sp>
        <p:nvSpPr>
          <p:cNvPr id="9" name="AutoShape 9"/>
          <p:cNvSpPr>
            <a:spLocks noChangeArrowheads="1"/>
          </p:cNvSpPr>
          <p:nvPr/>
        </p:nvSpPr>
        <p:spPr bwMode="gray">
          <a:xfrm>
            <a:off x="3349625" y="8045450"/>
            <a:ext cx="6248400" cy="935039"/>
          </a:xfrm>
          <a:prstGeom prst="roundRect">
            <a:avLst>
              <a:gd name="adj" fmla="val 1904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6. Q&amp;A			(10’)</a:t>
            </a:r>
            <a:endParaRPr lang="zh-CN" altLang="en-US" sz="3600" b="1">
              <a:solidFill>
                <a:schemeClr val="bg1"/>
              </a:solidFill>
            </a:endParaRPr>
          </a:p>
        </p:txBody>
      </p:sp>
    </p:spTree>
    <p:extLst>
      <p:ext uri="{BB962C8B-B14F-4D97-AF65-F5344CB8AC3E}">
        <p14:creationId xmlns:p14="http://schemas.microsoft.com/office/powerpoint/2010/main" val="41968823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FAA26D3D-D897-4be2-8F04-BA451C77F1D7}">
              <ma14:placeholderFlag xmlns:ma14="http://schemas.microsoft.com/office/mac/drawingml/2011/main" val="1"/>
            </a:ext>
          </a:extLst>
        </p:spPr>
        <p:txBody>
          <a:bodyPr/>
          <a:lstStyle/>
          <a:p>
            <a:pPr>
              <a:defRPr/>
            </a:pPr>
            <a:r>
              <a:rPr lang="zh-CN" altLang="en-US" dirty="0" smtClean="0">
                <a:ea typeface="+mj-ea"/>
              </a:rPr>
              <a:t>桌面环境</a:t>
            </a:r>
            <a:endParaRPr lang="en-US" dirty="0">
              <a:ea typeface="+mj-ea"/>
            </a:endParaRPr>
          </a:p>
        </p:txBody>
      </p:sp>
      <p:sp>
        <p:nvSpPr>
          <p:cNvPr id="3" name="Content Placeholder 2"/>
          <p:cNvSpPr>
            <a:spLocks noGrp="1"/>
          </p:cNvSpPr>
          <p:nvPr>
            <p:ph idx="1"/>
          </p:nvPr>
        </p:nvSpPr>
        <p:spPr>
          <a:extLst>
            <a:ext uri="{FAA26D3D-D897-4be2-8F04-BA451C77F1D7}">
              <ma14:placeholderFlag xmlns:ma14="http://schemas.microsoft.com/office/mac/drawingml/2011/main" val="1"/>
            </a:ext>
          </a:extLst>
        </p:spPr>
        <p:txBody>
          <a:bodyPr/>
          <a:lstStyle/>
          <a:p>
            <a:r>
              <a:rPr lang="en-US" altLang="zh-CN" dirty="0" smtClean="0">
                <a:latin typeface="微软雅黑" pitchFamily="34" charset="-122"/>
              </a:rPr>
              <a:t>Linux</a:t>
            </a:r>
            <a:r>
              <a:rPr lang="zh-CN" altLang="en-US" dirty="0" smtClean="0">
                <a:latin typeface="微软雅黑" pitchFamily="34" charset="-122"/>
              </a:rPr>
              <a:t>可以选择多个桌面环境</a:t>
            </a:r>
            <a:endParaRPr lang="en-US" altLang="zh-CN" dirty="0" smtClean="0">
              <a:latin typeface="微软雅黑" pitchFamily="34" charset="-122"/>
            </a:endParaRPr>
          </a:p>
          <a:p>
            <a:r>
              <a:rPr lang="zh-CN" altLang="en-US" dirty="0" smtClean="0">
                <a:latin typeface="微软雅黑" pitchFamily="34" charset="-122"/>
              </a:rPr>
              <a:t>主流的有</a:t>
            </a:r>
            <a:r>
              <a:rPr lang="en-US" altLang="zh-CN" dirty="0" smtClean="0">
                <a:latin typeface="微软雅黑" pitchFamily="34" charset="-122"/>
              </a:rPr>
              <a:t>gnome</a:t>
            </a:r>
            <a:r>
              <a:rPr lang="zh-CN" altLang="en-US" dirty="0" smtClean="0">
                <a:latin typeface="微软雅黑" pitchFamily="34" charset="-122"/>
              </a:rPr>
              <a:t>，</a:t>
            </a:r>
            <a:r>
              <a:rPr lang="en-US" altLang="zh-CN" dirty="0" smtClean="0">
                <a:latin typeface="微软雅黑" pitchFamily="34" charset="-122"/>
              </a:rPr>
              <a:t>KDE</a:t>
            </a:r>
            <a:r>
              <a:rPr lang="zh-CN" altLang="en-US" dirty="0" smtClean="0">
                <a:latin typeface="微软雅黑" pitchFamily="34" charset="-122"/>
              </a:rPr>
              <a:t>，</a:t>
            </a:r>
            <a:r>
              <a:rPr lang="en-US" altLang="zh-CN" dirty="0" err="1" smtClean="0">
                <a:latin typeface="微软雅黑" pitchFamily="34" charset="-122"/>
              </a:rPr>
              <a:t>xfce</a:t>
            </a:r>
            <a:endParaRPr lang="en-US" altLang="zh-CN" dirty="0" smtClean="0">
              <a:latin typeface="微软雅黑" pitchFamily="34" charset="-122"/>
            </a:endParaRPr>
          </a:p>
          <a:p>
            <a:r>
              <a:rPr lang="zh-CN" altLang="en-US" dirty="0" smtClean="0">
                <a:latin typeface="微软雅黑" pitchFamily="34" charset="-122"/>
              </a:rPr>
              <a:t>桌面环境包括窗口管理和一系列的应用软件、系统管理</a:t>
            </a:r>
            <a:r>
              <a:rPr lang="en-US" altLang="zh-CN" dirty="0" smtClean="0">
                <a:latin typeface="微软雅黑" pitchFamily="34" charset="-122"/>
              </a:rPr>
              <a:t>/</a:t>
            </a:r>
            <a:r>
              <a:rPr lang="zh-CN" altLang="en-US" dirty="0" smtClean="0">
                <a:latin typeface="微软雅黑" pitchFamily="34" charset="-122"/>
              </a:rPr>
              <a:t>配置工具</a:t>
            </a:r>
            <a:endParaRPr lang="en-US" altLang="zh-CN" dirty="0" smtClean="0">
              <a:latin typeface="微软雅黑" pitchFamily="34" charset="-122"/>
            </a:endParaRPr>
          </a:p>
          <a:p>
            <a:r>
              <a:rPr lang="zh-CN" altLang="en-US" dirty="0" smtClean="0">
                <a:latin typeface="微软雅黑" pitchFamily="34" charset="-122"/>
              </a:rPr>
              <a:t>还有轻量的窗口管理器</a:t>
            </a:r>
            <a:endParaRPr lang="en-US" altLang="zh-CN" dirty="0" smtClean="0">
              <a:latin typeface="微软雅黑" pitchFamily="34" charset="-122"/>
            </a:endParaRPr>
          </a:p>
          <a:p>
            <a:r>
              <a:rPr lang="zh-CN" altLang="en-US" dirty="0" smtClean="0">
                <a:latin typeface="微软雅黑" pitchFamily="34" charset="-122"/>
              </a:rPr>
              <a:t>特点</a:t>
            </a:r>
            <a:endParaRPr lang="en-US" altLang="zh-CN" dirty="0" smtClean="0">
              <a:latin typeface="微软雅黑" pitchFamily="34" charset="-122"/>
            </a:endParaRPr>
          </a:p>
          <a:p>
            <a:pPr lvl="1"/>
            <a:r>
              <a:rPr lang="zh-CN" altLang="en-US" dirty="0" smtClean="0">
                <a:latin typeface="微软雅黑" pitchFamily="34" charset="-122"/>
              </a:rPr>
              <a:t>基于</a:t>
            </a:r>
            <a:r>
              <a:rPr lang="en-US" altLang="zh-CN" dirty="0" smtClean="0">
                <a:latin typeface="微软雅黑" pitchFamily="34" charset="-122"/>
              </a:rPr>
              <a:t>X-window</a:t>
            </a:r>
          </a:p>
          <a:p>
            <a:pPr lvl="1"/>
            <a:r>
              <a:rPr lang="zh-CN" altLang="en-US" dirty="0" smtClean="0">
                <a:latin typeface="微软雅黑" pitchFamily="34" charset="-122"/>
              </a:rPr>
              <a:t>支持多个桌面</a:t>
            </a:r>
            <a:endParaRPr lang="en-US" altLang="zh-CN" dirty="0" smtClean="0">
              <a:latin typeface="微软雅黑" pitchFamily="34" charset="-122"/>
            </a:endParaRPr>
          </a:p>
          <a:p>
            <a:pPr lvl="1"/>
            <a:endParaRPr lang="en-US" altLang="zh-CN" dirty="0" smtClean="0">
              <a:latin typeface="微软雅黑" pitchFamily="34" charset="-122"/>
            </a:endParaRPr>
          </a:p>
          <a:p>
            <a:endParaRPr lang="en-US" altLang="zh-CN" dirty="0" smtClean="0">
              <a:latin typeface="微软雅黑" pitchFamily="34" charset="-122"/>
            </a:endParaRPr>
          </a:p>
          <a:p>
            <a:endParaRPr lang="zh-CN" altLang="zh-CN" dirty="0" smtClean="0">
              <a:latin typeface="微软雅黑" pitchFamily="34" charset="-122"/>
            </a:endParaRPr>
          </a:p>
        </p:txBody>
      </p:sp>
    </p:spTree>
    <p:extLst>
      <p:ext uri="{BB962C8B-B14F-4D97-AF65-F5344CB8AC3E}">
        <p14:creationId xmlns:p14="http://schemas.microsoft.com/office/powerpoint/2010/main" val="31361542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gnome</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886"/>
          <a:stretch/>
        </p:blipFill>
        <p:spPr>
          <a:xfrm>
            <a:off x="5121" y="1636440"/>
            <a:ext cx="12903988" cy="9472165"/>
          </a:xfrm>
          <a:prstGeom prst="rect">
            <a:avLst/>
          </a:prstGeom>
        </p:spPr>
      </p:pic>
    </p:spTree>
    <p:extLst>
      <p:ext uri="{BB962C8B-B14F-4D97-AF65-F5344CB8AC3E}">
        <p14:creationId xmlns:p14="http://schemas.microsoft.com/office/powerpoint/2010/main" val="1855322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FAA26D3D-D897-4be2-8F04-BA451C77F1D7}">
              <ma14:placeholderFlag xmlns:ma14="http://schemas.microsoft.com/office/mac/drawingml/2011/main" val="1"/>
            </a:ext>
          </a:extLst>
        </p:spPr>
        <p:txBody>
          <a:bodyPr/>
          <a:lstStyle/>
          <a:p>
            <a:pPr eaLnBrk="1" hangingPunct="1"/>
            <a:r>
              <a:rPr lang="en-US" altLang="zh-CN" sz="4400" dirty="0">
                <a:latin typeface="微软雅黑" pitchFamily="34" charset="-122"/>
              </a:rPr>
              <a:t>UNIX</a:t>
            </a:r>
            <a:r>
              <a:rPr lang="ja-JP" altLang="en-US" sz="4400" dirty="0">
                <a:latin typeface="微软雅黑" pitchFamily="34" charset="-122"/>
              </a:rPr>
              <a:t>前传：蓝色巨人的超大项目</a:t>
            </a:r>
            <a:endParaRPr lang="zh-CN" altLang="en-US" sz="4400" dirty="0">
              <a:latin typeface="微软雅黑" pitchFamily="34" charset="-122"/>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0" y="2108200"/>
            <a:ext cx="3390901"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3555" name="Rectangle 3"/>
          <p:cNvSpPr>
            <a:spLocks/>
          </p:cNvSpPr>
          <p:nvPr/>
        </p:nvSpPr>
        <p:spPr bwMode="auto">
          <a:xfrm>
            <a:off x="9255617" y="4867476"/>
            <a:ext cx="191078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altLang="zh-CN">
                <a:solidFill>
                  <a:schemeClr val="tx1"/>
                </a:solidFill>
              </a:rPr>
              <a:t>IBM 360</a:t>
            </a:r>
          </a:p>
        </p:txBody>
      </p:sp>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1" y="2549526"/>
            <a:ext cx="7038975"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5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4301" y="5562601"/>
            <a:ext cx="26543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3558" name="Rectangle 7"/>
          <p:cNvSpPr>
            <a:spLocks/>
          </p:cNvSpPr>
          <p:nvPr/>
        </p:nvSpPr>
        <p:spPr bwMode="auto">
          <a:xfrm>
            <a:off x="10629901" y="7461250"/>
            <a:ext cx="2184400" cy="1193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l"/>
            <a:r>
              <a:rPr lang="en-US" altLang="zh-CN" sz="3600">
                <a:latin typeface="Times" charset="0"/>
                <a:sym typeface="Times" charset="0"/>
              </a:rPr>
              <a:t>Frederick Brooks</a:t>
            </a:r>
          </a:p>
        </p:txBody>
      </p:sp>
      <p:sp>
        <p:nvSpPr>
          <p:cNvPr id="23559" name="Rectangle 5"/>
          <p:cNvSpPr>
            <a:spLocks/>
          </p:cNvSpPr>
          <p:nvPr/>
        </p:nvSpPr>
        <p:spPr bwMode="auto">
          <a:xfrm>
            <a:off x="2532499" y="8131376"/>
            <a:ext cx="173925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altLang="zh-CN">
                <a:solidFill>
                  <a:schemeClr val="tx1"/>
                </a:solidFill>
              </a:rPr>
              <a:t>OS/360</a:t>
            </a:r>
          </a:p>
        </p:txBody>
      </p:sp>
    </p:spTree>
    <p:extLst>
      <p:ext uri="{BB962C8B-B14F-4D97-AF65-F5344CB8AC3E}">
        <p14:creationId xmlns:p14="http://schemas.microsoft.com/office/powerpoint/2010/main" val="401061070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gnome</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942" y="1852463"/>
            <a:ext cx="8116768" cy="55446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4408" y="3906881"/>
            <a:ext cx="6430392" cy="5876664"/>
          </a:xfrm>
          <a:prstGeom prst="rect">
            <a:avLst/>
          </a:prstGeom>
        </p:spPr>
      </p:pic>
    </p:spTree>
    <p:extLst>
      <p:ext uri="{BB962C8B-B14F-4D97-AF65-F5344CB8AC3E}">
        <p14:creationId xmlns:p14="http://schemas.microsoft.com/office/powerpoint/2010/main" val="3374224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gnome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44" y="1783745"/>
            <a:ext cx="5688632" cy="791759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6456" y="1756066"/>
            <a:ext cx="5659693" cy="7973144"/>
          </a:xfrm>
          <a:prstGeom prst="rect">
            <a:avLst/>
          </a:prstGeom>
        </p:spPr>
      </p:pic>
    </p:spTree>
    <p:extLst>
      <p:ext uri="{BB962C8B-B14F-4D97-AF65-F5344CB8AC3E}">
        <p14:creationId xmlns:p14="http://schemas.microsoft.com/office/powerpoint/2010/main" val="6073824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FAA26D3D-D897-4be2-8F04-BA451C77F1D7}">
              <ma14:placeholderFlag xmlns:ma14="http://schemas.microsoft.com/office/mac/drawingml/2011/main" val="1"/>
            </a:ext>
          </a:extLst>
        </p:spPr>
        <p:txBody>
          <a:bodyPr/>
          <a:lstStyle/>
          <a:p>
            <a:pPr eaLnBrk="1" hangingPunct="1"/>
            <a:r>
              <a:rPr lang="en-US" altLang="zh-CN" smtClean="0">
                <a:latin typeface="微软雅黑" pitchFamily="34" charset="-122"/>
              </a:rPr>
              <a:t>gnome3</a:t>
            </a:r>
          </a:p>
        </p:txBody>
      </p:sp>
      <p:pic>
        <p:nvPicPr>
          <p:cNvPr id="18329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2450" y="1997075"/>
            <a:ext cx="9258300" cy="694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88844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FAA26D3D-D897-4be2-8F04-BA451C77F1D7}">
              <ma14:placeholderFlag xmlns:ma14="http://schemas.microsoft.com/office/mac/drawingml/2011/main" val="1"/>
            </a:ext>
          </a:extLst>
        </p:spPr>
        <p:txBody>
          <a:bodyPr/>
          <a:lstStyle/>
          <a:p>
            <a:pPr eaLnBrk="1" hangingPunct="1"/>
            <a:r>
              <a:rPr lang="en-US" altLang="zh-CN" smtClean="0">
                <a:latin typeface="微软雅黑" pitchFamily="34" charset="-122"/>
              </a:rPr>
              <a:t>kde</a:t>
            </a:r>
          </a:p>
        </p:txBody>
      </p:sp>
      <p:pic>
        <p:nvPicPr>
          <p:cNvPr id="1843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925" y="2068514"/>
            <a:ext cx="11809414" cy="738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07502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FAA26D3D-D897-4be2-8F04-BA451C77F1D7}">
              <ma14:placeholderFlag xmlns:ma14="http://schemas.microsoft.com/office/mac/drawingml/2011/main" val="1"/>
            </a:ext>
          </a:extLst>
        </p:spPr>
        <p:txBody>
          <a:bodyPr/>
          <a:lstStyle/>
          <a:p>
            <a:pPr eaLnBrk="1" hangingPunct="1"/>
            <a:r>
              <a:rPr lang="en-US" altLang="zh-CN" smtClean="0">
                <a:latin typeface="微软雅黑" pitchFamily="34" charset="-122"/>
              </a:rPr>
              <a:t>xfce</a:t>
            </a:r>
          </a:p>
        </p:txBody>
      </p:sp>
      <p:pic>
        <p:nvPicPr>
          <p:cNvPr id="185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7990" y="1924051"/>
            <a:ext cx="9458325" cy="761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8029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FAA26D3D-D897-4be2-8F04-BA451C77F1D7}">
              <ma14:placeholderFlag xmlns:ma14="http://schemas.microsoft.com/office/mac/drawingml/2011/main" val="1"/>
            </a:ext>
          </a:extLst>
        </p:spPr>
        <p:txBody>
          <a:bodyPr/>
          <a:lstStyle/>
          <a:p>
            <a:pPr eaLnBrk="1" hangingPunct="1"/>
            <a:r>
              <a:rPr lang="en-US" altLang="zh-CN" smtClean="0">
                <a:latin typeface="微软雅黑" pitchFamily="34" charset="-122"/>
              </a:rPr>
              <a:t>X-window</a:t>
            </a:r>
          </a:p>
        </p:txBody>
      </p:sp>
      <p:pic>
        <p:nvPicPr>
          <p:cNvPr id="1863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2450" y="1924050"/>
            <a:ext cx="9144000" cy="762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8153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FAA26D3D-D897-4be2-8F04-BA451C77F1D7}">
              <ma14:placeholderFlag xmlns:ma14="http://schemas.microsoft.com/office/mac/drawingml/2011/main" val="1"/>
            </a:ext>
          </a:extLst>
        </p:spPr>
        <p:txBody>
          <a:bodyPr/>
          <a:lstStyle/>
          <a:p>
            <a:pPr eaLnBrk="1" hangingPunct="1"/>
            <a:r>
              <a:rPr lang="zh-CN" altLang="en-US" smtClean="0">
                <a:latin typeface="微软雅黑" pitchFamily="34" charset="-122"/>
              </a:rPr>
              <a:t>窗口管理器</a:t>
            </a:r>
          </a:p>
        </p:txBody>
      </p:sp>
      <p:pic>
        <p:nvPicPr>
          <p:cNvPr id="187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8488" y="2428875"/>
            <a:ext cx="2663825"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38577" y="2068515"/>
            <a:ext cx="8302625"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6"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8489" y="5453063"/>
            <a:ext cx="5157787" cy="386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24264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FAA26D3D-D897-4be2-8F04-BA451C77F1D7}">
              <ma14:placeholderFlag xmlns:ma14="http://schemas.microsoft.com/office/mac/drawingml/2011/main" val="1"/>
            </a:ext>
          </a:extLst>
        </p:spPr>
        <p:txBody>
          <a:bodyPr/>
          <a:lstStyle/>
          <a:p>
            <a:pPr eaLnBrk="1" hangingPunct="1"/>
            <a:r>
              <a:rPr lang="en-US" altLang="en-US" smtClean="0">
                <a:latin typeface="微软雅黑" pitchFamily="34" charset="-122"/>
              </a:rPr>
              <a:t>本次培训的内容</a:t>
            </a:r>
            <a:endParaRPr lang="zh-CN" altLang="en-US" smtClean="0">
              <a:latin typeface="微软雅黑" pitchFamily="34" charset="-122"/>
            </a:endParaRPr>
          </a:p>
        </p:txBody>
      </p:sp>
      <p:sp>
        <p:nvSpPr>
          <p:cNvPr id="4" name="AutoShape 6"/>
          <p:cNvSpPr>
            <a:spLocks noChangeArrowheads="1"/>
          </p:cNvSpPr>
          <p:nvPr/>
        </p:nvSpPr>
        <p:spPr bwMode="gray">
          <a:xfrm>
            <a:off x="3349625" y="2355852"/>
            <a:ext cx="6248400" cy="936624"/>
          </a:xfrm>
          <a:prstGeom prst="roundRect">
            <a:avLst>
              <a:gd name="adj" fmla="val 1904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dirty="0">
                <a:solidFill>
                  <a:schemeClr val="bg1"/>
                </a:solidFill>
              </a:rPr>
              <a:t>1. Linux</a:t>
            </a:r>
            <a:r>
              <a:rPr lang="zh-CN" altLang="en-US" sz="3600" b="1" dirty="0">
                <a:solidFill>
                  <a:schemeClr val="bg1"/>
                </a:solidFill>
              </a:rPr>
              <a:t>是什么</a:t>
            </a:r>
            <a:r>
              <a:rPr lang="en-US" altLang="zh-CN" sz="3600" b="1" dirty="0">
                <a:solidFill>
                  <a:schemeClr val="bg1"/>
                </a:solidFill>
              </a:rPr>
              <a:t>	(10’)</a:t>
            </a:r>
            <a:r>
              <a:rPr lang="zh-CN" altLang="en-US" sz="3600" b="1" dirty="0">
                <a:solidFill>
                  <a:schemeClr val="bg1"/>
                </a:solidFill>
              </a:rPr>
              <a:t> </a:t>
            </a:r>
          </a:p>
        </p:txBody>
      </p:sp>
      <p:sp>
        <p:nvSpPr>
          <p:cNvPr id="5" name="AutoShape 7"/>
          <p:cNvSpPr>
            <a:spLocks noChangeArrowheads="1"/>
          </p:cNvSpPr>
          <p:nvPr/>
        </p:nvSpPr>
        <p:spPr bwMode="gray">
          <a:xfrm>
            <a:off x="3349625" y="3436938"/>
            <a:ext cx="6248400" cy="935037"/>
          </a:xfrm>
          <a:prstGeom prst="roundRect">
            <a:avLst>
              <a:gd name="adj" fmla="val 1279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2. </a:t>
            </a:r>
            <a:r>
              <a:rPr lang="zh-CN" altLang="en-US" sz="3600" b="1">
                <a:solidFill>
                  <a:schemeClr val="bg1"/>
                </a:solidFill>
              </a:rPr>
              <a:t>安装和配置</a:t>
            </a:r>
            <a:r>
              <a:rPr lang="en-US" altLang="zh-CN" sz="3600" b="1">
                <a:solidFill>
                  <a:schemeClr val="bg1"/>
                </a:solidFill>
              </a:rPr>
              <a:t>	(15’)</a:t>
            </a:r>
            <a:endParaRPr lang="zh-CN" altLang="en-US" sz="3600" b="1">
              <a:solidFill>
                <a:schemeClr val="bg1"/>
              </a:solidFill>
            </a:endParaRPr>
          </a:p>
        </p:txBody>
      </p:sp>
      <p:sp>
        <p:nvSpPr>
          <p:cNvPr id="6" name="AutoShape 8"/>
          <p:cNvSpPr>
            <a:spLocks noChangeArrowheads="1"/>
          </p:cNvSpPr>
          <p:nvPr/>
        </p:nvSpPr>
        <p:spPr bwMode="gray">
          <a:xfrm>
            <a:off x="3349625" y="4589463"/>
            <a:ext cx="6248400" cy="935037"/>
          </a:xfrm>
          <a:prstGeom prst="roundRect">
            <a:avLst>
              <a:gd name="adj" fmla="val 1904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3. </a:t>
            </a:r>
            <a:r>
              <a:rPr lang="zh-CN" altLang="en-US" sz="3600" b="1">
                <a:solidFill>
                  <a:schemeClr val="bg1"/>
                </a:solidFill>
              </a:rPr>
              <a:t>基本使用</a:t>
            </a:r>
            <a:r>
              <a:rPr lang="en-US" altLang="zh-CN" sz="3600" b="1">
                <a:solidFill>
                  <a:schemeClr val="bg1"/>
                </a:solidFill>
              </a:rPr>
              <a:t>		(40’)</a:t>
            </a:r>
            <a:endParaRPr lang="zh-CN" altLang="en-US" sz="3600" b="1">
              <a:solidFill>
                <a:schemeClr val="bg1"/>
              </a:solidFill>
            </a:endParaRPr>
          </a:p>
        </p:txBody>
      </p:sp>
      <p:sp>
        <p:nvSpPr>
          <p:cNvPr id="7" name="AutoShape 9"/>
          <p:cNvSpPr>
            <a:spLocks noChangeArrowheads="1"/>
          </p:cNvSpPr>
          <p:nvPr/>
        </p:nvSpPr>
        <p:spPr bwMode="gray">
          <a:xfrm>
            <a:off x="3349625" y="5668964"/>
            <a:ext cx="6248400" cy="936624"/>
          </a:xfrm>
          <a:prstGeom prst="roundRect">
            <a:avLst>
              <a:gd name="adj" fmla="val 1904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dirty="0">
                <a:solidFill>
                  <a:schemeClr val="bg1"/>
                </a:solidFill>
              </a:rPr>
              <a:t>4. </a:t>
            </a:r>
            <a:r>
              <a:rPr lang="zh-CN" altLang="en-US" sz="3600" b="1" dirty="0">
                <a:solidFill>
                  <a:schemeClr val="bg1"/>
                </a:solidFill>
              </a:rPr>
              <a:t>图形界面介绍</a:t>
            </a:r>
            <a:r>
              <a:rPr lang="en-US" altLang="zh-CN" sz="3600" b="1" dirty="0">
                <a:solidFill>
                  <a:schemeClr val="bg1"/>
                </a:solidFill>
              </a:rPr>
              <a:t>	(10’)</a:t>
            </a:r>
            <a:endParaRPr lang="zh-CN" altLang="en-US" sz="3600" dirty="0">
              <a:solidFill>
                <a:schemeClr val="bg1"/>
              </a:solidFill>
            </a:endParaRPr>
          </a:p>
        </p:txBody>
      </p:sp>
      <p:sp>
        <p:nvSpPr>
          <p:cNvPr id="8" name="AutoShape 9"/>
          <p:cNvSpPr>
            <a:spLocks noChangeArrowheads="1"/>
          </p:cNvSpPr>
          <p:nvPr/>
        </p:nvSpPr>
        <p:spPr bwMode="gray">
          <a:xfrm>
            <a:off x="3349625" y="6821488"/>
            <a:ext cx="6248400" cy="935037"/>
          </a:xfrm>
          <a:prstGeom prst="roundRect">
            <a:avLst>
              <a:gd name="adj" fmla="val 19046"/>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5. </a:t>
            </a:r>
            <a:r>
              <a:rPr lang="zh-CN" altLang="en-US" sz="3600" b="1">
                <a:solidFill>
                  <a:schemeClr val="bg1"/>
                </a:solidFill>
              </a:rPr>
              <a:t>如何学习</a:t>
            </a:r>
            <a:r>
              <a:rPr lang="en-US" altLang="zh-CN" sz="3600" b="1">
                <a:solidFill>
                  <a:schemeClr val="bg1"/>
                </a:solidFill>
              </a:rPr>
              <a:t>linux	(05’)</a:t>
            </a:r>
            <a:endParaRPr lang="zh-CN" altLang="en-US" sz="3600" b="1">
              <a:solidFill>
                <a:schemeClr val="bg1"/>
              </a:solidFill>
            </a:endParaRPr>
          </a:p>
        </p:txBody>
      </p:sp>
      <p:sp>
        <p:nvSpPr>
          <p:cNvPr id="9" name="AutoShape 9"/>
          <p:cNvSpPr>
            <a:spLocks noChangeArrowheads="1"/>
          </p:cNvSpPr>
          <p:nvPr/>
        </p:nvSpPr>
        <p:spPr bwMode="gray">
          <a:xfrm>
            <a:off x="3349625" y="8045450"/>
            <a:ext cx="6248400" cy="935039"/>
          </a:xfrm>
          <a:prstGeom prst="roundRect">
            <a:avLst>
              <a:gd name="adj" fmla="val 1904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6. Q&amp;A			(10’)</a:t>
            </a:r>
            <a:endParaRPr lang="zh-CN" altLang="en-US" sz="3600" b="1">
              <a:solidFill>
                <a:schemeClr val="bg1"/>
              </a:solidFill>
            </a:endParaRPr>
          </a:p>
        </p:txBody>
      </p:sp>
    </p:spTree>
    <p:extLst>
      <p:ext uri="{BB962C8B-B14F-4D97-AF65-F5344CB8AC3E}">
        <p14:creationId xmlns:p14="http://schemas.microsoft.com/office/powerpoint/2010/main" val="41968823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1"/>
          <p:cNvSpPr>
            <a:spLocks noGrp="1" noChangeArrowheads="1"/>
          </p:cNvSpPr>
          <p:nvPr>
            <p:ph type="title"/>
          </p:nvPr>
        </p:nvSpPr>
        <p:spPr>
          <a:extLst>
            <a:ext uri="{FAA26D3D-D897-4be2-8F04-BA451C77F1D7}">
              <ma14:placeholderFlag xmlns:ma14="http://schemas.microsoft.com/office/mac/drawingml/2011/main" val="1"/>
            </a:ext>
          </a:extLst>
        </p:spPr>
        <p:txBody>
          <a:bodyPr/>
          <a:lstStyle/>
          <a:p>
            <a:pPr eaLnBrk="1" hangingPunct="1"/>
            <a:r>
              <a:rPr lang="zh-CN" altLang="en-US" dirty="0" smtClean="0">
                <a:latin typeface="微软雅黑" pitchFamily="34" charset="-122"/>
              </a:rPr>
              <a:t>如何学习</a:t>
            </a:r>
            <a:r>
              <a:rPr lang="en-US" altLang="zh-CN" dirty="0" err="1" smtClean="0">
                <a:latin typeface="微软雅黑" pitchFamily="34" charset="-122"/>
              </a:rPr>
              <a:t>linux</a:t>
            </a:r>
            <a:endParaRPr lang="zh-CN" altLang="zh-CN" dirty="0" smtClean="0">
              <a:latin typeface="微软雅黑" pitchFamily="34" charset="-122"/>
            </a:endParaRPr>
          </a:p>
        </p:txBody>
      </p:sp>
      <p:sp>
        <p:nvSpPr>
          <p:cNvPr id="86018" name="Rectangle 2"/>
          <p:cNvSpPr>
            <a:spLocks noGrp="1" noChangeArrowheads="1"/>
          </p:cNvSpPr>
          <p:nvPr>
            <p:ph idx="1"/>
          </p:nvPr>
        </p:nvSpPr>
        <p:spPr>
          <a:extLst>
            <a:ext uri="{FAA26D3D-D897-4be2-8F04-BA451C77F1D7}">
              <ma14:placeholderFlag xmlns:ma14="http://schemas.microsoft.com/office/mac/drawingml/2011/main" val="1"/>
            </a:ext>
          </a:extLst>
        </p:spPr>
        <p:txBody>
          <a:bodyPr/>
          <a:lstStyle/>
          <a:p>
            <a:pPr eaLnBrk="1" hangingPunct="1"/>
            <a:r>
              <a:rPr lang="en-US" altLang="zh-CN" dirty="0" smtClean="0">
                <a:latin typeface="Arial" pitchFamily="34" charset="0"/>
              </a:rPr>
              <a:t>1. </a:t>
            </a:r>
            <a:r>
              <a:rPr lang="zh-CN" altLang="en-US" dirty="0" smtClean="0">
                <a:latin typeface="Arial" pitchFamily="34" charset="0"/>
              </a:rPr>
              <a:t>兴趣是最好的老师</a:t>
            </a:r>
            <a:endParaRPr lang="zh-CN" dirty="0" smtClean="0">
              <a:latin typeface="Arial" pitchFamily="34" charset="0"/>
            </a:endParaRPr>
          </a:p>
          <a:p>
            <a:pPr eaLnBrk="1" hangingPunct="1"/>
            <a:r>
              <a:rPr lang="en-US" altLang="zh-CN" dirty="0" smtClean="0">
                <a:latin typeface="Arial" pitchFamily="34" charset="0"/>
              </a:rPr>
              <a:t>2. </a:t>
            </a:r>
            <a:r>
              <a:rPr lang="zh-CN" altLang="en-US" dirty="0" smtClean="0">
                <a:latin typeface="Arial" pitchFamily="34" charset="0"/>
              </a:rPr>
              <a:t>动手</a:t>
            </a:r>
            <a:endParaRPr lang="zh-CN" dirty="0" smtClean="0">
              <a:latin typeface="Arial" pitchFamily="34" charset="0"/>
            </a:endParaRPr>
          </a:p>
          <a:p>
            <a:pPr eaLnBrk="1" hangingPunct="1"/>
            <a:r>
              <a:rPr lang="en-US" altLang="zh-CN" dirty="0" smtClean="0">
                <a:latin typeface="Arial" pitchFamily="34" charset="0"/>
              </a:rPr>
              <a:t>3. </a:t>
            </a:r>
            <a:r>
              <a:rPr lang="zh-CN" altLang="en-US" dirty="0" smtClean="0">
                <a:latin typeface="Arial" pitchFamily="34" charset="0"/>
              </a:rPr>
              <a:t>坚持</a:t>
            </a:r>
            <a:endParaRPr lang="zh-CN" dirty="0" smtClean="0">
              <a:latin typeface="Arial" pitchFamily="34" charset="0"/>
            </a:endParaRPr>
          </a:p>
          <a:p>
            <a:pPr eaLnBrk="1" hangingPunct="1"/>
            <a:r>
              <a:rPr lang="en-US" altLang="zh-CN" dirty="0" smtClean="0">
                <a:latin typeface="Arial" pitchFamily="34" charset="0"/>
              </a:rPr>
              <a:t>4. RTFM</a:t>
            </a:r>
            <a:endParaRPr lang="zh-CN" dirty="0" smtClean="0">
              <a:latin typeface="Arial" pitchFamily="34" charset="0"/>
            </a:endParaRPr>
          </a:p>
          <a:p>
            <a:pPr eaLnBrk="1" hangingPunct="1"/>
            <a:r>
              <a:rPr lang="en-US" altLang="zh-CN" dirty="0" smtClean="0">
                <a:latin typeface="Arial" pitchFamily="34" charset="0"/>
              </a:rPr>
              <a:t>5. </a:t>
            </a:r>
            <a:r>
              <a:rPr lang="zh-CN" altLang="en-US" dirty="0" smtClean="0">
                <a:latin typeface="Arial" pitchFamily="34" charset="0"/>
              </a:rPr>
              <a:t>社区</a:t>
            </a:r>
            <a:endParaRPr lang="zh-CN" dirty="0" smtClean="0">
              <a:latin typeface="Arial" pitchFamily="34" charset="0"/>
            </a:endParaRPr>
          </a:p>
          <a:p>
            <a:pPr eaLnBrk="1" hangingPunct="1"/>
            <a:r>
              <a:rPr lang="en-US" altLang="zh-CN" dirty="0" smtClean="0">
                <a:latin typeface="Arial" pitchFamily="34" charset="0"/>
              </a:rPr>
              <a:t>6. </a:t>
            </a:r>
            <a:r>
              <a:rPr lang="zh-CN" altLang="en-US" smtClean="0">
                <a:latin typeface="Arial" pitchFamily="34" charset="0"/>
              </a:rPr>
              <a:t>历史</a:t>
            </a:r>
            <a:r>
              <a:rPr lang="zh-CN" altLang="en-US">
                <a:latin typeface="Arial" pitchFamily="34" charset="0"/>
              </a:rPr>
              <a:t>和</a:t>
            </a:r>
            <a:r>
              <a:rPr lang="zh-CN" altLang="en-US" smtClean="0">
                <a:latin typeface="Arial" pitchFamily="34" charset="0"/>
              </a:rPr>
              <a:t>文化</a:t>
            </a:r>
            <a:endParaRPr lang="zh-CN" dirty="0" smtClean="0">
              <a:latin typeface="Arial" pitchFamily="34" charset="0"/>
            </a:endParaRPr>
          </a:p>
          <a:p>
            <a:pPr eaLnBrk="1" hangingPunct="1"/>
            <a:r>
              <a:rPr lang="en-US" altLang="zh-CN" dirty="0" smtClean="0">
                <a:latin typeface="Arial" pitchFamily="34" charset="0"/>
              </a:rPr>
              <a:t>7. </a:t>
            </a:r>
            <a:r>
              <a:rPr lang="zh-CN" altLang="en-US" dirty="0" smtClean="0">
                <a:latin typeface="Arial" pitchFamily="34" charset="0"/>
              </a:rPr>
              <a:t>思考</a:t>
            </a:r>
            <a:endParaRPr lang="zh-CN" dirty="0" smtClean="0">
              <a:latin typeface="Arial" pitchFamily="34" charset="0"/>
            </a:endParaRPr>
          </a:p>
          <a:p>
            <a:pPr eaLnBrk="1" hangingPunct="1"/>
            <a:r>
              <a:rPr lang="en-US" altLang="zh-CN" dirty="0" smtClean="0">
                <a:latin typeface="Arial" pitchFamily="34" charset="0"/>
              </a:rPr>
              <a:t>8. </a:t>
            </a:r>
            <a:r>
              <a:rPr lang="zh-CN" altLang="en-US" dirty="0" smtClean="0">
                <a:latin typeface="Arial" pitchFamily="34" charset="0"/>
              </a:rPr>
              <a:t>英文</a:t>
            </a:r>
            <a:endParaRPr lang="zh-CN" dirty="0" smtClean="0">
              <a:latin typeface="Arial" pitchFamily="34" charset="0"/>
            </a:endParaRPr>
          </a:p>
        </p:txBody>
      </p:sp>
    </p:spTree>
    <p:extLst>
      <p:ext uri="{BB962C8B-B14F-4D97-AF65-F5344CB8AC3E}">
        <p14:creationId xmlns:p14="http://schemas.microsoft.com/office/powerpoint/2010/main" val="66008700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FAA26D3D-D897-4be2-8F04-BA451C77F1D7}">
              <ma14:placeholderFlag xmlns:ma14="http://schemas.microsoft.com/office/mac/drawingml/2011/main" val="1"/>
            </a:ext>
          </a:extLst>
        </p:spPr>
        <p:txBody>
          <a:bodyPr/>
          <a:lstStyle/>
          <a:p>
            <a:pPr eaLnBrk="1" hangingPunct="1"/>
            <a:r>
              <a:rPr lang="zh-CN" altLang="en-US" smtClean="0">
                <a:latin typeface="微软雅黑" pitchFamily="34" charset="-122"/>
              </a:rPr>
              <a:t>替代软件清单</a:t>
            </a:r>
          </a:p>
        </p:txBody>
      </p:sp>
      <p:graphicFrame>
        <p:nvGraphicFramePr>
          <p:cNvPr id="4" name="Content Placeholder 3"/>
          <p:cNvGraphicFramePr>
            <a:graphicFrameLocks noGrp="1"/>
          </p:cNvGraphicFramePr>
          <p:nvPr>
            <p:ph idx="1"/>
          </p:nvPr>
        </p:nvGraphicFramePr>
        <p:xfrm>
          <a:off x="703264" y="2212975"/>
          <a:ext cx="11703050" cy="7041762"/>
        </p:xfrm>
        <a:graphic>
          <a:graphicData uri="http://schemas.openxmlformats.org/drawingml/2006/table">
            <a:tbl>
              <a:tblPr/>
              <a:tblGrid>
                <a:gridCol w="3900487"/>
                <a:gridCol w="3902074"/>
                <a:gridCol w="3900489"/>
              </a:tblGrid>
              <a:tr h="487671">
                <a:tc>
                  <a:txBody>
                    <a:bodyPr/>
                    <a:lstStyle/>
                    <a:p>
                      <a:pPr marL="0" marR="0" lvl="0" indent="0" algn="l" defTabSz="649288" rtl="0" eaLnBrk="1" fontAlgn="base" latinLnBrk="0" hangingPunct="1">
                        <a:lnSpc>
                          <a:spcPct val="100000"/>
                        </a:lnSpc>
                        <a:spcBef>
                          <a:spcPct val="0"/>
                        </a:spcBef>
                        <a:spcAft>
                          <a:spcPct val="0"/>
                        </a:spcAft>
                        <a:buClrTx/>
                        <a:buSzTx/>
                        <a:buFontTx/>
                        <a:buNone/>
                        <a:tabLst/>
                      </a:pPr>
                      <a:endParaRPr kumimoji="0" lang="zh-CN" altLang="zh-CN" sz="2600" b="1" i="0" u="none" strike="noStrike" cap="none" normalizeH="0" baseline="0" smtClean="0">
                        <a:ln>
                          <a:noFill/>
                        </a:ln>
                        <a:solidFill>
                          <a:srgbClr val="FFFFFF"/>
                        </a:solidFill>
                        <a:effectLst/>
                        <a:latin typeface="Arial" pitchFamily="34" charset="0"/>
                        <a:ea typeface="MS PGothic" pitchFamily="34" charset="-128"/>
                        <a:sym typeface="Palatino" charset="0"/>
                      </a:endParaRP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rgbClr val="FFFFFF"/>
                          </a:solidFill>
                          <a:effectLst/>
                          <a:latin typeface="Arial" pitchFamily="34" charset="0"/>
                          <a:ea typeface="MS PGothic" pitchFamily="34" charset="-128"/>
                          <a:sym typeface="Palatino" charset="0"/>
                        </a:rPr>
                        <a:t>windows</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rgbClr val="FFFFFF"/>
                          </a:solidFill>
                          <a:effectLst/>
                          <a:latin typeface="Arial" pitchFamily="34" charset="0"/>
                          <a:ea typeface="MS PGothic" pitchFamily="34" charset="-128"/>
                          <a:sym typeface="Palatino" charset="0"/>
                        </a:rPr>
                        <a:t>linux</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87671">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浏览器</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IE</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Firefox</a:t>
                      </a: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a:t>
                      </a: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Chrome</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r>
              <a:tr h="487671">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办公</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Microsoft Office </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OpenOffice</a:t>
                      </a: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a:t>
                      </a: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 EIO</a:t>
                      </a: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（永中）</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r>
              <a:tr h="884238">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即时通讯</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QQ,MSN,AIM</a:t>
                      </a: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a:t>
                      </a: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Jabber, SameTIme</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Pidgin</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r>
              <a:tr h="487671">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音乐播放器</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Winamp</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Xmms</a:t>
                      </a: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a:t>
                      </a:r>
                      <a:r>
                        <a:rPr kumimoji="0" lang="en-US" altLang="ja-JP" sz="2600" b="0" i="0" u="none" strike="noStrike" cap="none" normalizeH="0" baseline="0" smtClean="0">
                          <a:ln>
                            <a:noFill/>
                          </a:ln>
                          <a:solidFill>
                            <a:srgbClr val="1D528D"/>
                          </a:solidFill>
                          <a:effectLst/>
                          <a:latin typeface="Arial" pitchFamily="34" charset="0"/>
                          <a:ea typeface="MS PGothic" pitchFamily="34" charset="-128"/>
                          <a:sym typeface="Palatino" charset="0"/>
                        </a:rPr>
                        <a:t>Rhythmbox </a:t>
                      </a:r>
                      <a:endPar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endParaRP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r>
              <a:tr h="487671">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图像处理</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Photoshop</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Gimp</a:t>
                      </a: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a:t>
                      </a: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Pixel</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r>
              <a:tr h="487671">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视频播放</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Windows Media Player </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Totem, Mplayer</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r>
              <a:tr h="884238">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文本编辑</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Notepad</a:t>
                      </a: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a:t>
                      </a: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editplus</a:t>
                      </a: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a:t>
                      </a: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UltraEdit</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Gedit, nano, vim</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r>
              <a:tr h="487671">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邮件客户端</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Outlook</a:t>
                      </a: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a:t>
                      </a:r>
                      <a:r>
                        <a:rPr kumimoji="0" lang="en-US" altLang="ja-JP" sz="2600" b="0" i="0" u="none" strike="noStrike" cap="none" normalizeH="0" baseline="0" smtClean="0">
                          <a:ln>
                            <a:noFill/>
                          </a:ln>
                          <a:solidFill>
                            <a:srgbClr val="1D528D"/>
                          </a:solidFill>
                          <a:effectLst/>
                          <a:latin typeface="Arial" pitchFamily="34" charset="0"/>
                          <a:ea typeface="MS PGothic" pitchFamily="34" charset="-128"/>
                          <a:sym typeface="Palatino" charset="0"/>
                        </a:rPr>
                        <a:t>Express</a:t>
                      </a: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Evolution, Thunderbird</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r>
              <a:tr h="487671">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分区</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PQ Magic</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Gparted </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r>
              <a:tr h="884238">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下载</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迅雷，</a:t>
                      </a: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flashget</a:t>
                      </a: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D4X, wget, Multiget</a:t>
                      </a: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a:t>
                      </a:r>
                      <a:r>
                        <a:rPr kumimoji="0" lang="en-US" altLang="ja-JP" sz="2600" b="0" i="0" u="none" strike="noStrike" cap="none" normalizeH="0" baseline="0" smtClean="0">
                          <a:ln>
                            <a:noFill/>
                          </a:ln>
                          <a:solidFill>
                            <a:srgbClr val="1D528D"/>
                          </a:solidFill>
                          <a:effectLst/>
                          <a:latin typeface="Arial" pitchFamily="34" charset="0"/>
                          <a:ea typeface="MS PGothic" pitchFamily="34" charset="-128"/>
                          <a:sym typeface="Palatino" charset="0"/>
                        </a:rPr>
                        <a:t>Gwet</a:t>
                      </a:r>
                      <a:endPar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endParaRP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F5"/>
                    </a:solidFill>
                  </a:tcPr>
                </a:tc>
              </a:tr>
              <a:tr h="487671">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zh-CN" altLang="en-US" sz="2600" b="0" i="0" u="none" strike="noStrike" cap="none" normalizeH="0" baseline="0" smtClean="0">
                          <a:ln>
                            <a:noFill/>
                          </a:ln>
                          <a:solidFill>
                            <a:srgbClr val="1D528D"/>
                          </a:solidFill>
                          <a:effectLst/>
                          <a:latin typeface="Arial" pitchFamily="34" charset="0"/>
                          <a:ea typeface="MS PGothic" pitchFamily="34" charset="-128"/>
                          <a:sym typeface="Palatino" charset="0"/>
                        </a:rPr>
                        <a:t>系统设置</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regedit</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c>
                  <a:txBody>
                    <a:bodyPr/>
                    <a:lstStyle/>
                    <a:p>
                      <a:pPr marL="0" marR="0" lvl="0" indent="0" algn="l" defTabSz="649288"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smtClean="0">
                          <a:ln>
                            <a:noFill/>
                          </a:ln>
                          <a:solidFill>
                            <a:srgbClr val="1D528D"/>
                          </a:solidFill>
                          <a:effectLst/>
                          <a:latin typeface="Arial" pitchFamily="34" charset="0"/>
                          <a:ea typeface="MS PGothic" pitchFamily="34" charset="-128"/>
                          <a:sym typeface="Palatino" charset="0"/>
                        </a:rPr>
                        <a:t>gconf-editor </a:t>
                      </a:r>
                    </a:p>
                  </a:txBody>
                  <a:tcPr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4EB"/>
                    </a:solidFill>
                  </a:tcPr>
                </a:tc>
              </a:tr>
            </a:tbl>
          </a:graphicData>
        </a:graphic>
      </p:graphicFrame>
    </p:spTree>
    <p:extLst>
      <p:ext uri="{BB962C8B-B14F-4D97-AF65-F5344CB8AC3E}">
        <p14:creationId xmlns:p14="http://schemas.microsoft.com/office/powerpoint/2010/main" val="2250782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extLst>
            <a:ext uri="{FAA26D3D-D897-4be2-8F04-BA451C77F1D7}">
              <ma14:placeholderFlag xmlns:ma14="http://schemas.microsoft.com/office/mac/drawingml/2011/main" val="1"/>
            </a:ext>
          </a:extLst>
        </p:spPr>
        <p:txBody>
          <a:bodyPr/>
          <a:lstStyle/>
          <a:p>
            <a:pPr eaLnBrk="1" hangingPunct="1"/>
            <a:r>
              <a:rPr lang="ja-JP" altLang="en-US" smtClean="0">
                <a:latin typeface="微软雅黑" pitchFamily="34" charset="-122"/>
              </a:rPr>
              <a:t>横空出世：两个天才的传奇</a:t>
            </a:r>
            <a:endParaRPr lang="zh-CN" altLang="en-US" smtClean="0">
              <a:latin typeface="微软雅黑" pitchFamily="34" charset="-122"/>
            </a:endParaRP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4" y="2324100"/>
            <a:ext cx="6370637" cy="375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03" name="Rectangle 3"/>
          <p:cNvSpPr>
            <a:spLocks/>
          </p:cNvSpPr>
          <p:nvPr/>
        </p:nvSpPr>
        <p:spPr bwMode="auto">
          <a:xfrm>
            <a:off x="1533526" y="6316664"/>
            <a:ext cx="3738563"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pPr algn="l"/>
            <a:r>
              <a:rPr lang="en-US" altLang="zh-CN" sz="3100">
                <a:latin typeface="Calibri" pitchFamily="34" charset="0"/>
                <a:ea typeface="Heiti SC Light" charset="-122"/>
                <a:sym typeface="Calibri" pitchFamily="34" charset="0"/>
              </a:rPr>
              <a:t>Thompson</a:t>
            </a:r>
            <a:r>
              <a:rPr lang="ja-JP" altLang="en-US" sz="3100">
                <a:latin typeface="Calibri" pitchFamily="34" charset="0"/>
                <a:ea typeface="Heiti SC Light" charset="-122"/>
                <a:sym typeface="Calibri" pitchFamily="34" charset="0"/>
              </a:rPr>
              <a:t>和</a:t>
            </a:r>
            <a:r>
              <a:rPr lang="en-US" altLang="ja-JP" sz="3100">
                <a:latin typeface="Calibri" pitchFamily="34" charset="0"/>
                <a:ea typeface="Heiti SC Light" charset="-122"/>
                <a:sym typeface="Calibri" pitchFamily="34" charset="0"/>
              </a:rPr>
              <a:t>Ritchie</a:t>
            </a:r>
          </a:p>
          <a:p>
            <a:endParaRPr lang="en-US" altLang="zh-CN" sz="3100"/>
          </a:p>
        </p:txBody>
      </p:sp>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9739" y="4660900"/>
            <a:ext cx="58547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05" name="Rectangle 5"/>
          <p:cNvSpPr>
            <a:spLocks/>
          </p:cNvSpPr>
          <p:nvPr/>
        </p:nvSpPr>
        <p:spPr bwMode="auto">
          <a:xfrm>
            <a:off x="8662988" y="8751888"/>
            <a:ext cx="194945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r>
              <a:rPr lang="en-US" altLang="zh-CN" sz="3100">
                <a:latin typeface="Calibri" pitchFamily="34" charset="0"/>
                <a:cs typeface="Calibri" pitchFamily="34" charset="0"/>
                <a:sym typeface="Calibri" pitchFamily="34" charset="0"/>
              </a:rPr>
              <a:t>PDP-7</a:t>
            </a:r>
          </a:p>
          <a:p>
            <a:endParaRPr lang="en-US" altLang="zh-CN" sz="3100"/>
          </a:p>
        </p:txBody>
      </p:sp>
    </p:spTree>
    <p:extLst>
      <p:ext uri="{BB962C8B-B14F-4D97-AF65-F5344CB8AC3E}">
        <p14:creationId xmlns:p14="http://schemas.microsoft.com/office/powerpoint/2010/main" val="315256495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FAA26D3D-D897-4be2-8F04-BA451C77F1D7}">
              <ma14:placeholderFlag xmlns:ma14="http://schemas.microsoft.com/office/mac/drawingml/2011/main" val="1"/>
            </a:ext>
          </a:extLst>
        </p:spPr>
        <p:txBody>
          <a:bodyPr/>
          <a:lstStyle/>
          <a:p>
            <a:pPr eaLnBrk="1" hangingPunct="1"/>
            <a:r>
              <a:rPr lang="en-US" altLang="zh-CN" smtClean="0">
                <a:latin typeface="微软雅黑" pitchFamily="34" charset="-122"/>
              </a:rPr>
              <a:t>Internet</a:t>
            </a:r>
            <a:r>
              <a:rPr lang="zh-CN" altLang="en-US" smtClean="0">
                <a:latin typeface="微软雅黑" pitchFamily="34" charset="-122"/>
              </a:rPr>
              <a:t>资源</a:t>
            </a:r>
          </a:p>
        </p:txBody>
      </p:sp>
      <p:sp>
        <p:nvSpPr>
          <p:cNvPr id="3" name="Content Placeholder 2"/>
          <p:cNvSpPr>
            <a:spLocks noGrp="1"/>
          </p:cNvSpPr>
          <p:nvPr>
            <p:ph idx="1"/>
          </p:nvPr>
        </p:nvSpPr>
        <p:spPr>
          <a:extLst>
            <a:ext uri="{FAA26D3D-D897-4be2-8F04-BA451C77F1D7}">
              <ma14:placeholderFlag xmlns:ma14="http://schemas.microsoft.com/office/mac/drawingml/2011/main" val="1"/>
            </a:ext>
          </a:extLst>
        </p:spPr>
        <p:txBody>
          <a:bodyPr/>
          <a:lstStyle/>
          <a:p>
            <a:pPr eaLnBrk="1" hangingPunct="1"/>
            <a:r>
              <a:rPr lang="en-US" altLang="zh-CN" i="1" smtClean="0">
                <a:latin typeface="微软雅黑" pitchFamily="34" charset="-122"/>
                <a:hlinkClick r:id="rId3"/>
              </a:rPr>
              <a:t>www.</a:t>
            </a:r>
            <a:r>
              <a:rPr lang="en-US" altLang="zh-CN" b="1" i="1" smtClean="0">
                <a:latin typeface="微软雅黑" pitchFamily="34" charset="-122"/>
                <a:hlinkClick r:id="rId3"/>
              </a:rPr>
              <a:t>redhat</a:t>
            </a:r>
            <a:r>
              <a:rPr lang="en-US" altLang="zh-CN" i="1" smtClean="0">
                <a:latin typeface="微软雅黑" pitchFamily="34" charset="-122"/>
                <a:hlinkClick r:id="rId3"/>
              </a:rPr>
              <a:t>.com.cn</a:t>
            </a:r>
            <a:endParaRPr lang="en-US" altLang="zh-CN" i="1" smtClean="0">
              <a:latin typeface="微软雅黑" pitchFamily="34" charset="-122"/>
            </a:endParaRPr>
          </a:p>
          <a:p>
            <a:pPr eaLnBrk="1" hangingPunct="1"/>
            <a:r>
              <a:rPr lang="en-US" altLang="zh-CN" smtClean="0">
                <a:latin typeface="微软雅黑" pitchFamily="34" charset="-122"/>
                <a:hlinkClick r:id="rId4"/>
              </a:rPr>
              <a:t>www.linuxsir.org</a:t>
            </a:r>
            <a:endParaRPr lang="en-US" altLang="zh-CN" smtClean="0">
              <a:latin typeface="微软雅黑" pitchFamily="34" charset="-122"/>
            </a:endParaRPr>
          </a:p>
          <a:p>
            <a:pPr eaLnBrk="1" hangingPunct="1"/>
            <a:r>
              <a:rPr lang="en-US" altLang="zh-CN" smtClean="0">
                <a:latin typeface="微软雅黑" pitchFamily="34" charset="-122"/>
              </a:rPr>
              <a:t>zh.wikipedia.org</a:t>
            </a:r>
          </a:p>
          <a:p>
            <a:pPr eaLnBrk="1" hangingPunct="1"/>
            <a:r>
              <a:rPr lang="en-US" altLang="zh-CN" smtClean="0">
                <a:latin typeface="微软雅黑" pitchFamily="34" charset="-122"/>
                <a:hlinkClick r:id="rId5"/>
              </a:rPr>
              <a:t>http://www.ibm.com/developerworks/cn/linux/</a:t>
            </a:r>
            <a:endParaRPr lang="en-US" altLang="zh-CN" smtClean="0">
              <a:latin typeface="微软雅黑" pitchFamily="34" charset="-122"/>
            </a:endParaRPr>
          </a:p>
          <a:p>
            <a:pPr eaLnBrk="1" hangingPunct="1"/>
            <a:r>
              <a:rPr lang="en-US" altLang="zh-CN" smtClean="0">
                <a:latin typeface="微软雅黑" pitchFamily="34" charset="-122"/>
                <a:hlinkClick r:id="rId6"/>
              </a:rPr>
              <a:t>http://linux.vbird.org/</a:t>
            </a:r>
            <a:endParaRPr lang="en-US" altLang="zh-CN" smtClean="0">
              <a:latin typeface="微软雅黑" pitchFamily="34" charset="-122"/>
            </a:endParaRPr>
          </a:p>
          <a:p>
            <a:pPr eaLnBrk="1" hangingPunct="1"/>
            <a:endParaRPr lang="en-US" altLang="zh-CN" smtClean="0">
              <a:latin typeface="微软雅黑" pitchFamily="34" charset="-122"/>
            </a:endParaRPr>
          </a:p>
          <a:p>
            <a:pPr eaLnBrk="1" hangingPunct="1"/>
            <a:r>
              <a:rPr lang="en-US" altLang="zh-CN" smtClean="0">
                <a:latin typeface="微软雅黑" pitchFamily="34" charset="-122"/>
              </a:rPr>
              <a:t>google</a:t>
            </a:r>
          </a:p>
        </p:txBody>
      </p:sp>
    </p:spTree>
    <p:extLst>
      <p:ext uri="{BB962C8B-B14F-4D97-AF65-F5344CB8AC3E}">
        <p14:creationId xmlns:p14="http://schemas.microsoft.com/office/powerpoint/2010/main" val="40918342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FAA26D3D-D897-4be2-8F04-BA451C77F1D7}">
              <ma14:placeholderFlag xmlns:ma14="http://schemas.microsoft.com/office/mac/drawingml/2011/main" val="1"/>
            </a:ext>
          </a:extLst>
        </p:spPr>
        <p:txBody>
          <a:bodyPr/>
          <a:lstStyle/>
          <a:p>
            <a:pPr eaLnBrk="1" hangingPunct="1"/>
            <a:r>
              <a:rPr lang="en-US" altLang="en-US" smtClean="0">
                <a:latin typeface="微软雅黑" pitchFamily="34" charset="-122"/>
              </a:rPr>
              <a:t>本次培训的内容</a:t>
            </a:r>
            <a:endParaRPr lang="zh-CN" altLang="en-US" smtClean="0">
              <a:latin typeface="微软雅黑" pitchFamily="34" charset="-122"/>
            </a:endParaRPr>
          </a:p>
        </p:txBody>
      </p:sp>
      <p:sp>
        <p:nvSpPr>
          <p:cNvPr id="4" name="AutoShape 6"/>
          <p:cNvSpPr>
            <a:spLocks noChangeArrowheads="1"/>
          </p:cNvSpPr>
          <p:nvPr/>
        </p:nvSpPr>
        <p:spPr bwMode="gray">
          <a:xfrm>
            <a:off x="3349625" y="2355852"/>
            <a:ext cx="6248400" cy="936624"/>
          </a:xfrm>
          <a:prstGeom prst="roundRect">
            <a:avLst>
              <a:gd name="adj" fmla="val 1904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dirty="0">
                <a:solidFill>
                  <a:schemeClr val="bg1"/>
                </a:solidFill>
              </a:rPr>
              <a:t>1. Linux</a:t>
            </a:r>
            <a:r>
              <a:rPr lang="zh-CN" altLang="en-US" sz="3600" b="1" dirty="0">
                <a:solidFill>
                  <a:schemeClr val="bg1"/>
                </a:solidFill>
              </a:rPr>
              <a:t>是什么</a:t>
            </a:r>
            <a:r>
              <a:rPr lang="en-US" altLang="zh-CN" sz="3600" b="1" dirty="0">
                <a:solidFill>
                  <a:schemeClr val="bg1"/>
                </a:solidFill>
              </a:rPr>
              <a:t>	(10’)</a:t>
            </a:r>
            <a:r>
              <a:rPr lang="zh-CN" altLang="en-US" sz="3600" b="1" dirty="0">
                <a:solidFill>
                  <a:schemeClr val="bg1"/>
                </a:solidFill>
              </a:rPr>
              <a:t> </a:t>
            </a:r>
          </a:p>
        </p:txBody>
      </p:sp>
      <p:sp>
        <p:nvSpPr>
          <p:cNvPr id="5" name="AutoShape 7"/>
          <p:cNvSpPr>
            <a:spLocks noChangeArrowheads="1"/>
          </p:cNvSpPr>
          <p:nvPr/>
        </p:nvSpPr>
        <p:spPr bwMode="gray">
          <a:xfrm>
            <a:off x="3349625" y="3436938"/>
            <a:ext cx="6248400" cy="935037"/>
          </a:xfrm>
          <a:prstGeom prst="roundRect">
            <a:avLst>
              <a:gd name="adj" fmla="val 1279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2. </a:t>
            </a:r>
            <a:r>
              <a:rPr lang="zh-CN" altLang="en-US" sz="3600" b="1">
                <a:solidFill>
                  <a:schemeClr val="bg1"/>
                </a:solidFill>
              </a:rPr>
              <a:t>安装和配置</a:t>
            </a:r>
            <a:r>
              <a:rPr lang="en-US" altLang="zh-CN" sz="3600" b="1">
                <a:solidFill>
                  <a:schemeClr val="bg1"/>
                </a:solidFill>
              </a:rPr>
              <a:t>	(15’)</a:t>
            </a:r>
            <a:endParaRPr lang="zh-CN" altLang="en-US" sz="3600" b="1">
              <a:solidFill>
                <a:schemeClr val="bg1"/>
              </a:solidFill>
            </a:endParaRPr>
          </a:p>
        </p:txBody>
      </p:sp>
      <p:sp>
        <p:nvSpPr>
          <p:cNvPr id="6" name="AutoShape 8"/>
          <p:cNvSpPr>
            <a:spLocks noChangeArrowheads="1"/>
          </p:cNvSpPr>
          <p:nvPr/>
        </p:nvSpPr>
        <p:spPr bwMode="gray">
          <a:xfrm>
            <a:off x="3349625" y="4589463"/>
            <a:ext cx="6248400" cy="935037"/>
          </a:xfrm>
          <a:prstGeom prst="roundRect">
            <a:avLst>
              <a:gd name="adj" fmla="val 1904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3. </a:t>
            </a:r>
            <a:r>
              <a:rPr lang="zh-CN" altLang="en-US" sz="3600" b="1">
                <a:solidFill>
                  <a:schemeClr val="bg1"/>
                </a:solidFill>
              </a:rPr>
              <a:t>基本使用</a:t>
            </a:r>
            <a:r>
              <a:rPr lang="en-US" altLang="zh-CN" sz="3600" b="1">
                <a:solidFill>
                  <a:schemeClr val="bg1"/>
                </a:solidFill>
              </a:rPr>
              <a:t>		(40’)</a:t>
            </a:r>
            <a:endParaRPr lang="zh-CN" altLang="en-US" sz="3600" b="1">
              <a:solidFill>
                <a:schemeClr val="bg1"/>
              </a:solidFill>
            </a:endParaRPr>
          </a:p>
        </p:txBody>
      </p:sp>
      <p:sp>
        <p:nvSpPr>
          <p:cNvPr id="7" name="AutoShape 9"/>
          <p:cNvSpPr>
            <a:spLocks noChangeArrowheads="1"/>
          </p:cNvSpPr>
          <p:nvPr/>
        </p:nvSpPr>
        <p:spPr bwMode="gray">
          <a:xfrm>
            <a:off x="3349625" y="5668964"/>
            <a:ext cx="6248400" cy="936624"/>
          </a:xfrm>
          <a:prstGeom prst="roundRect">
            <a:avLst>
              <a:gd name="adj" fmla="val 1904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dirty="0">
                <a:solidFill>
                  <a:schemeClr val="bg1"/>
                </a:solidFill>
              </a:rPr>
              <a:t>4. </a:t>
            </a:r>
            <a:r>
              <a:rPr lang="zh-CN" altLang="en-US" sz="3600" b="1" dirty="0">
                <a:solidFill>
                  <a:schemeClr val="bg1"/>
                </a:solidFill>
              </a:rPr>
              <a:t>图形界面介绍</a:t>
            </a:r>
            <a:r>
              <a:rPr lang="en-US" altLang="zh-CN" sz="3600" b="1" dirty="0">
                <a:solidFill>
                  <a:schemeClr val="bg1"/>
                </a:solidFill>
              </a:rPr>
              <a:t>	(10’)</a:t>
            </a:r>
            <a:endParaRPr lang="zh-CN" altLang="en-US" sz="3600" dirty="0">
              <a:solidFill>
                <a:schemeClr val="bg1"/>
              </a:solidFill>
            </a:endParaRPr>
          </a:p>
        </p:txBody>
      </p:sp>
      <p:sp>
        <p:nvSpPr>
          <p:cNvPr id="8" name="AutoShape 9"/>
          <p:cNvSpPr>
            <a:spLocks noChangeArrowheads="1"/>
          </p:cNvSpPr>
          <p:nvPr/>
        </p:nvSpPr>
        <p:spPr bwMode="gray">
          <a:xfrm>
            <a:off x="3349625" y="6821488"/>
            <a:ext cx="6248400" cy="935037"/>
          </a:xfrm>
          <a:prstGeom prst="roundRect">
            <a:avLst>
              <a:gd name="adj" fmla="val 1904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5. </a:t>
            </a:r>
            <a:r>
              <a:rPr lang="zh-CN" altLang="en-US" sz="3600" b="1">
                <a:solidFill>
                  <a:schemeClr val="bg1"/>
                </a:solidFill>
              </a:rPr>
              <a:t>如何学习</a:t>
            </a:r>
            <a:r>
              <a:rPr lang="en-US" altLang="zh-CN" sz="3600" b="1">
                <a:solidFill>
                  <a:schemeClr val="bg1"/>
                </a:solidFill>
              </a:rPr>
              <a:t>linux	(05’)</a:t>
            </a:r>
            <a:endParaRPr lang="zh-CN" altLang="en-US" sz="3600" b="1">
              <a:solidFill>
                <a:schemeClr val="bg1"/>
              </a:solidFill>
            </a:endParaRPr>
          </a:p>
        </p:txBody>
      </p:sp>
      <p:sp>
        <p:nvSpPr>
          <p:cNvPr id="9" name="AutoShape 9"/>
          <p:cNvSpPr>
            <a:spLocks noChangeArrowheads="1"/>
          </p:cNvSpPr>
          <p:nvPr/>
        </p:nvSpPr>
        <p:spPr bwMode="gray">
          <a:xfrm>
            <a:off x="3349625" y="8045450"/>
            <a:ext cx="6248400" cy="935039"/>
          </a:xfrm>
          <a:prstGeom prst="roundRect">
            <a:avLst>
              <a:gd name="adj" fmla="val 19046"/>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lIns="91435" tIns="45718" rIns="91435" bIns="45718" anchor="ctr"/>
          <a:lstStyle/>
          <a:p>
            <a:r>
              <a:rPr lang="en-US" altLang="zh-CN" sz="3600" b="1">
                <a:solidFill>
                  <a:schemeClr val="bg1"/>
                </a:solidFill>
              </a:rPr>
              <a:t>6. Q&amp;A			(10’)</a:t>
            </a:r>
            <a:endParaRPr lang="zh-CN" altLang="en-US" sz="3600" b="1">
              <a:solidFill>
                <a:schemeClr val="bg1"/>
              </a:solidFill>
            </a:endParaRPr>
          </a:p>
        </p:txBody>
      </p:sp>
    </p:spTree>
    <p:extLst>
      <p:ext uri="{BB962C8B-B14F-4D97-AF65-F5344CB8AC3E}">
        <p14:creationId xmlns:p14="http://schemas.microsoft.com/office/powerpoint/2010/main" val="41968823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extLst>
            <a:ext uri="{FAA26D3D-D897-4be2-8F04-BA451C77F1D7}">
              <ma14:placeholderFlag xmlns:ma14="http://schemas.microsoft.com/office/mac/drawingml/2011/main" val="1"/>
            </a:ext>
          </a:extLst>
        </p:spPr>
        <p:txBody>
          <a:bodyPr/>
          <a:lstStyle/>
          <a:p>
            <a:pPr eaLnBrk="1" hangingPunct="1"/>
            <a:r>
              <a:rPr lang="ja-JP" altLang="en-US" smtClean="0">
                <a:latin typeface="微软雅黑" pitchFamily="34" charset="-122"/>
              </a:rPr>
              <a:t>开枝散叶：战火纷飞的岁月</a:t>
            </a:r>
            <a:endParaRPr lang="zh-CN" altLang="en-US" smtClean="0">
              <a:latin typeface="微软雅黑" pitchFamily="34" charset="-122"/>
            </a:endParaRP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99" y="2008188"/>
            <a:ext cx="10936289" cy="797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14006456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ms01_1">
  <a:themeElements>
    <a:clrScheme name="ms01_1 1">
      <a:dk1>
        <a:srgbClr val="1D528D"/>
      </a:dk1>
      <a:lt1>
        <a:srgbClr val="FFFFFF"/>
      </a:lt1>
      <a:dk2>
        <a:srgbClr val="000000"/>
      </a:dk2>
      <a:lt2>
        <a:srgbClr val="B2B2B2"/>
      </a:lt2>
      <a:accent1>
        <a:srgbClr val="2D6BC7"/>
      </a:accent1>
      <a:accent2>
        <a:srgbClr val="FF9900"/>
      </a:accent2>
      <a:accent3>
        <a:srgbClr val="FFFFFF"/>
      </a:accent3>
      <a:accent4>
        <a:srgbClr val="174578"/>
      </a:accent4>
      <a:accent5>
        <a:srgbClr val="ADBAE0"/>
      </a:accent5>
      <a:accent6>
        <a:srgbClr val="E78A00"/>
      </a:accent6>
      <a:hlink>
        <a:srgbClr val="9999FF"/>
      </a:hlink>
      <a:folHlink>
        <a:srgbClr val="969696"/>
      </a:folHlink>
    </a:clrScheme>
    <a:fontScheme name="ms01_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s01_1 1">
        <a:dk1>
          <a:srgbClr val="1D528D"/>
        </a:dk1>
        <a:lt1>
          <a:srgbClr val="FFFFFF"/>
        </a:lt1>
        <a:dk2>
          <a:srgbClr val="000000"/>
        </a:dk2>
        <a:lt2>
          <a:srgbClr val="B2B2B2"/>
        </a:lt2>
        <a:accent1>
          <a:srgbClr val="2D6BC7"/>
        </a:accent1>
        <a:accent2>
          <a:srgbClr val="FF9900"/>
        </a:accent2>
        <a:accent3>
          <a:srgbClr val="FFFFFF"/>
        </a:accent3>
        <a:accent4>
          <a:srgbClr val="174578"/>
        </a:accent4>
        <a:accent5>
          <a:srgbClr val="ADBAE0"/>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ms01_1 2">
        <a:dk1>
          <a:srgbClr val="808080"/>
        </a:dk1>
        <a:lt1>
          <a:srgbClr val="FFFFFF"/>
        </a:lt1>
        <a:dk2>
          <a:srgbClr val="000000"/>
        </a:dk2>
        <a:lt2>
          <a:srgbClr val="B2B2B2"/>
        </a:lt2>
        <a:accent1>
          <a:srgbClr val="058089"/>
        </a:accent1>
        <a:accent2>
          <a:srgbClr val="66BE0E"/>
        </a:accent2>
        <a:accent3>
          <a:srgbClr val="FFFFFF"/>
        </a:accent3>
        <a:accent4>
          <a:srgbClr val="6C6C6C"/>
        </a:accent4>
        <a:accent5>
          <a:srgbClr val="AAC0C4"/>
        </a:accent5>
        <a:accent6>
          <a:srgbClr val="5CAC0C"/>
        </a:accent6>
        <a:hlink>
          <a:srgbClr val="2CA9D0"/>
        </a:hlink>
        <a:folHlink>
          <a:srgbClr val="4841D9"/>
        </a:folHlink>
      </a:clrScheme>
      <a:clrMap bg1="lt1" tx1="dk1" bg2="lt2" tx2="dk2" accent1="accent1" accent2="accent2" accent3="accent3" accent4="accent4" accent5="accent5" accent6="accent6" hlink="hlink" folHlink="folHlink"/>
    </a:extraClrScheme>
    <a:extraClrScheme>
      <a:clrScheme name="ms01_1 3">
        <a:dk1>
          <a:srgbClr val="1D528D"/>
        </a:dk1>
        <a:lt1>
          <a:srgbClr val="FFFFFF"/>
        </a:lt1>
        <a:dk2>
          <a:srgbClr val="000000"/>
        </a:dk2>
        <a:lt2>
          <a:srgbClr val="CACACA"/>
        </a:lt2>
        <a:accent1>
          <a:srgbClr val="0099CC"/>
        </a:accent1>
        <a:accent2>
          <a:srgbClr val="8BC84E"/>
        </a:accent2>
        <a:accent3>
          <a:srgbClr val="FFFFFF"/>
        </a:accent3>
        <a:accent4>
          <a:srgbClr val="174578"/>
        </a:accent4>
        <a:accent5>
          <a:srgbClr val="AACAE2"/>
        </a:accent5>
        <a:accent6>
          <a:srgbClr val="7DB546"/>
        </a:accent6>
        <a:hlink>
          <a:srgbClr val="6E81E0"/>
        </a:hlink>
        <a:folHlink>
          <a:srgbClr val="0099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3094</TotalTime>
  <Pages>0</Pages>
  <Words>5513</Words>
  <Characters>0</Characters>
  <Application>Microsoft Macintosh PowerPoint</Application>
  <PresentationFormat>自定义</PresentationFormat>
  <Lines>0</Lines>
  <Paragraphs>851</Paragraphs>
  <Slides>81</Slides>
  <Notes>65</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81</vt:i4>
      </vt:variant>
    </vt:vector>
  </HeadingPairs>
  <TitlesOfParts>
    <vt:vector size="83" baseType="lpstr">
      <vt:lpstr>ms01_1</vt:lpstr>
      <vt:lpstr>Image</vt:lpstr>
      <vt:lpstr>Linux基础培训</vt:lpstr>
      <vt:lpstr>本次培训的内容</vt:lpstr>
      <vt:lpstr>linux的发音？</vt:lpstr>
      <vt:lpstr>linux是一种操作系统</vt:lpstr>
      <vt:lpstr>UNIX族谱（精简版）</vt:lpstr>
      <vt:lpstr>Linux与UNIX：不得不说的故事</vt:lpstr>
      <vt:lpstr>UNIX前传：蓝色巨人的超大项目</vt:lpstr>
      <vt:lpstr>横空出世：两个天才的传奇</vt:lpstr>
      <vt:lpstr>开枝散叶：战火纷飞的岁月</vt:lpstr>
      <vt:lpstr>开枝散叶：战火纷飞的岁月</vt:lpstr>
      <vt:lpstr>开枝散叶：战火纷飞的岁月</vt:lpstr>
      <vt:lpstr>再现辉煌：GNU计划与Linux</vt:lpstr>
      <vt:lpstr>再现辉煌：GNU计划与Linux</vt:lpstr>
      <vt:lpstr>Linux是什么</vt:lpstr>
      <vt:lpstr>linux发行版</vt:lpstr>
      <vt:lpstr>Linux发行版（1991-2007）</vt:lpstr>
      <vt:lpstr>主要发行版</vt:lpstr>
      <vt:lpstr>本次培训的内容</vt:lpstr>
      <vt:lpstr>redhat 的安装</vt:lpstr>
      <vt:lpstr>本次培训的内容</vt:lpstr>
      <vt:lpstr>用什么？</vt:lpstr>
      <vt:lpstr>怎么用？</vt:lpstr>
      <vt:lpstr>SHELL的类型</vt:lpstr>
      <vt:lpstr>shell的基本使用</vt:lpstr>
      <vt:lpstr>先看看help</vt:lpstr>
      <vt:lpstr>先看看help</vt:lpstr>
      <vt:lpstr>PowerPoint 演示文稿</vt:lpstr>
      <vt:lpstr>man</vt:lpstr>
      <vt:lpstr>info</vt:lpstr>
      <vt:lpstr>--help参数</vt:lpstr>
      <vt:lpstr>比较</vt:lpstr>
      <vt:lpstr>PowerPoint 演示文稿</vt:lpstr>
      <vt:lpstr>linux的文件系统</vt:lpstr>
      <vt:lpstr>linux的目录树</vt:lpstr>
      <vt:lpstr>linux的目录树</vt:lpstr>
      <vt:lpstr>linux的目录树</vt:lpstr>
      <vt:lpstr>基本的文件和目录操作</vt:lpstr>
      <vt:lpstr>查看文件内容</vt:lpstr>
      <vt:lpstr>文本编辑器-nano</vt:lpstr>
      <vt:lpstr>神之编辑器和编辑器之神</vt:lpstr>
      <vt:lpstr>学习曲线</vt:lpstr>
      <vt:lpstr>特点</vt:lpstr>
      <vt:lpstr>对比</vt:lpstr>
      <vt:lpstr>目录和文件的权限</vt:lpstr>
      <vt:lpstr>查看权限</vt:lpstr>
      <vt:lpstr>查看权限</vt:lpstr>
      <vt:lpstr>更改权限</vt:lpstr>
      <vt:lpstr>更改权限</vt:lpstr>
      <vt:lpstr>PowerPoint 演示文稿</vt:lpstr>
      <vt:lpstr>linux中用户的类型</vt:lpstr>
      <vt:lpstr>Linux中的用户组 </vt:lpstr>
      <vt:lpstr>管理用户和组</vt:lpstr>
      <vt:lpstr>PowerPoint 演示文稿</vt:lpstr>
      <vt:lpstr>系统管理常用命令</vt:lpstr>
      <vt:lpstr>关机和重启</vt:lpstr>
      <vt:lpstr>PowerPoint 演示文稿</vt:lpstr>
      <vt:lpstr>安装软件的方式</vt:lpstr>
      <vt:lpstr>rpm</vt:lpstr>
      <vt:lpstr>开启telnet服务</vt:lpstr>
      <vt:lpstr>安装vnc server</vt:lpstr>
      <vt:lpstr>配置vnc-server</vt:lpstr>
      <vt:lpstr>配置vnc-server</vt:lpstr>
      <vt:lpstr>配置vnc-server</vt:lpstr>
      <vt:lpstr>配置vnc-server</vt:lpstr>
      <vt:lpstr>使用vnc服务</vt:lpstr>
      <vt:lpstr>命令小结</vt:lpstr>
      <vt:lpstr>本次培训的内容</vt:lpstr>
      <vt:lpstr>桌面环境</vt:lpstr>
      <vt:lpstr>gnome</vt:lpstr>
      <vt:lpstr>gnome</vt:lpstr>
      <vt:lpstr>gnome</vt:lpstr>
      <vt:lpstr>gnome3</vt:lpstr>
      <vt:lpstr>kde</vt:lpstr>
      <vt:lpstr>xfce</vt:lpstr>
      <vt:lpstr>X-window</vt:lpstr>
      <vt:lpstr>窗口管理器</vt:lpstr>
      <vt:lpstr>本次培训的内容</vt:lpstr>
      <vt:lpstr>如何学习linux</vt:lpstr>
      <vt:lpstr>替代软件清单</vt:lpstr>
      <vt:lpstr>Internet资源</vt:lpstr>
      <vt:lpstr>本次培训的内容</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dc:title>
  <dc:subject/>
  <dc:creator/>
  <cp:keywords/>
  <dc:description/>
  <cp:lastModifiedBy>Holbrook Wong</cp:lastModifiedBy>
  <cp:revision>348</cp:revision>
  <cp:lastPrinted>2012-11-09T16:17:47Z</cp:lastPrinted>
  <dcterms:modified xsi:type="dcterms:W3CDTF">2012-11-11T02:05:44Z</dcterms:modified>
</cp:coreProperties>
</file>